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6"/>
  </p:notesMasterIdLst>
  <p:handoutMasterIdLst>
    <p:handoutMasterId r:id="rId77"/>
  </p:handoutMasterIdLst>
  <p:sldIdLst>
    <p:sldId id="257" r:id="rId2"/>
    <p:sldId id="490" r:id="rId3"/>
    <p:sldId id="305" r:id="rId4"/>
    <p:sldId id="339" r:id="rId5"/>
    <p:sldId id="486" r:id="rId6"/>
    <p:sldId id="388" r:id="rId7"/>
    <p:sldId id="619" r:id="rId8"/>
    <p:sldId id="511" r:id="rId9"/>
    <p:sldId id="343" r:id="rId10"/>
    <p:sldId id="410" r:id="rId11"/>
    <p:sldId id="344" r:id="rId12"/>
    <p:sldId id="345" r:id="rId13"/>
    <p:sldId id="354" r:id="rId14"/>
    <p:sldId id="447" r:id="rId15"/>
    <p:sldId id="417" r:id="rId16"/>
    <p:sldId id="481" r:id="rId17"/>
    <p:sldId id="350" r:id="rId18"/>
    <p:sldId id="443" r:id="rId19"/>
    <p:sldId id="478" r:id="rId20"/>
    <p:sldId id="444" r:id="rId21"/>
    <p:sldId id="503" r:id="rId22"/>
    <p:sldId id="482" r:id="rId23"/>
    <p:sldId id="620" r:id="rId24"/>
    <p:sldId id="448" r:id="rId25"/>
    <p:sldId id="449" r:id="rId26"/>
    <p:sldId id="439" r:id="rId27"/>
    <p:sldId id="460" r:id="rId28"/>
    <p:sldId id="450" r:id="rId29"/>
    <p:sldId id="451" r:id="rId30"/>
    <p:sldId id="365" r:id="rId31"/>
    <p:sldId id="366" r:id="rId32"/>
    <p:sldId id="419" r:id="rId33"/>
    <p:sldId id="458" r:id="rId34"/>
    <p:sldId id="412" r:id="rId35"/>
    <p:sldId id="413" r:id="rId36"/>
    <p:sldId id="414" r:id="rId37"/>
    <p:sldId id="456" r:id="rId38"/>
    <p:sldId id="477" r:id="rId39"/>
    <p:sldId id="621" r:id="rId40"/>
    <p:sldId id="434" r:id="rId41"/>
    <p:sldId id="422" r:id="rId42"/>
    <p:sldId id="512" r:id="rId43"/>
    <p:sldId id="513" r:id="rId44"/>
    <p:sldId id="423" r:id="rId45"/>
    <p:sldId id="424" r:id="rId46"/>
    <p:sldId id="622" r:id="rId47"/>
    <p:sldId id="623" r:id="rId48"/>
    <p:sldId id="624" r:id="rId49"/>
    <p:sldId id="489" r:id="rId50"/>
    <p:sldId id="483" r:id="rId51"/>
    <p:sldId id="485" r:id="rId52"/>
    <p:sldId id="425" r:id="rId53"/>
    <p:sldId id="504" r:id="rId54"/>
    <p:sldId id="385" r:id="rId55"/>
    <p:sldId id="402" r:id="rId56"/>
    <p:sldId id="464" r:id="rId57"/>
    <p:sldId id="625" r:id="rId58"/>
    <p:sldId id="403" r:id="rId59"/>
    <p:sldId id="626" r:id="rId60"/>
    <p:sldId id="627" r:id="rId61"/>
    <p:sldId id="628" r:id="rId62"/>
    <p:sldId id="395" r:id="rId63"/>
    <p:sldId id="475" r:id="rId64"/>
    <p:sldId id="455" r:id="rId65"/>
    <p:sldId id="371" r:id="rId66"/>
    <p:sldId id="488" r:id="rId67"/>
    <p:sldId id="463" r:id="rId68"/>
    <p:sldId id="372" r:id="rId69"/>
    <p:sldId id="407" r:id="rId70"/>
    <p:sldId id="384" r:id="rId71"/>
    <p:sldId id="378" r:id="rId72"/>
    <p:sldId id="377" r:id="rId73"/>
    <p:sldId id="381" r:id="rId74"/>
    <p:sldId id="432" r:id="rId75"/>
  </p:sldIdLst>
  <p:sldSz cx="9144000" cy="6858000" type="screen4x3"/>
  <p:notesSz cx="6794500" cy="9906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2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CC00"/>
    <a:srgbClr val="FF00FF"/>
    <a:srgbClr val="CC0000"/>
    <a:srgbClr val="FF0000"/>
    <a:srgbClr val="A50021"/>
    <a:srgbClr val="33CC33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EDB0C0-5FF5-4DE4-AA51-5C1C36B32EB8}" v="40" dt="2024-06-06T13:34:07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02" autoAdjust="0"/>
    <p:restoredTop sz="75101" autoAdjust="0"/>
  </p:normalViewPr>
  <p:slideViewPr>
    <p:cSldViewPr>
      <p:cViewPr varScale="1">
        <p:scale>
          <a:sx n="52" d="100"/>
          <a:sy n="52" d="100"/>
        </p:scale>
        <p:origin x="17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0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microsoft.com/office/2016/11/relationships/changesInfo" Target="changesInfos/changesInfo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long HAN" userId="67b3f3c1-9707-4840-8429-7a9f8d06a39a" providerId="ADAL" clId="{EAF3B3C5-B9DD-4FA1-904B-6ED204AFA7AA}"/>
    <pc:docChg chg="modSld">
      <pc:chgData name="Yilong HAN" userId="67b3f3c1-9707-4840-8429-7a9f8d06a39a" providerId="ADAL" clId="{EAF3B3C5-B9DD-4FA1-904B-6ED204AFA7AA}" dt="2024-06-07T08:09:20.323" v="0" actId="20577"/>
      <pc:docMkLst>
        <pc:docMk/>
      </pc:docMkLst>
      <pc:sldChg chg="modSp mod">
        <pc:chgData name="Yilong HAN" userId="67b3f3c1-9707-4840-8429-7a9f8d06a39a" providerId="ADAL" clId="{EAF3B3C5-B9DD-4FA1-904B-6ED204AFA7AA}" dt="2024-06-07T08:09:20.323" v="0" actId="20577"/>
        <pc:sldMkLst>
          <pc:docMk/>
          <pc:sldMk cId="0" sldId="257"/>
        </pc:sldMkLst>
        <pc:spChg chg="mod">
          <ac:chgData name="Yilong HAN" userId="67b3f3c1-9707-4840-8429-7a9f8d06a39a" providerId="ADAL" clId="{EAF3B3C5-B9DD-4FA1-904B-6ED204AFA7AA}" dt="2024-06-07T08:09:20.323" v="0" actId="20577"/>
          <ac:spMkLst>
            <pc:docMk/>
            <pc:sldMk cId="0" sldId="257"/>
            <ac:spMk id="3" creationId="{E8168C3E-D64B-28C7-199D-094F0EAD72AF}"/>
          </ac:spMkLst>
        </pc:spChg>
      </pc:sldChg>
    </pc:docChg>
  </pc:docChgLst>
  <pc:docChgLst>
    <pc:chgData name="Yilong HAN" userId="67b3f3c1-9707-4840-8429-7a9f8d06a39a" providerId="ADAL" clId="{02EDB0C0-5FF5-4DE4-AA51-5C1C36B32EB8}"/>
    <pc:docChg chg="undo custSel addSld delSld modSld sldOrd">
      <pc:chgData name="Yilong HAN" userId="67b3f3c1-9707-4840-8429-7a9f8d06a39a" providerId="ADAL" clId="{02EDB0C0-5FF5-4DE4-AA51-5C1C36B32EB8}" dt="2024-06-06T13:40:34.376" v="1106" actId="20577"/>
      <pc:docMkLst>
        <pc:docMk/>
      </pc:docMkLst>
      <pc:sldChg chg="addSp delSp modSp mod modNotesTx">
        <pc:chgData name="Yilong HAN" userId="67b3f3c1-9707-4840-8429-7a9f8d06a39a" providerId="ADAL" clId="{02EDB0C0-5FF5-4DE4-AA51-5C1C36B32EB8}" dt="2024-06-06T13:38:13.016" v="1067" actId="20577"/>
        <pc:sldMkLst>
          <pc:docMk/>
          <pc:sldMk cId="0" sldId="257"/>
        </pc:sldMkLst>
        <pc:spChg chg="add mod">
          <ac:chgData name="Yilong HAN" userId="67b3f3c1-9707-4840-8429-7a9f8d06a39a" providerId="ADAL" clId="{02EDB0C0-5FF5-4DE4-AA51-5C1C36B32EB8}" dt="2024-06-06T13:36:51.867" v="1066" actId="1076"/>
          <ac:spMkLst>
            <pc:docMk/>
            <pc:sldMk cId="0" sldId="257"/>
            <ac:spMk id="3" creationId="{E8168C3E-D64B-28C7-199D-094F0EAD72AF}"/>
          </ac:spMkLst>
        </pc:spChg>
        <pc:spChg chg="del">
          <ac:chgData name="Yilong HAN" userId="67b3f3c1-9707-4840-8429-7a9f8d06a39a" providerId="ADAL" clId="{02EDB0C0-5FF5-4DE4-AA51-5C1C36B32EB8}" dt="2024-06-06T11:55:33.358" v="0" actId="478"/>
          <ac:spMkLst>
            <pc:docMk/>
            <pc:sldMk cId="0" sldId="257"/>
            <ac:spMk id="4100" creationId="{38FE978B-46B7-C085-10B2-BE0856769453}"/>
          </ac:spMkLst>
        </pc:spChg>
      </pc:sldChg>
      <pc:sldChg chg="modNotesTx">
        <pc:chgData name="Yilong HAN" userId="67b3f3c1-9707-4840-8429-7a9f8d06a39a" providerId="ADAL" clId="{02EDB0C0-5FF5-4DE4-AA51-5C1C36B32EB8}" dt="2024-06-06T13:38:18.618" v="1069" actId="20577"/>
        <pc:sldMkLst>
          <pc:docMk/>
          <pc:sldMk cId="0" sldId="305"/>
        </pc:sldMkLst>
      </pc:sldChg>
      <pc:sldChg chg="del">
        <pc:chgData name="Yilong HAN" userId="67b3f3c1-9707-4840-8429-7a9f8d06a39a" providerId="ADAL" clId="{02EDB0C0-5FF5-4DE4-AA51-5C1C36B32EB8}" dt="2024-06-06T13:12:10.570" v="684" actId="47"/>
        <pc:sldMkLst>
          <pc:docMk/>
          <pc:sldMk cId="0" sldId="337"/>
        </pc:sldMkLst>
      </pc:sldChg>
      <pc:sldChg chg="del">
        <pc:chgData name="Yilong HAN" userId="67b3f3c1-9707-4840-8429-7a9f8d06a39a" providerId="ADAL" clId="{02EDB0C0-5FF5-4DE4-AA51-5C1C36B32EB8}" dt="2024-06-06T13:12:16.570" v="685" actId="47"/>
        <pc:sldMkLst>
          <pc:docMk/>
          <pc:sldMk cId="0" sldId="338"/>
        </pc:sldMkLst>
      </pc:sldChg>
      <pc:sldChg chg="modNotesTx">
        <pc:chgData name="Yilong HAN" userId="67b3f3c1-9707-4840-8429-7a9f8d06a39a" providerId="ADAL" clId="{02EDB0C0-5FF5-4DE4-AA51-5C1C36B32EB8}" dt="2024-06-06T13:38:20.927" v="1070" actId="20577"/>
        <pc:sldMkLst>
          <pc:docMk/>
          <pc:sldMk cId="0" sldId="339"/>
        </pc:sldMkLst>
      </pc:sldChg>
      <pc:sldChg chg="modNotesTx">
        <pc:chgData name="Yilong HAN" userId="67b3f3c1-9707-4840-8429-7a9f8d06a39a" providerId="ADAL" clId="{02EDB0C0-5FF5-4DE4-AA51-5C1C36B32EB8}" dt="2024-06-06T13:38:37.606" v="1074" actId="20577"/>
        <pc:sldMkLst>
          <pc:docMk/>
          <pc:sldMk cId="0" sldId="343"/>
        </pc:sldMkLst>
      </pc:sldChg>
      <pc:sldChg chg="modNotesTx">
        <pc:chgData name="Yilong HAN" userId="67b3f3c1-9707-4840-8429-7a9f8d06a39a" providerId="ADAL" clId="{02EDB0C0-5FF5-4DE4-AA51-5C1C36B32EB8}" dt="2024-06-06T13:38:41.112" v="1075" actId="20577"/>
        <pc:sldMkLst>
          <pc:docMk/>
          <pc:sldMk cId="0" sldId="344"/>
        </pc:sldMkLst>
      </pc:sldChg>
      <pc:sldChg chg="modNotesTx">
        <pc:chgData name="Yilong HAN" userId="67b3f3c1-9707-4840-8429-7a9f8d06a39a" providerId="ADAL" clId="{02EDB0C0-5FF5-4DE4-AA51-5C1C36B32EB8}" dt="2024-06-06T13:38:43.644" v="1076" actId="20577"/>
        <pc:sldMkLst>
          <pc:docMk/>
          <pc:sldMk cId="0" sldId="345"/>
        </pc:sldMkLst>
      </pc:sldChg>
      <pc:sldChg chg="del">
        <pc:chgData name="Yilong HAN" userId="67b3f3c1-9707-4840-8429-7a9f8d06a39a" providerId="ADAL" clId="{02EDB0C0-5FF5-4DE4-AA51-5C1C36B32EB8}" dt="2024-06-06T13:20:06.261" v="745" actId="47"/>
        <pc:sldMkLst>
          <pc:docMk/>
          <pc:sldMk cId="0" sldId="368"/>
        </pc:sldMkLst>
      </pc:sldChg>
      <pc:sldChg chg="modSp mod">
        <pc:chgData name="Yilong HAN" userId="67b3f3c1-9707-4840-8429-7a9f8d06a39a" providerId="ADAL" clId="{02EDB0C0-5FF5-4DE4-AA51-5C1C36B32EB8}" dt="2024-06-06T13:19:37.376" v="744" actId="20577"/>
        <pc:sldMkLst>
          <pc:docMk/>
          <pc:sldMk cId="1387100615" sldId="371"/>
        </pc:sldMkLst>
        <pc:spChg chg="mod">
          <ac:chgData name="Yilong HAN" userId="67b3f3c1-9707-4840-8429-7a9f8d06a39a" providerId="ADAL" clId="{02EDB0C0-5FF5-4DE4-AA51-5C1C36B32EB8}" dt="2024-06-06T13:19:37.376" v="744" actId="20577"/>
          <ac:spMkLst>
            <pc:docMk/>
            <pc:sldMk cId="1387100615" sldId="371"/>
            <ac:spMk id="79877" creationId="{1F64E2D9-42D3-E880-518D-489BE1FB777F}"/>
          </ac:spMkLst>
        </pc:spChg>
      </pc:sldChg>
      <pc:sldChg chg="modNotesTx">
        <pc:chgData name="Yilong HAN" userId="67b3f3c1-9707-4840-8429-7a9f8d06a39a" providerId="ADAL" clId="{02EDB0C0-5FF5-4DE4-AA51-5C1C36B32EB8}" dt="2024-06-06T13:40:24.391" v="1104" actId="20577"/>
        <pc:sldMkLst>
          <pc:docMk/>
          <pc:sldMk cId="0" sldId="372"/>
        </pc:sldMkLst>
      </pc:sldChg>
      <pc:sldChg chg="del">
        <pc:chgData name="Yilong HAN" userId="67b3f3c1-9707-4840-8429-7a9f8d06a39a" providerId="ADAL" clId="{02EDB0C0-5FF5-4DE4-AA51-5C1C36B32EB8}" dt="2024-06-06T13:17:40.140" v="697" actId="47"/>
        <pc:sldMkLst>
          <pc:docMk/>
          <pc:sldMk cId="0" sldId="379"/>
        </pc:sldMkLst>
      </pc:sldChg>
      <pc:sldChg chg="modNotesTx">
        <pc:chgData name="Yilong HAN" userId="67b3f3c1-9707-4840-8429-7a9f8d06a39a" providerId="ADAL" clId="{02EDB0C0-5FF5-4DE4-AA51-5C1C36B32EB8}" dt="2024-06-06T13:40:34.376" v="1106" actId="20577"/>
        <pc:sldMkLst>
          <pc:docMk/>
          <pc:sldMk cId="1188972315" sldId="381"/>
        </pc:sldMkLst>
      </pc:sldChg>
      <pc:sldChg chg="add del modNotesTx">
        <pc:chgData name="Yilong HAN" userId="67b3f3c1-9707-4840-8429-7a9f8d06a39a" providerId="ADAL" clId="{02EDB0C0-5FF5-4DE4-AA51-5C1C36B32EB8}" dt="2024-06-06T13:40:00.899" v="1100" actId="20577"/>
        <pc:sldMkLst>
          <pc:docMk/>
          <pc:sldMk cId="0" sldId="385"/>
        </pc:sldMkLst>
      </pc:sldChg>
      <pc:sldChg chg="modNotesTx">
        <pc:chgData name="Yilong HAN" userId="67b3f3c1-9707-4840-8429-7a9f8d06a39a" providerId="ADAL" clId="{02EDB0C0-5FF5-4DE4-AA51-5C1C36B32EB8}" dt="2024-06-06T13:38:31.391" v="1072" actId="20577"/>
        <pc:sldMkLst>
          <pc:docMk/>
          <pc:sldMk cId="1405736473" sldId="388"/>
        </pc:sldMkLst>
      </pc:sldChg>
      <pc:sldChg chg="delSp del">
        <pc:chgData name="Yilong HAN" userId="67b3f3c1-9707-4840-8429-7a9f8d06a39a" providerId="ADAL" clId="{02EDB0C0-5FF5-4DE4-AA51-5C1C36B32EB8}" dt="2024-06-06T12:47:52.789" v="285" actId="47"/>
        <pc:sldMkLst>
          <pc:docMk/>
          <pc:sldMk cId="0" sldId="389"/>
        </pc:sldMkLst>
        <pc:spChg chg="del">
          <ac:chgData name="Yilong HAN" userId="67b3f3c1-9707-4840-8429-7a9f8d06a39a" providerId="ADAL" clId="{02EDB0C0-5FF5-4DE4-AA51-5C1C36B32EB8}" dt="2024-06-06T12:47:16.202" v="274" actId="21"/>
          <ac:spMkLst>
            <pc:docMk/>
            <pc:sldMk cId="0" sldId="389"/>
            <ac:spMk id="56327" creationId="{8C10667B-CB03-8EBE-09C1-1576BBF5DAB6}"/>
          </ac:spMkLst>
        </pc:spChg>
      </pc:sldChg>
      <pc:sldChg chg="del">
        <pc:chgData name="Yilong HAN" userId="67b3f3c1-9707-4840-8429-7a9f8d06a39a" providerId="ADAL" clId="{02EDB0C0-5FF5-4DE4-AA51-5C1C36B32EB8}" dt="2024-06-06T13:11:22.137" v="679" actId="47"/>
        <pc:sldMkLst>
          <pc:docMk/>
          <pc:sldMk cId="0" sldId="390"/>
        </pc:sldMkLst>
      </pc:sldChg>
      <pc:sldChg chg="del">
        <pc:chgData name="Yilong HAN" userId="67b3f3c1-9707-4840-8429-7a9f8d06a39a" providerId="ADAL" clId="{02EDB0C0-5FF5-4DE4-AA51-5C1C36B32EB8}" dt="2024-06-06T13:11:22.634" v="680" actId="47"/>
        <pc:sldMkLst>
          <pc:docMk/>
          <pc:sldMk cId="0" sldId="391"/>
        </pc:sldMkLst>
      </pc:sldChg>
      <pc:sldChg chg="del">
        <pc:chgData name="Yilong HAN" userId="67b3f3c1-9707-4840-8429-7a9f8d06a39a" providerId="ADAL" clId="{02EDB0C0-5FF5-4DE4-AA51-5C1C36B32EB8}" dt="2024-06-06T13:10:08.562" v="674" actId="47"/>
        <pc:sldMkLst>
          <pc:docMk/>
          <pc:sldMk cId="0" sldId="393"/>
        </pc:sldMkLst>
      </pc:sldChg>
      <pc:sldChg chg="del">
        <pc:chgData name="Yilong HAN" userId="67b3f3c1-9707-4840-8429-7a9f8d06a39a" providerId="ADAL" clId="{02EDB0C0-5FF5-4DE4-AA51-5C1C36B32EB8}" dt="2024-06-06T13:17:32.445" v="696" actId="47"/>
        <pc:sldMkLst>
          <pc:docMk/>
          <pc:sldMk cId="0" sldId="397"/>
        </pc:sldMkLst>
      </pc:sldChg>
      <pc:sldChg chg="del">
        <pc:chgData name="Yilong HAN" userId="67b3f3c1-9707-4840-8429-7a9f8d06a39a" providerId="ADAL" clId="{02EDB0C0-5FF5-4DE4-AA51-5C1C36B32EB8}" dt="2024-06-06T13:13:17.076" v="689" actId="47"/>
        <pc:sldMkLst>
          <pc:docMk/>
          <pc:sldMk cId="0" sldId="398"/>
        </pc:sldMkLst>
      </pc:sldChg>
      <pc:sldChg chg="del">
        <pc:chgData name="Yilong HAN" userId="67b3f3c1-9707-4840-8429-7a9f8d06a39a" providerId="ADAL" clId="{02EDB0C0-5FF5-4DE4-AA51-5C1C36B32EB8}" dt="2024-06-06T13:30:35.335" v="1013" actId="47"/>
        <pc:sldMkLst>
          <pc:docMk/>
          <pc:sldMk cId="0" sldId="400"/>
        </pc:sldMkLst>
      </pc:sldChg>
      <pc:sldChg chg="modSp add mod ord">
        <pc:chgData name="Yilong HAN" userId="67b3f3c1-9707-4840-8429-7a9f8d06a39a" providerId="ADAL" clId="{02EDB0C0-5FF5-4DE4-AA51-5C1C36B32EB8}" dt="2024-06-06T13:16:15.643" v="695" actId="2711"/>
        <pc:sldMkLst>
          <pc:docMk/>
          <pc:sldMk cId="596405774" sldId="402"/>
        </pc:sldMkLst>
        <pc:spChg chg="mod">
          <ac:chgData name="Yilong HAN" userId="67b3f3c1-9707-4840-8429-7a9f8d06a39a" providerId="ADAL" clId="{02EDB0C0-5FF5-4DE4-AA51-5C1C36B32EB8}" dt="2024-06-06T13:16:15.643" v="695" actId="2711"/>
          <ac:spMkLst>
            <pc:docMk/>
            <pc:sldMk cId="596405774" sldId="402"/>
            <ac:spMk id="101378" creationId="{9D49F0D0-C811-A467-CD20-0A151522859B}"/>
          </ac:spMkLst>
        </pc:spChg>
      </pc:sldChg>
      <pc:sldChg chg="del">
        <pc:chgData name="Yilong HAN" userId="67b3f3c1-9707-4840-8429-7a9f8d06a39a" providerId="ADAL" clId="{02EDB0C0-5FF5-4DE4-AA51-5C1C36B32EB8}" dt="2024-06-06T13:15:25.558" v="691" actId="2696"/>
        <pc:sldMkLst>
          <pc:docMk/>
          <pc:sldMk cId="596405774" sldId="402"/>
        </pc:sldMkLst>
      </pc:sldChg>
      <pc:sldChg chg="add modNotesTx">
        <pc:chgData name="Yilong HAN" userId="67b3f3c1-9707-4840-8429-7a9f8d06a39a" providerId="ADAL" clId="{02EDB0C0-5FF5-4DE4-AA51-5C1C36B32EB8}" dt="2024-06-06T13:40:08.728" v="1101" actId="20577"/>
        <pc:sldMkLst>
          <pc:docMk/>
          <pc:sldMk cId="0" sldId="403"/>
        </pc:sldMkLst>
      </pc:sldChg>
      <pc:sldChg chg="modNotesTx">
        <pc:chgData name="Yilong HAN" userId="67b3f3c1-9707-4840-8429-7a9f8d06a39a" providerId="ADAL" clId="{02EDB0C0-5FF5-4DE4-AA51-5C1C36B32EB8}" dt="2024-06-06T13:40:27.771" v="1105" actId="20577"/>
        <pc:sldMkLst>
          <pc:docMk/>
          <pc:sldMk cId="0" sldId="407"/>
        </pc:sldMkLst>
      </pc:sldChg>
      <pc:sldChg chg="del">
        <pc:chgData name="Yilong HAN" userId="67b3f3c1-9707-4840-8429-7a9f8d06a39a" providerId="ADAL" clId="{02EDB0C0-5FF5-4DE4-AA51-5C1C36B32EB8}" dt="2024-06-06T13:28:21.572" v="996" actId="2696"/>
        <pc:sldMkLst>
          <pc:docMk/>
          <pc:sldMk cId="1987363466" sldId="412"/>
        </pc:sldMkLst>
      </pc:sldChg>
      <pc:sldChg chg="modSp add mod modShow">
        <pc:chgData name="Yilong HAN" userId="67b3f3c1-9707-4840-8429-7a9f8d06a39a" providerId="ADAL" clId="{02EDB0C0-5FF5-4DE4-AA51-5C1C36B32EB8}" dt="2024-06-06T13:30:07.950" v="1010" actId="20577"/>
        <pc:sldMkLst>
          <pc:docMk/>
          <pc:sldMk cId="1987363466" sldId="412"/>
        </pc:sldMkLst>
        <pc:spChg chg="mod">
          <ac:chgData name="Yilong HAN" userId="67b3f3c1-9707-4840-8429-7a9f8d06a39a" providerId="ADAL" clId="{02EDB0C0-5FF5-4DE4-AA51-5C1C36B32EB8}" dt="2024-06-06T13:30:07.950" v="1010" actId="20577"/>
          <ac:spMkLst>
            <pc:docMk/>
            <pc:sldMk cId="1987363466" sldId="412"/>
            <ac:spMk id="103426" creationId="{DA62453F-419D-E40E-9876-9D8CDBF0DC4E}"/>
          </ac:spMkLst>
        </pc:spChg>
      </pc:sldChg>
      <pc:sldChg chg="modSp add mod modShow">
        <pc:chgData name="Yilong HAN" userId="67b3f3c1-9707-4840-8429-7a9f8d06a39a" providerId="ADAL" clId="{02EDB0C0-5FF5-4DE4-AA51-5C1C36B32EB8}" dt="2024-06-06T13:30:19.868" v="1011"/>
        <pc:sldMkLst>
          <pc:docMk/>
          <pc:sldMk cId="117378755" sldId="413"/>
        </pc:sldMkLst>
        <pc:spChg chg="mod">
          <ac:chgData name="Yilong HAN" userId="67b3f3c1-9707-4840-8429-7a9f8d06a39a" providerId="ADAL" clId="{02EDB0C0-5FF5-4DE4-AA51-5C1C36B32EB8}" dt="2024-06-06T13:30:19.868" v="1011"/>
          <ac:spMkLst>
            <pc:docMk/>
            <pc:sldMk cId="117378755" sldId="413"/>
            <ac:spMk id="104450" creationId="{0A4832BA-E001-33C0-24D4-6617FC828724}"/>
          </ac:spMkLst>
        </pc:spChg>
      </pc:sldChg>
      <pc:sldChg chg="del">
        <pc:chgData name="Yilong HAN" userId="67b3f3c1-9707-4840-8429-7a9f8d06a39a" providerId="ADAL" clId="{02EDB0C0-5FF5-4DE4-AA51-5C1C36B32EB8}" dt="2024-06-06T13:28:21.572" v="996" actId="2696"/>
        <pc:sldMkLst>
          <pc:docMk/>
          <pc:sldMk cId="117378755" sldId="413"/>
        </pc:sldMkLst>
      </pc:sldChg>
      <pc:sldChg chg="modSp add mod modShow">
        <pc:chgData name="Yilong HAN" userId="67b3f3c1-9707-4840-8429-7a9f8d06a39a" providerId="ADAL" clId="{02EDB0C0-5FF5-4DE4-AA51-5C1C36B32EB8}" dt="2024-06-06T13:30:23.049" v="1012"/>
        <pc:sldMkLst>
          <pc:docMk/>
          <pc:sldMk cId="3166830357" sldId="414"/>
        </pc:sldMkLst>
        <pc:spChg chg="mod">
          <ac:chgData name="Yilong HAN" userId="67b3f3c1-9707-4840-8429-7a9f8d06a39a" providerId="ADAL" clId="{02EDB0C0-5FF5-4DE4-AA51-5C1C36B32EB8}" dt="2024-06-06T13:30:23.049" v="1012"/>
          <ac:spMkLst>
            <pc:docMk/>
            <pc:sldMk cId="3166830357" sldId="414"/>
            <ac:spMk id="105475" creationId="{0D9ACC02-8852-D2DC-4B4D-1903C6370D21}"/>
          </ac:spMkLst>
        </pc:spChg>
      </pc:sldChg>
      <pc:sldChg chg="del">
        <pc:chgData name="Yilong HAN" userId="67b3f3c1-9707-4840-8429-7a9f8d06a39a" providerId="ADAL" clId="{02EDB0C0-5FF5-4DE4-AA51-5C1C36B32EB8}" dt="2024-06-06T13:28:21.572" v="996" actId="2696"/>
        <pc:sldMkLst>
          <pc:docMk/>
          <pc:sldMk cId="3166830357" sldId="414"/>
        </pc:sldMkLst>
      </pc:sldChg>
      <pc:sldChg chg="modSp mod modNotesTx">
        <pc:chgData name="Yilong HAN" userId="67b3f3c1-9707-4840-8429-7a9f8d06a39a" providerId="ADAL" clId="{02EDB0C0-5FF5-4DE4-AA51-5C1C36B32EB8}" dt="2024-06-06T13:38:49.492" v="1078" actId="20577"/>
        <pc:sldMkLst>
          <pc:docMk/>
          <pc:sldMk cId="0" sldId="417"/>
        </pc:sldMkLst>
        <pc:spChg chg="mod">
          <ac:chgData name="Yilong HAN" userId="67b3f3c1-9707-4840-8429-7a9f8d06a39a" providerId="ADAL" clId="{02EDB0C0-5FF5-4DE4-AA51-5C1C36B32EB8}" dt="2024-06-06T12:09:09.748" v="243" actId="313"/>
          <ac:spMkLst>
            <pc:docMk/>
            <pc:sldMk cId="0" sldId="417"/>
            <ac:spMk id="20486" creationId="{DBBDA43D-3C95-AD7B-ECF2-3E28EFC51C3F}"/>
          </ac:spMkLst>
        </pc:spChg>
      </pc:sldChg>
      <pc:sldChg chg="modNotesTx">
        <pc:chgData name="Yilong HAN" userId="67b3f3c1-9707-4840-8429-7a9f8d06a39a" providerId="ADAL" clId="{02EDB0C0-5FF5-4DE4-AA51-5C1C36B32EB8}" dt="2024-06-06T13:39:23.285" v="1090" actId="20577"/>
        <pc:sldMkLst>
          <pc:docMk/>
          <pc:sldMk cId="0" sldId="419"/>
        </pc:sldMkLst>
      </pc:sldChg>
      <pc:sldChg chg="del">
        <pc:chgData name="Yilong HAN" userId="67b3f3c1-9707-4840-8429-7a9f8d06a39a" providerId="ADAL" clId="{02EDB0C0-5FF5-4DE4-AA51-5C1C36B32EB8}" dt="2024-06-06T13:11:21.563" v="678" actId="47"/>
        <pc:sldMkLst>
          <pc:docMk/>
          <pc:sldMk cId="0" sldId="420"/>
        </pc:sldMkLst>
      </pc:sldChg>
      <pc:sldChg chg="add del">
        <pc:chgData name="Yilong HAN" userId="67b3f3c1-9707-4840-8429-7a9f8d06a39a" providerId="ADAL" clId="{02EDB0C0-5FF5-4DE4-AA51-5C1C36B32EB8}" dt="2024-06-06T13:11:36.100" v="683" actId="47"/>
        <pc:sldMkLst>
          <pc:docMk/>
          <pc:sldMk cId="0" sldId="421"/>
        </pc:sldMkLst>
      </pc:sldChg>
      <pc:sldChg chg="modNotesTx">
        <pc:chgData name="Yilong HAN" userId="67b3f3c1-9707-4840-8429-7a9f8d06a39a" providerId="ADAL" clId="{02EDB0C0-5FF5-4DE4-AA51-5C1C36B32EB8}" dt="2024-06-06T13:39:35.609" v="1093" actId="20577"/>
        <pc:sldMkLst>
          <pc:docMk/>
          <pc:sldMk cId="0" sldId="422"/>
        </pc:sldMkLst>
      </pc:sldChg>
      <pc:sldChg chg="modNotesTx">
        <pc:chgData name="Yilong HAN" userId="67b3f3c1-9707-4840-8429-7a9f8d06a39a" providerId="ADAL" clId="{02EDB0C0-5FF5-4DE4-AA51-5C1C36B32EB8}" dt="2024-06-06T13:39:43.140" v="1095" actId="20577"/>
        <pc:sldMkLst>
          <pc:docMk/>
          <pc:sldMk cId="0" sldId="423"/>
        </pc:sldMkLst>
      </pc:sldChg>
      <pc:sldChg chg="modSp mod modNotesTx">
        <pc:chgData name="Yilong HAN" userId="67b3f3c1-9707-4840-8429-7a9f8d06a39a" providerId="ADAL" clId="{02EDB0C0-5FF5-4DE4-AA51-5C1C36B32EB8}" dt="2024-06-06T13:39:45.370" v="1096" actId="20577"/>
        <pc:sldMkLst>
          <pc:docMk/>
          <pc:sldMk cId="0" sldId="424"/>
        </pc:sldMkLst>
        <pc:spChg chg="mod">
          <ac:chgData name="Yilong HAN" userId="67b3f3c1-9707-4840-8429-7a9f8d06a39a" providerId="ADAL" clId="{02EDB0C0-5FF5-4DE4-AA51-5C1C36B32EB8}" dt="2024-06-06T12:45:04.699" v="272" actId="20577"/>
          <ac:spMkLst>
            <pc:docMk/>
            <pc:sldMk cId="0" sldId="424"/>
            <ac:spMk id="54274" creationId="{AB572BDF-F89D-59AA-4003-6A368BCAE357}"/>
          </ac:spMkLst>
        </pc:spChg>
      </pc:sldChg>
      <pc:sldChg chg="modSp mod">
        <pc:chgData name="Yilong HAN" userId="67b3f3c1-9707-4840-8429-7a9f8d06a39a" providerId="ADAL" clId="{02EDB0C0-5FF5-4DE4-AA51-5C1C36B32EB8}" dt="2024-06-06T13:27:30.095" v="995" actId="20577"/>
        <pc:sldMkLst>
          <pc:docMk/>
          <pc:sldMk cId="0" sldId="432"/>
        </pc:sldMkLst>
        <pc:spChg chg="mod">
          <ac:chgData name="Yilong HAN" userId="67b3f3c1-9707-4840-8429-7a9f8d06a39a" providerId="ADAL" clId="{02EDB0C0-5FF5-4DE4-AA51-5C1C36B32EB8}" dt="2024-06-06T13:27:30.095" v="995" actId="20577"/>
          <ac:spMkLst>
            <pc:docMk/>
            <pc:sldMk cId="0" sldId="432"/>
            <ac:spMk id="326658" creationId="{351279A5-B73B-CA2B-BEDC-CDD3E6F3270A}"/>
          </ac:spMkLst>
        </pc:spChg>
      </pc:sldChg>
      <pc:sldChg chg="modNotesTx">
        <pc:chgData name="Yilong HAN" userId="67b3f3c1-9707-4840-8429-7a9f8d06a39a" providerId="ADAL" clId="{02EDB0C0-5FF5-4DE4-AA51-5C1C36B32EB8}" dt="2024-06-06T13:39:11.706" v="1086" actId="20577"/>
        <pc:sldMkLst>
          <pc:docMk/>
          <pc:sldMk cId="0" sldId="439"/>
        </pc:sldMkLst>
      </pc:sldChg>
      <pc:sldChg chg="modNotesTx">
        <pc:chgData name="Yilong HAN" userId="67b3f3c1-9707-4840-8429-7a9f8d06a39a" providerId="ADAL" clId="{02EDB0C0-5FF5-4DE4-AA51-5C1C36B32EB8}" dt="2024-06-06T13:38:57.372" v="1080" actId="20577"/>
        <pc:sldMkLst>
          <pc:docMk/>
          <pc:sldMk cId="2363613135" sldId="444"/>
        </pc:sldMkLst>
      </pc:sldChg>
      <pc:sldChg chg="del">
        <pc:chgData name="Yilong HAN" userId="67b3f3c1-9707-4840-8429-7a9f8d06a39a" providerId="ADAL" clId="{02EDB0C0-5FF5-4DE4-AA51-5C1C36B32EB8}" dt="2024-06-06T13:11:09.911" v="677" actId="47"/>
        <pc:sldMkLst>
          <pc:docMk/>
          <pc:sldMk cId="0" sldId="445"/>
        </pc:sldMkLst>
      </pc:sldChg>
      <pc:sldChg chg="modNotesTx">
        <pc:chgData name="Yilong HAN" userId="67b3f3c1-9707-4840-8429-7a9f8d06a39a" providerId="ADAL" clId="{02EDB0C0-5FF5-4DE4-AA51-5C1C36B32EB8}" dt="2024-06-06T13:38:47.349" v="1077" actId="20577"/>
        <pc:sldMkLst>
          <pc:docMk/>
          <pc:sldMk cId="0" sldId="447"/>
        </pc:sldMkLst>
      </pc:sldChg>
      <pc:sldChg chg="modNotesTx">
        <pc:chgData name="Yilong HAN" userId="67b3f3c1-9707-4840-8429-7a9f8d06a39a" providerId="ADAL" clId="{02EDB0C0-5FF5-4DE4-AA51-5C1C36B32EB8}" dt="2024-06-06T13:39:07.034" v="1084" actId="20577"/>
        <pc:sldMkLst>
          <pc:docMk/>
          <pc:sldMk cId="0" sldId="448"/>
        </pc:sldMkLst>
      </pc:sldChg>
      <pc:sldChg chg="modNotesTx">
        <pc:chgData name="Yilong HAN" userId="67b3f3c1-9707-4840-8429-7a9f8d06a39a" providerId="ADAL" clId="{02EDB0C0-5FF5-4DE4-AA51-5C1C36B32EB8}" dt="2024-06-06T13:39:09.242" v="1085" actId="20577"/>
        <pc:sldMkLst>
          <pc:docMk/>
          <pc:sldMk cId="0" sldId="449"/>
        </pc:sldMkLst>
      </pc:sldChg>
      <pc:sldChg chg="modNotesTx">
        <pc:chgData name="Yilong HAN" userId="67b3f3c1-9707-4840-8429-7a9f8d06a39a" providerId="ADAL" clId="{02EDB0C0-5FF5-4DE4-AA51-5C1C36B32EB8}" dt="2024-06-06T13:39:16.279" v="1088" actId="20577"/>
        <pc:sldMkLst>
          <pc:docMk/>
          <pc:sldMk cId="0" sldId="450"/>
        </pc:sldMkLst>
      </pc:sldChg>
      <pc:sldChg chg="modNotesTx">
        <pc:chgData name="Yilong HAN" userId="67b3f3c1-9707-4840-8429-7a9f8d06a39a" providerId="ADAL" clId="{02EDB0C0-5FF5-4DE4-AA51-5C1C36B32EB8}" dt="2024-06-06T13:39:18.767" v="1089" actId="20577"/>
        <pc:sldMkLst>
          <pc:docMk/>
          <pc:sldMk cId="0" sldId="451"/>
        </pc:sldMkLst>
      </pc:sldChg>
      <pc:sldChg chg="addSp delSp modSp mod modNotesTx">
        <pc:chgData name="Yilong HAN" userId="67b3f3c1-9707-4840-8429-7a9f8d06a39a" providerId="ADAL" clId="{02EDB0C0-5FF5-4DE4-AA51-5C1C36B32EB8}" dt="2024-06-06T13:39:30.468" v="1092" actId="20577"/>
        <pc:sldMkLst>
          <pc:docMk/>
          <pc:sldMk cId="0" sldId="456"/>
        </pc:sldMkLst>
        <pc:spChg chg="add del mod">
          <ac:chgData name="Yilong HAN" userId="67b3f3c1-9707-4840-8429-7a9f8d06a39a" providerId="ADAL" clId="{02EDB0C0-5FF5-4DE4-AA51-5C1C36B32EB8}" dt="2024-06-06T13:21:18.272" v="794" actId="21"/>
          <ac:spMkLst>
            <pc:docMk/>
            <pc:sldMk cId="0" sldId="456"/>
            <ac:spMk id="3" creationId="{54C1E89E-690B-E9E9-B7B2-1A4149C757F1}"/>
          </ac:spMkLst>
        </pc:spChg>
        <pc:spChg chg="add mod">
          <ac:chgData name="Yilong HAN" userId="67b3f3c1-9707-4840-8429-7a9f8d06a39a" providerId="ADAL" clId="{02EDB0C0-5FF5-4DE4-AA51-5C1C36B32EB8}" dt="2024-06-06T13:26:12.478" v="992" actId="20577"/>
          <ac:spMkLst>
            <pc:docMk/>
            <pc:sldMk cId="0" sldId="456"/>
            <ac:spMk id="4" creationId="{54C1E89E-690B-E9E9-B7B2-1A4149C757F1}"/>
          </ac:spMkLst>
        </pc:spChg>
        <pc:spChg chg="mod">
          <ac:chgData name="Yilong HAN" userId="67b3f3c1-9707-4840-8429-7a9f8d06a39a" providerId="ADAL" clId="{02EDB0C0-5FF5-4DE4-AA51-5C1C36B32EB8}" dt="2024-06-06T13:25:35.544" v="944" actId="1076"/>
          <ac:spMkLst>
            <pc:docMk/>
            <pc:sldMk cId="0" sldId="456"/>
            <ac:spMk id="44036" creationId="{FDA4BA43-AABE-41E0-1488-27EE6B1FE061}"/>
          </ac:spMkLst>
        </pc:spChg>
      </pc:sldChg>
      <pc:sldChg chg="modNotesTx">
        <pc:chgData name="Yilong HAN" userId="67b3f3c1-9707-4840-8429-7a9f8d06a39a" providerId="ADAL" clId="{02EDB0C0-5FF5-4DE4-AA51-5C1C36B32EB8}" dt="2024-06-06T13:39:25.483" v="1091" actId="20577"/>
        <pc:sldMkLst>
          <pc:docMk/>
          <pc:sldMk cId="0" sldId="458"/>
        </pc:sldMkLst>
      </pc:sldChg>
      <pc:sldChg chg="modNotesTx">
        <pc:chgData name="Yilong HAN" userId="67b3f3c1-9707-4840-8429-7a9f8d06a39a" providerId="ADAL" clId="{02EDB0C0-5FF5-4DE4-AA51-5C1C36B32EB8}" dt="2024-06-06T13:39:14.130" v="1087" actId="20577"/>
        <pc:sldMkLst>
          <pc:docMk/>
          <pc:sldMk cId="0" sldId="460"/>
        </pc:sldMkLst>
      </pc:sldChg>
      <pc:sldChg chg="del">
        <pc:chgData name="Yilong HAN" userId="67b3f3c1-9707-4840-8429-7a9f8d06a39a" providerId="ADAL" clId="{02EDB0C0-5FF5-4DE4-AA51-5C1C36B32EB8}" dt="2024-06-06T13:13:26.951" v="690" actId="47"/>
        <pc:sldMkLst>
          <pc:docMk/>
          <pc:sldMk cId="0" sldId="467"/>
        </pc:sldMkLst>
      </pc:sldChg>
      <pc:sldChg chg="del">
        <pc:chgData name="Yilong HAN" userId="67b3f3c1-9707-4840-8429-7a9f8d06a39a" providerId="ADAL" clId="{02EDB0C0-5FF5-4DE4-AA51-5C1C36B32EB8}" dt="2024-06-06T12:52:50.470" v="346" actId="47"/>
        <pc:sldMkLst>
          <pc:docMk/>
          <pc:sldMk cId="0" sldId="468"/>
        </pc:sldMkLst>
      </pc:sldChg>
      <pc:sldChg chg="del">
        <pc:chgData name="Yilong HAN" userId="67b3f3c1-9707-4840-8429-7a9f8d06a39a" providerId="ADAL" clId="{02EDB0C0-5FF5-4DE4-AA51-5C1C36B32EB8}" dt="2024-06-06T13:11:23.577" v="681" actId="47"/>
        <pc:sldMkLst>
          <pc:docMk/>
          <pc:sldMk cId="0" sldId="469"/>
        </pc:sldMkLst>
      </pc:sldChg>
      <pc:sldChg chg="del">
        <pc:chgData name="Yilong HAN" userId="67b3f3c1-9707-4840-8429-7a9f8d06a39a" providerId="ADAL" clId="{02EDB0C0-5FF5-4DE4-AA51-5C1C36B32EB8}" dt="2024-06-06T13:11:24.338" v="682" actId="47"/>
        <pc:sldMkLst>
          <pc:docMk/>
          <pc:sldMk cId="0" sldId="474"/>
        </pc:sldMkLst>
      </pc:sldChg>
      <pc:sldChg chg="modNotesTx">
        <pc:chgData name="Yilong HAN" userId="67b3f3c1-9707-4840-8429-7a9f8d06a39a" providerId="ADAL" clId="{02EDB0C0-5FF5-4DE4-AA51-5C1C36B32EB8}" dt="2024-06-06T13:38:54.889" v="1079" actId="20577"/>
        <pc:sldMkLst>
          <pc:docMk/>
          <pc:sldMk cId="0" sldId="478"/>
        </pc:sldMkLst>
      </pc:sldChg>
      <pc:sldChg chg="modNotesTx">
        <pc:chgData name="Yilong HAN" userId="67b3f3c1-9707-4840-8429-7a9f8d06a39a" providerId="ADAL" clId="{02EDB0C0-5FF5-4DE4-AA51-5C1C36B32EB8}" dt="2024-06-06T13:39:02.078" v="1082" actId="20577"/>
        <pc:sldMkLst>
          <pc:docMk/>
          <pc:sldMk cId="0" sldId="482"/>
        </pc:sldMkLst>
      </pc:sldChg>
      <pc:sldChg chg="modNotesTx">
        <pc:chgData name="Yilong HAN" userId="67b3f3c1-9707-4840-8429-7a9f8d06a39a" providerId="ADAL" clId="{02EDB0C0-5FF5-4DE4-AA51-5C1C36B32EB8}" dt="2024-06-06T13:39:51.854" v="1097" actId="20577"/>
        <pc:sldMkLst>
          <pc:docMk/>
          <pc:sldMk cId="2242339013" sldId="483"/>
        </pc:sldMkLst>
      </pc:sldChg>
      <pc:sldChg chg="modNotesTx">
        <pc:chgData name="Yilong HAN" userId="67b3f3c1-9707-4840-8429-7a9f8d06a39a" providerId="ADAL" clId="{02EDB0C0-5FF5-4DE4-AA51-5C1C36B32EB8}" dt="2024-06-06T13:39:54.104" v="1098" actId="20577"/>
        <pc:sldMkLst>
          <pc:docMk/>
          <pc:sldMk cId="1093849654" sldId="485"/>
        </pc:sldMkLst>
      </pc:sldChg>
      <pc:sldChg chg="modNotesTx">
        <pc:chgData name="Yilong HAN" userId="67b3f3c1-9707-4840-8429-7a9f8d06a39a" providerId="ADAL" clId="{02EDB0C0-5FF5-4DE4-AA51-5C1C36B32EB8}" dt="2024-06-06T13:38:23.578" v="1071" actId="20577"/>
        <pc:sldMkLst>
          <pc:docMk/>
          <pc:sldMk cId="0" sldId="486"/>
        </pc:sldMkLst>
      </pc:sldChg>
      <pc:sldChg chg="modSp add mod">
        <pc:chgData name="Yilong HAN" userId="67b3f3c1-9707-4840-8429-7a9f8d06a39a" providerId="ADAL" clId="{02EDB0C0-5FF5-4DE4-AA51-5C1C36B32EB8}" dt="2024-06-06T13:34:07.309" v="1042" actId="1076"/>
        <pc:sldMkLst>
          <pc:docMk/>
          <pc:sldMk cId="0" sldId="489"/>
        </pc:sldMkLst>
        <pc:spChg chg="mod">
          <ac:chgData name="Yilong HAN" userId="67b3f3c1-9707-4840-8429-7a9f8d06a39a" providerId="ADAL" clId="{02EDB0C0-5FF5-4DE4-AA51-5C1C36B32EB8}" dt="2024-06-06T13:33:48.801" v="1036" actId="20577"/>
          <ac:spMkLst>
            <pc:docMk/>
            <pc:sldMk cId="0" sldId="489"/>
            <ac:spMk id="434180" creationId="{CD00A6C8-988E-38BC-AFC7-8E36B1A62186}"/>
          </ac:spMkLst>
        </pc:spChg>
        <pc:spChg chg="mod">
          <ac:chgData name="Yilong HAN" userId="67b3f3c1-9707-4840-8429-7a9f8d06a39a" providerId="ADAL" clId="{02EDB0C0-5FF5-4DE4-AA51-5C1C36B32EB8}" dt="2024-06-06T13:34:07.309" v="1042" actId="1076"/>
          <ac:spMkLst>
            <pc:docMk/>
            <pc:sldMk cId="0" sldId="489"/>
            <ac:spMk id="434185" creationId="{8431CE3C-3086-393E-420D-7E45E4015375}"/>
          </ac:spMkLst>
        </pc:spChg>
        <pc:picChg chg="mod">
          <ac:chgData name="Yilong HAN" userId="67b3f3c1-9707-4840-8429-7a9f8d06a39a" providerId="ADAL" clId="{02EDB0C0-5FF5-4DE4-AA51-5C1C36B32EB8}" dt="2024-06-06T13:33:57.187" v="1039" actId="14100"/>
          <ac:picMkLst>
            <pc:docMk/>
            <pc:sldMk cId="0" sldId="489"/>
            <ac:picMk id="434184" creationId="{9A49384C-6AAA-2F1E-8DDE-35DF3C1857A0}"/>
          </ac:picMkLst>
        </pc:picChg>
      </pc:sldChg>
      <pc:sldChg chg="modSp mod modNotesTx">
        <pc:chgData name="Yilong HAN" userId="67b3f3c1-9707-4840-8429-7a9f8d06a39a" providerId="ADAL" clId="{02EDB0C0-5FF5-4DE4-AA51-5C1C36B32EB8}" dt="2024-06-06T13:38:16.158" v="1068" actId="20577"/>
        <pc:sldMkLst>
          <pc:docMk/>
          <pc:sldMk cId="0" sldId="490"/>
        </pc:sldMkLst>
        <pc:spChg chg="mod">
          <ac:chgData name="Yilong HAN" userId="67b3f3c1-9707-4840-8429-7a9f8d06a39a" providerId="ADAL" clId="{02EDB0C0-5FF5-4DE4-AA51-5C1C36B32EB8}" dt="2024-06-06T11:58:02.427" v="91" actId="1076"/>
          <ac:spMkLst>
            <pc:docMk/>
            <pc:sldMk cId="0" sldId="490"/>
            <ac:spMk id="4" creationId="{71537225-4083-81E6-1AEE-1201F6502BC0}"/>
          </ac:spMkLst>
        </pc:spChg>
        <pc:spChg chg="mod">
          <ac:chgData name="Yilong HAN" userId="67b3f3c1-9707-4840-8429-7a9f8d06a39a" providerId="ADAL" clId="{02EDB0C0-5FF5-4DE4-AA51-5C1C36B32EB8}" dt="2024-06-06T13:02:56.979" v="639" actId="20577"/>
          <ac:spMkLst>
            <pc:docMk/>
            <pc:sldMk cId="0" sldId="490"/>
            <ac:spMk id="6146" creationId="{965A5399-7D07-33FC-5701-9A89B783F940}"/>
          </ac:spMkLst>
        </pc:spChg>
        <pc:spChg chg="mod">
          <ac:chgData name="Yilong HAN" userId="67b3f3c1-9707-4840-8429-7a9f8d06a39a" providerId="ADAL" clId="{02EDB0C0-5FF5-4DE4-AA51-5C1C36B32EB8}" dt="2024-06-06T13:03:55.315" v="673" actId="20577"/>
          <ac:spMkLst>
            <pc:docMk/>
            <pc:sldMk cId="0" sldId="490"/>
            <ac:spMk id="6147" creationId="{E9B228F8-B610-3147-4FCB-C1246408DC81}"/>
          </ac:spMkLst>
        </pc:spChg>
      </pc:sldChg>
      <pc:sldChg chg="modNotesTx">
        <pc:chgData name="Yilong HAN" userId="67b3f3c1-9707-4840-8429-7a9f8d06a39a" providerId="ADAL" clId="{02EDB0C0-5FF5-4DE4-AA51-5C1C36B32EB8}" dt="2024-06-06T13:38:59.531" v="1081" actId="20577"/>
        <pc:sldMkLst>
          <pc:docMk/>
          <pc:sldMk cId="0" sldId="503"/>
        </pc:sldMkLst>
      </pc:sldChg>
      <pc:sldChg chg="modSp mod modNotesTx">
        <pc:chgData name="Yilong HAN" userId="67b3f3c1-9707-4840-8429-7a9f8d06a39a" providerId="ADAL" clId="{02EDB0C0-5FF5-4DE4-AA51-5C1C36B32EB8}" dt="2024-06-06T13:39:58.298" v="1099" actId="20577"/>
        <pc:sldMkLst>
          <pc:docMk/>
          <pc:sldMk cId="0" sldId="504"/>
        </pc:sldMkLst>
        <pc:spChg chg="mod">
          <ac:chgData name="Yilong HAN" userId="67b3f3c1-9707-4840-8429-7a9f8d06a39a" providerId="ADAL" clId="{02EDB0C0-5FF5-4DE4-AA51-5C1C36B32EB8}" dt="2024-06-06T12:57:26.661" v="469" actId="20577"/>
          <ac:spMkLst>
            <pc:docMk/>
            <pc:sldMk cId="0" sldId="504"/>
            <ac:spMk id="58370" creationId="{D275ADF1-FC8C-82E4-9033-4E964EB45E6B}"/>
          </ac:spMkLst>
        </pc:spChg>
      </pc:sldChg>
      <pc:sldChg chg="del">
        <pc:chgData name="Yilong HAN" userId="67b3f3c1-9707-4840-8429-7a9f8d06a39a" providerId="ADAL" clId="{02EDB0C0-5FF5-4DE4-AA51-5C1C36B32EB8}" dt="2024-06-06T13:13:00.665" v="686" actId="47"/>
        <pc:sldMkLst>
          <pc:docMk/>
          <pc:sldMk cId="0" sldId="505"/>
        </pc:sldMkLst>
      </pc:sldChg>
      <pc:sldChg chg="del">
        <pc:chgData name="Yilong HAN" userId="67b3f3c1-9707-4840-8429-7a9f8d06a39a" providerId="ADAL" clId="{02EDB0C0-5FF5-4DE4-AA51-5C1C36B32EB8}" dt="2024-06-06T13:13:01.178" v="687" actId="47"/>
        <pc:sldMkLst>
          <pc:docMk/>
          <pc:sldMk cId="0" sldId="506"/>
        </pc:sldMkLst>
      </pc:sldChg>
      <pc:sldChg chg="del">
        <pc:chgData name="Yilong HAN" userId="67b3f3c1-9707-4840-8429-7a9f8d06a39a" providerId="ADAL" clId="{02EDB0C0-5FF5-4DE4-AA51-5C1C36B32EB8}" dt="2024-06-06T13:13:01.631" v="688" actId="47"/>
        <pc:sldMkLst>
          <pc:docMk/>
          <pc:sldMk cId="0" sldId="507"/>
        </pc:sldMkLst>
      </pc:sldChg>
      <pc:sldChg chg="add del">
        <pc:chgData name="Yilong HAN" userId="67b3f3c1-9707-4840-8429-7a9f8d06a39a" providerId="ADAL" clId="{02EDB0C0-5FF5-4DE4-AA51-5C1C36B32EB8}" dt="2024-06-06T13:31:02.065" v="1016"/>
        <pc:sldMkLst>
          <pc:docMk/>
          <pc:sldMk cId="2267111458" sldId="509"/>
        </pc:sldMkLst>
      </pc:sldChg>
      <pc:sldChg chg="del">
        <pc:chgData name="Yilong HAN" userId="67b3f3c1-9707-4840-8429-7a9f8d06a39a" providerId="ADAL" clId="{02EDB0C0-5FF5-4DE4-AA51-5C1C36B32EB8}" dt="2024-06-06T13:30:42.501" v="1014" actId="2696"/>
        <pc:sldMkLst>
          <pc:docMk/>
          <pc:sldMk cId="2310836899" sldId="509"/>
        </pc:sldMkLst>
      </pc:sldChg>
      <pc:sldChg chg="modNotesTx">
        <pc:chgData name="Yilong HAN" userId="67b3f3c1-9707-4840-8429-7a9f8d06a39a" providerId="ADAL" clId="{02EDB0C0-5FF5-4DE4-AA51-5C1C36B32EB8}" dt="2024-06-06T13:39:38.250" v="1094" actId="20577"/>
        <pc:sldMkLst>
          <pc:docMk/>
          <pc:sldMk cId="0" sldId="512"/>
        </pc:sldMkLst>
      </pc:sldChg>
      <pc:sldChg chg="modNotesTx">
        <pc:chgData name="Yilong HAN" userId="67b3f3c1-9707-4840-8429-7a9f8d06a39a" providerId="ADAL" clId="{02EDB0C0-5FF5-4DE4-AA51-5C1C36B32EB8}" dt="2024-06-06T13:38:33.633" v="1073" actId="20577"/>
        <pc:sldMkLst>
          <pc:docMk/>
          <pc:sldMk cId="3386871940" sldId="619"/>
        </pc:sldMkLst>
      </pc:sldChg>
      <pc:sldChg chg="modSp add mod modNotesTx">
        <pc:chgData name="Yilong HAN" userId="67b3f3c1-9707-4840-8429-7a9f8d06a39a" providerId="ADAL" clId="{02EDB0C0-5FF5-4DE4-AA51-5C1C36B32EB8}" dt="2024-06-06T13:39:04.811" v="1083" actId="20577"/>
        <pc:sldMkLst>
          <pc:docMk/>
          <pc:sldMk cId="0" sldId="620"/>
        </pc:sldMkLst>
        <pc:spChg chg="mod">
          <ac:chgData name="Yilong HAN" userId="67b3f3c1-9707-4840-8429-7a9f8d06a39a" providerId="ADAL" clId="{02EDB0C0-5FF5-4DE4-AA51-5C1C36B32EB8}" dt="2024-06-06T12:44:20.880" v="245" actId="20577"/>
          <ac:spMkLst>
            <pc:docMk/>
            <pc:sldMk cId="0" sldId="620"/>
            <ac:spMk id="301312" creationId="{D13FE0BA-08D8-9BE8-A9F1-4A490772DA5B}"/>
          </ac:spMkLst>
        </pc:spChg>
      </pc:sldChg>
      <pc:sldChg chg="add">
        <pc:chgData name="Yilong HAN" userId="67b3f3c1-9707-4840-8429-7a9f8d06a39a" providerId="ADAL" clId="{02EDB0C0-5FF5-4DE4-AA51-5C1C36B32EB8}" dt="2024-06-06T12:04:28.415" v="114"/>
        <pc:sldMkLst>
          <pc:docMk/>
          <pc:sldMk cId="0" sldId="621"/>
        </pc:sldMkLst>
      </pc:sldChg>
      <pc:sldChg chg="addSp modSp add">
        <pc:chgData name="Yilong HAN" userId="67b3f3c1-9707-4840-8429-7a9f8d06a39a" providerId="ADAL" clId="{02EDB0C0-5FF5-4DE4-AA51-5C1C36B32EB8}" dt="2024-06-06T12:47:46.689" v="284" actId="1076"/>
        <pc:sldMkLst>
          <pc:docMk/>
          <pc:sldMk cId="0" sldId="622"/>
        </pc:sldMkLst>
        <pc:spChg chg="add mod">
          <ac:chgData name="Yilong HAN" userId="67b3f3c1-9707-4840-8429-7a9f8d06a39a" providerId="ADAL" clId="{02EDB0C0-5FF5-4DE4-AA51-5C1C36B32EB8}" dt="2024-06-06T12:47:46.689" v="284" actId="1076"/>
          <ac:spMkLst>
            <pc:docMk/>
            <pc:sldMk cId="0" sldId="622"/>
            <ac:spMk id="56327" creationId="{8C10667B-CB03-8EBE-09C1-1576BBF5DAB6}"/>
          </ac:spMkLst>
        </pc:spChg>
        <pc:spChg chg="mod">
          <ac:chgData name="Yilong HAN" userId="67b3f3c1-9707-4840-8429-7a9f8d06a39a" providerId="ADAL" clId="{02EDB0C0-5FF5-4DE4-AA51-5C1C36B32EB8}" dt="2024-06-06T12:47:41.475" v="283" actId="1035"/>
          <ac:spMkLst>
            <pc:docMk/>
            <pc:sldMk cId="0" sldId="622"/>
            <ac:spMk id="226375" creationId="{9C0588C2-64D6-E7BF-681C-4BB797C28C5A}"/>
          </ac:spMkLst>
        </pc:spChg>
        <pc:spChg chg="mod">
          <ac:chgData name="Yilong HAN" userId="67b3f3c1-9707-4840-8429-7a9f8d06a39a" providerId="ADAL" clId="{02EDB0C0-5FF5-4DE4-AA51-5C1C36B32EB8}" dt="2024-06-06T12:47:41.475" v="283" actId="1035"/>
          <ac:spMkLst>
            <pc:docMk/>
            <pc:sldMk cId="0" sldId="622"/>
            <ac:spMk id="226381" creationId="{3D3A6599-70D7-AEBA-1685-D6591A6CB982}"/>
          </ac:spMkLst>
        </pc:spChg>
        <pc:spChg chg="mod">
          <ac:chgData name="Yilong HAN" userId="67b3f3c1-9707-4840-8429-7a9f8d06a39a" providerId="ADAL" clId="{02EDB0C0-5FF5-4DE4-AA51-5C1C36B32EB8}" dt="2024-06-06T12:47:41.475" v="283" actId="1035"/>
          <ac:spMkLst>
            <pc:docMk/>
            <pc:sldMk cId="0" sldId="622"/>
            <ac:spMk id="226382" creationId="{CDEA92E6-7479-9CA0-C233-0BFE88C8E158}"/>
          </ac:spMkLst>
        </pc:spChg>
        <pc:graphicFrameChg chg="mod">
          <ac:chgData name="Yilong HAN" userId="67b3f3c1-9707-4840-8429-7a9f8d06a39a" providerId="ADAL" clId="{02EDB0C0-5FF5-4DE4-AA51-5C1C36B32EB8}" dt="2024-06-06T12:47:41.475" v="283" actId="1035"/>
          <ac:graphicFrameMkLst>
            <pc:docMk/>
            <pc:sldMk cId="0" sldId="622"/>
            <ac:graphicFrameMk id="226376" creationId="{226FB544-14A4-9F3E-8DF2-4260A384B81A}"/>
          </ac:graphicFrameMkLst>
        </pc:graphicFrameChg>
        <pc:graphicFrameChg chg="mod">
          <ac:chgData name="Yilong HAN" userId="67b3f3c1-9707-4840-8429-7a9f8d06a39a" providerId="ADAL" clId="{02EDB0C0-5FF5-4DE4-AA51-5C1C36B32EB8}" dt="2024-06-06T12:47:41.475" v="283" actId="1035"/>
          <ac:graphicFrameMkLst>
            <pc:docMk/>
            <pc:sldMk cId="0" sldId="622"/>
            <ac:graphicFrameMk id="226383" creationId="{C773DE81-6DFD-4014-86CF-472414B18572}"/>
          </ac:graphicFrameMkLst>
        </pc:graphicFrameChg>
      </pc:sldChg>
      <pc:sldChg chg="add">
        <pc:chgData name="Yilong HAN" userId="67b3f3c1-9707-4840-8429-7a9f8d06a39a" providerId="ADAL" clId="{02EDB0C0-5FF5-4DE4-AA51-5C1C36B32EB8}" dt="2024-06-06T12:46:56.883" v="273"/>
        <pc:sldMkLst>
          <pc:docMk/>
          <pc:sldMk cId="0" sldId="623"/>
        </pc:sldMkLst>
      </pc:sldChg>
      <pc:sldChg chg="add">
        <pc:chgData name="Yilong HAN" userId="67b3f3c1-9707-4840-8429-7a9f8d06a39a" providerId="ADAL" clId="{02EDB0C0-5FF5-4DE4-AA51-5C1C36B32EB8}" dt="2024-06-06T12:46:56.883" v="273"/>
        <pc:sldMkLst>
          <pc:docMk/>
          <pc:sldMk cId="0" sldId="624"/>
        </pc:sldMkLst>
      </pc:sldChg>
      <pc:sldChg chg="add">
        <pc:chgData name="Yilong HAN" userId="67b3f3c1-9707-4840-8429-7a9f8d06a39a" providerId="ADAL" clId="{02EDB0C0-5FF5-4DE4-AA51-5C1C36B32EB8}" dt="2024-06-06T12:52:38.751" v="345"/>
        <pc:sldMkLst>
          <pc:docMk/>
          <pc:sldMk cId="0" sldId="625"/>
        </pc:sldMkLst>
      </pc:sldChg>
      <pc:sldChg chg="modSp add mod modNotesTx">
        <pc:chgData name="Yilong HAN" userId="67b3f3c1-9707-4840-8429-7a9f8d06a39a" providerId="ADAL" clId="{02EDB0C0-5FF5-4DE4-AA51-5C1C36B32EB8}" dt="2024-06-06T13:40:11.132" v="1102" actId="20577"/>
        <pc:sldMkLst>
          <pc:docMk/>
          <pc:sldMk cId="0" sldId="626"/>
        </pc:sldMkLst>
        <pc:spChg chg="mod">
          <ac:chgData name="Yilong HAN" userId="67b3f3c1-9707-4840-8429-7a9f8d06a39a" providerId="ADAL" clId="{02EDB0C0-5FF5-4DE4-AA51-5C1C36B32EB8}" dt="2024-06-06T12:59:41.894" v="503" actId="20577"/>
          <ac:spMkLst>
            <pc:docMk/>
            <pc:sldMk cId="0" sldId="626"/>
            <ac:spMk id="393219" creationId="{43B83DA9-8588-E5F1-4EA6-40DC9FCDE379}"/>
          </ac:spMkLst>
        </pc:spChg>
        <pc:spChg chg="mod">
          <ac:chgData name="Yilong HAN" userId="67b3f3c1-9707-4840-8429-7a9f8d06a39a" providerId="ADAL" clId="{02EDB0C0-5FF5-4DE4-AA51-5C1C36B32EB8}" dt="2024-06-06T13:00:07.444" v="505" actId="113"/>
          <ac:spMkLst>
            <pc:docMk/>
            <pc:sldMk cId="0" sldId="626"/>
            <ac:spMk id="393221" creationId="{2B700D5F-EC29-E4A8-AA7B-EBA677B6765B}"/>
          </ac:spMkLst>
        </pc:spChg>
        <pc:spChg chg="mod">
          <ac:chgData name="Yilong HAN" userId="67b3f3c1-9707-4840-8429-7a9f8d06a39a" providerId="ADAL" clId="{02EDB0C0-5FF5-4DE4-AA51-5C1C36B32EB8}" dt="2024-06-06T13:00:15.061" v="507" actId="113"/>
          <ac:spMkLst>
            <pc:docMk/>
            <pc:sldMk cId="0" sldId="626"/>
            <ac:spMk id="393224" creationId="{5B281330-8DC0-5B3F-E530-B1768A541FB0}"/>
          </ac:spMkLst>
        </pc:spChg>
      </pc:sldChg>
      <pc:sldChg chg="add">
        <pc:chgData name="Yilong HAN" userId="67b3f3c1-9707-4840-8429-7a9f8d06a39a" providerId="ADAL" clId="{02EDB0C0-5FF5-4DE4-AA51-5C1C36B32EB8}" dt="2024-06-06T12:52:38.751" v="345"/>
        <pc:sldMkLst>
          <pc:docMk/>
          <pc:sldMk cId="0" sldId="627"/>
        </pc:sldMkLst>
      </pc:sldChg>
      <pc:sldChg chg="add modNotesTx">
        <pc:chgData name="Yilong HAN" userId="67b3f3c1-9707-4840-8429-7a9f8d06a39a" providerId="ADAL" clId="{02EDB0C0-5FF5-4DE4-AA51-5C1C36B32EB8}" dt="2024-06-06T13:40:14.447" v="1103" actId="20577"/>
        <pc:sldMkLst>
          <pc:docMk/>
          <pc:sldMk cId="0" sldId="62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>
            <a:extLst>
              <a:ext uri="{FF2B5EF4-FFF2-40B4-BE49-F238E27FC236}">
                <a16:creationId xmlns:a16="http://schemas.microsoft.com/office/drawing/2014/main" id="{65CDA893-AC7F-F470-16F3-2366737BA11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9315" name="Rectangle 3">
            <a:extLst>
              <a:ext uri="{FF2B5EF4-FFF2-40B4-BE49-F238E27FC236}">
                <a16:creationId xmlns:a16="http://schemas.microsoft.com/office/drawing/2014/main" id="{D4DA344D-529B-3D88-167F-ADCD99AB6B2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9316" name="Rectangle 4">
            <a:extLst>
              <a:ext uri="{FF2B5EF4-FFF2-40B4-BE49-F238E27FC236}">
                <a16:creationId xmlns:a16="http://schemas.microsoft.com/office/drawing/2014/main" id="{31F91AF9-0FD3-B926-85FC-E707700A60F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09113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9317" name="Rectangle 5">
            <a:extLst>
              <a:ext uri="{FF2B5EF4-FFF2-40B4-BE49-F238E27FC236}">
                <a16:creationId xmlns:a16="http://schemas.microsoft.com/office/drawing/2014/main" id="{772F9526-5557-346B-CC44-1C51A934B397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09113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6E318BB-DE0F-4BFD-9E5A-E65C89833EA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E2C9AB3C-46AA-5F44-23E3-C705ED15357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3287" tIns="46644" rIns="93287" bIns="46644" numCol="1" anchor="t" anchorCtr="0" compatLnSpc="1">
            <a:prstTxWarp prst="textNoShape">
              <a:avLst/>
            </a:prstTxWarp>
          </a:bodyPr>
          <a:lstStyle>
            <a:lvl1pPr defTabSz="933450"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5B7312A-D29C-645B-0534-1774EA3015DD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3287" tIns="46644" rIns="93287" bIns="46644" numCol="1" anchor="t" anchorCtr="0" compatLnSpc="1">
            <a:prstTxWarp prst="textNoShape">
              <a:avLst/>
            </a:prstTxWarp>
          </a:bodyPr>
          <a:lstStyle>
            <a:lvl1pPr algn="r" defTabSz="933450"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AEFCFEF7-E80E-4F7A-4912-203CE7D6130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2338" y="742950"/>
            <a:ext cx="4953000" cy="37147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D4114866-DC7A-B6F0-7DB5-40FC2AB38E9B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05350"/>
            <a:ext cx="5435600" cy="44577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3287" tIns="46644" rIns="93287" bIns="4664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40E6826B-B73D-8541-3864-39BEC683DB8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09113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3287" tIns="46644" rIns="93287" bIns="46644" numCol="1" anchor="b" anchorCtr="0" compatLnSpc="1">
            <a:prstTxWarp prst="textNoShape">
              <a:avLst/>
            </a:prstTxWarp>
          </a:bodyPr>
          <a:lstStyle>
            <a:lvl1pPr defTabSz="933450"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7A4D8187-1B8C-50C7-4D9D-F07C5283D0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09113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3287" tIns="46644" rIns="93287" bIns="46644" numCol="1" anchor="b" anchorCtr="0" compatLnSpc="1">
            <a:prstTxWarp prst="textNoShape">
              <a:avLst/>
            </a:prstTxWarp>
          </a:bodyPr>
          <a:lstStyle>
            <a:lvl1pPr algn="r" defTabSz="933450" eaLnBrk="1" hangingPunct="1">
              <a:defRPr sz="1200" b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BB08790-CA3F-4BD1-8BBE-F8ACEB0B9D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>
            <a:extLst>
              <a:ext uri="{FF2B5EF4-FFF2-40B4-BE49-F238E27FC236}">
                <a16:creationId xmlns:a16="http://schemas.microsoft.com/office/drawing/2014/main" id="{3D9BCCC3-D1D5-B3D9-4B8D-9C94DED37B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98EC6B0-879D-4FA7-A5DD-88B7BDA27092}" type="slidenum">
              <a:rPr lang="en-US" altLang="en-US" sz="1200" b="0" smtClean="0">
                <a:latin typeface="Arial" panose="020B0604020202020204" pitchFamily="34" charset="0"/>
              </a:rPr>
              <a:pPr/>
              <a:t>1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A1B22F11-7D52-85E8-66A6-113B426719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B59DC433-0335-BAFA-3606-AC3D0855E4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1CDD9E1E-880F-5A1A-14F0-9A8EBA7193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67DB17-E1C8-4CD7-A9AB-0FFC5836CF41}" type="slidenum">
              <a:rPr lang="en-US" altLang="en-US" sz="1200" b="0" smtClean="0">
                <a:latin typeface="Arial" panose="020B0604020202020204" pitchFamily="34" charset="0"/>
              </a:rPr>
              <a:pPr/>
              <a:t>2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32EECFF5-3CD3-C1DD-DCE4-C4F30D635E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7653F26F-2830-4FAD-4BF3-774BA9FA1B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24088420-5D9D-9D3A-9E10-1E5B94233E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5002E2F-0F2A-45C0-9AEC-3094F62979D3}" type="slidenum">
              <a:rPr lang="en-US" altLang="en-US" sz="1200" b="0" smtClean="0">
                <a:latin typeface="Arial" panose="020B0604020202020204" pitchFamily="34" charset="0"/>
              </a:rPr>
              <a:pPr/>
              <a:t>3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B59FD44F-5F00-B70F-3BE6-24477413F3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CFDA33FC-1CD7-E214-A3E5-E87D7294FC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2DB74A5E-0559-64F1-4B6F-9422CA6A1E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528425F-A28C-4D84-A2D3-4CEA2BA24996}" type="slidenum">
              <a:rPr lang="en-US" altLang="en-US" sz="1200" b="0" smtClean="0">
                <a:latin typeface="Arial" panose="020B0604020202020204" pitchFamily="34" charset="0"/>
              </a:rPr>
              <a:pPr/>
              <a:t>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A1645F65-E4B2-3CC7-16CE-E2A54CEC6A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0F7A1E0C-5F56-F248-E9A2-B503EDA388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AEFC047-2CE6-4DC3-3E04-B9E7104C06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EDF580-FF1C-4F12-87F0-517CEC0B6C13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428034" name="Rectangle 2">
            <a:extLst>
              <a:ext uri="{FF2B5EF4-FFF2-40B4-BE49-F238E27FC236}">
                <a16:creationId xmlns:a16="http://schemas.microsoft.com/office/drawing/2014/main" id="{4D8C6485-BDF2-D651-227D-8E2BDC18B3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28035" name="Rectangle 3">
            <a:extLst>
              <a:ext uri="{FF2B5EF4-FFF2-40B4-BE49-F238E27FC236}">
                <a16:creationId xmlns:a16="http://schemas.microsoft.com/office/drawing/2014/main" id="{8A53AF39-20E5-99A3-1597-4DAD978338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F05110-3764-40A0-94C4-B129B3B76942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28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 txBox="1">
            <a:spLocks noGrp="1" noChangeArrowheads="1"/>
          </p:cNvSpPr>
          <p:nvPr/>
        </p:nvSpPr>
        <p:spPr bwMode="auto">
          <a:xfrm>
            <a:off x="3883025" y="8685213"/>
            <a:ext cx="297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9620" tIns="44810" rIns="89620" bIns="44810"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7D5958A6-31BB-42F1-8E39-3529603DC36C}" type="slidenum">
              <a:rPr lang="zh-TW" altLang="en-US">
                <a:latin typeface="Times New Roman" pitchFamily="18" charset="0"/>
              </a:rPr>
              <a:pPr algn="r">
                <a:spcBef>
                  <a:spcPct val="0"/>
                </a:spcBef>
              </a:pPr>
              <a:t>7</a:t>
            </a:fld>
            <a:endParaRPr lang="en-US" altLang="zh-TW">
              <a:latin typeface="Times New Roman" pitchFamily="18" charset="0"/>
            </a:endParaRPr>
          </a:p>
        </p:txBody>
      </p:sp>
      <p:sp>
        <p:nvSpPr>
          <p:cNvPr id="26627" name="Rectangle 7"/>
          <p:cNvSpPr txBox="1">
            <a:spLocks noGrp="1" noChangeArrowheads="1"/>
          </p:cNvSpPr>
          <p:nvPr/>
        </p:nvSpPr>
        <p:spPr bwMode="auto">
          <a:xfrm>
            <a:off x="3883025" y="8685213"/>
            <a:ext cx="297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9613" tIns="44807" rIns="89613" bIns="44807"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ABC373DC-BBE5-4FE9-AF85-56F4C23AA2CC}" type="slidenum">
              <a:rPr lang="zh-CN" altLang="en-US">
                <a:latin typeface="Times New Roman" pitchFamily="18" charset="0"/>
              </a:rPr>
              <a:pPr algn="r">
                <a:spcBef>
                  <a:spcPct val="0"/>
                </a:spcBef>
              </a:pPr>
              <a:t>7</a:t>
            </a:fld>
            <a:endParaRPr lang="en-US" altLang="zh-CN">
              <a:latin typeface="Times New Roman" pitchFamily="18" charset="0"/>
            </a:endParaRPr>
          </a:p>
        </p:txBody>
      </p:sp>
      <p:sp>
        <p:nvSpPr>
          <p:cNvPr id="26628" name="Rectangle 7"/>
          <p:cNvSpPr txBox="1">
            <a:spLocks noGrp="1" noChangeArrowheads="1"/>
          </p:cNvSpPr>
          <p:nvPr/>
        </p:nvSpPr>
        <p:spPr bwMode="auto">
          <a:xfrm>
            <a:off x="3883025" y="8685213"/>
            <a:ext cx="297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613" tIns="44807" rIns="89613" bIns="44807"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DD21D4AB-8BD4-4A55-8F36-C7739760081D}" type="slidenum">
              <a:rPr lang="zh-CN" altLang="en-US">
                <a:latin typeface="Times New Roman" pitchFamily="18" charset="0"/>
              </a:rPr>
              <a:pPr algn="r">
                <a:spcBef>
                  <a:spcPct val="0"/>
                </a:spcBef>
              </a:pPr>
              <a:t>7</a:t>
            </a:fld>
            <a:endParaRPr lang="en-US" altLang="zh-CN">
              <a:latin typeface="Times New Roman" pitchFamily="18" charset="0"/>
            </a:endParaRPr>
          </a:p>
        </p:txBody>
      </p:sp>
      <p:sp>
        <p:nvSpPr>
          <p:cNvPr id="266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7388" y="4343400"/>
            <a:ext cx="548322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638" tIns="42819" rIns="85638" bIns="42819"/>
          <a:lstStyle/>
          <a:p>
            <a:pPr eaLnBrk="1" hangingPunct="1"/>
            <a:endParaRPr lang="zh-CN" altLang="en-US" b="1" dirty="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6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2485" y="4418866"/>
            <a:ext cx="5614957" cy="418848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BEC6BE8D-9C9A-F1AF-5E5B-8697690524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1B647EC-A42A-42FD-9CD8-377C9DF95EEE}" type="slidenum">
              <a:rPr lang="en-US" altLang="en-US" sz="1200" b="0" smtClean="0">
                <a:latin typeface="Arial" panose="020B0604020202020204" pitchFamily="34" charset="0"/>
              </a:rPr>
              <a:pPr/>
              <a:t>9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5815C09B-5631-0EBA-E7AD-D92282F201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60634ABF-B35F-D2CC-A203-2FDD13BF0F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DA7B8AFD-A0EF-9D6B-1970-9E8B7F275C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2B1E938-FF62-467C-9C79-FE8C4B601AE2}" type="slidenum">
              <a:rPr lang="en-US" altLang="en-US" sz="1200" b="0" smtClean="0">
                <a:latin typeface="Arial" panose="020B0604020202020204" pitchFamily="34" charset="0"/>
              </a:rPr>
              <a:pPr/>
              <a:t>11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A8C84FD7-1F78-1DC9-F1CF-54FE49B239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62B2A90-724A-2883-0084-E65A29808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0196918-B5E1-E882-58A4-A3823399AB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86000C-D526-4B15-9D04-143293280F5B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54626" name="Rectangle 2">
            <a:extLst>
              <a:ext uri="{FF2B5EF4-FFF2-40B4-BE49-F238E27FC236}">
                <a16:creationId xmlns:a16="http://schemas.microsoft.com/office/drawing/2014/main" id="{2F2E808F-CD19-1457-883E-261B794641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11B19A10-621F-1245-8826-4BD929B8EF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B30FB94-E0B2-208D-31C5-2C6E76960F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7A5FDC-59C1-4B73-A6EA-EDC4D98DDE6A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72034" name="Rectangle 2">
            <a:extLst>
              <a:ext uri="{FF2B5EF4-FFF2-40B4-BE49-F238E27FC236}">
                <a16:creationId xmlns:a16="http://schemas.microsoft.com/office/drawing/2014/main" id="{66896291-785D-E28F-6E90-654ECC1EE2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2035" name="Rectangle 3">
            <a:extLst>
              <a:ext uri="{FF2B5EF4-FFF2-40B4-BE49-F238E27FC236}">
                <a16:creationId xmlns:a16="http://schemas.microsoft.com/office/drawing/2014/main" id="{DCEBAF0E-0C62-6EC7-602D-02F6EB7BE0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CA0E09A6-332F-3804-FD85-D771970033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B158909-1A91-439E-BC60-0F9B924F3F46}" type="slidenum">
              <a:rPr lang="en-US" altLang="en-US" sz="1200" b="0" smtClean="0">
                <a:latin typeface="Arial" panose="020B0604020202020204" pitchFamily="34" charset="0"/>
              </a:rPr>
              <a:pPr/>
              <a:t>14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5791646D-595A-EE6D-BFB7-AC759803B9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E7175E9F-9223-858D-66DF-6F423DA224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FE0160C3-0AC7-506F-0CB0-D5380ED246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2E77A93-5BE1-4A7F-BD0C-8F0599571297}" type="slidenum">
              <a:rPr lang="en-US" altLang="en-US" sz="1200" b="0" smtClean="0">
                <a:latin typeface="Arial" panose="020B0604020202020204" pitchFamily="34" charset="0"/>
              </a:rPr>
              <a:pPr/>
              <a:t>15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8821DBD7-58A0-649E-DAD9-FFAC549D8F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19DDB399-6F8A-E758-6EE3-63E627152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0E2781C-2FB9-C661-B351-E31788C472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C7C97F-D2B2-4821-9605-DF436933CF27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64866" name="Rectangle 2">
            <a:extLst>
              <a:ext uri="{FF2B5EF4-FFF2-40B4-BE49-F238E27FC236}">
                <a16:creationId xmlns:a16="http://schemas.microsoft.com/office/drawing/2014/main" id="{CD1442F4-389F-3479-9DFC-F3757F75DF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4867" name="Rectangle 3">
            <a:extLst>
              <a:ext uri="{FF2B5EF4-FFF2-40B4-BE49-F238E27FC236}">
                <a16:creationId xmlns:a16="http://schemas.microsoft.com/office/drawing/2014/main" id="{9F184024-4754-C579-E9E6-F4B2011E13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8291338-7562-D12D-C41E-FF1A41ECA7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125EB8-DC3E-48FC-B76D-06D2534497E3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352258" name="Rectangle 2">
            <a:extLst>
              <a:ext uri="{FF2B5EF4-FFF2-40B4-BE49-F238E27FC236}">
                <a16:creationId xmlns:a16="http://schemas.microsoft.com/office/drawing/2014/main" id="{AF9F590A-C235-6979-8CB6-7B76A41888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2259" name="Rectangle 3">
            <a:extLst>
              <a:ext uri="{FF2B5EF4-FFF2-40B4-BE49-F238E27FC236}">
                <a16:creationId xmlns:a16="http://schemas.microsoft.com/office/drawing/2014/main" id="{70AC96E3-978D-1AE4-5E05-A4E5EB0F9A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D8D1B30-EF0F-41F6-49C5-1A1CFCD5EF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8C8624-9D9C-41C7-B28D-13EAE793760D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412674" name="Rectangle 2">
            <a:extLst>
              <a:ext uri="{FF2B5EF4-FFF2-40B4-BE49-F238E27FC236}">
                <a16:creationId xmlns:a16="http://schemas.microsoft.com/office/drawing/2014/main" id="{3CA19228-8871-AA88-AF36-9C03285B90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2675" name="Rectangle 3">
            <a:extLst>
              <a:ext uri="{FF2B5EF4-FFF2-40B4-BE49-F238E27FC236}">
                <a16:creationId xmlns:a16="http://schemas.microsoft.com/office/drawing/2014/main" id="{C9094919-BE9A-25A5-FC3C-77263C1026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E5A295EC-B58A-7F1F-CBD5-39CB1C37C2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2B2B935-FD5B-459A-AE4E-37A08F1A41D8}" type="slidenum">
              <a:rPr lang="en-US" altLang="en-US" sz="1200" b="0" smtClean="0">
                <a:latin typeface="Arial" panose="020B0604020202020204" pitchFamily="34" charset="0"/>
              </a:rPr>
              <a:pPr/>
              <a:t>20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FB2A79BB-3EBC-6B02-1D56-E4EC7FFA19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B0F4FDD7-6839-7349-BF9D-B399ADC8EC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94423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C7525860-EA87-B5E2-2DD5-1E721B01DB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43E3D0B4-A721-0535-5A67-8F00D44299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HK" altLang="en-US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360902E-DC63-772A-F41E-7CB74B2AD8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BA6D0C8-217D-42BD-A213-BC6898BC7BCF}" type="slidenum">
              <a:rPr lang="en-US" altLang="en-US" sz="1200" b="0" smtClean="0">
                <a:latin typeface="Arial" panose="020B0604020202020204" pitchFamily="34" charset="0"/>
              </a:rPr>
              <a:pPr/>
              <a:t>21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E52ED767-E5C9-2DA2-14D5-B43CBA2DCC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8476663-1BD8-4422-88C3-7B55744F9A2E}" type="slidenum">
              <a:rPr lang="en-US" altLang="en-US" sz="1200" b="0" smtClean="0">
                <a:latin typeface="Arial" panose="020B0604020202020204" pitchFamily="34" charset="0"/>
              </a:rPr>
              <a:pPr/>
              <a:t>22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740633B4-BCF2-5CB5-3F11-CE452E5742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49F69C65-9C45-6721-4370-6B3C36225D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08FB4FE-C8EB-BC11-24B8-8BB8A5C379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8A54146-DA0A-4ACA-A4DC-F8FA81BF06F2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02082" name="Rectangle 2">
            <a:extLst>
              <a:ext uri="{FF2B5EF4-FFF2-40B4-BE49-F238E27FC236}">
                <a16:creationId xmlns:a16="http://schemas.microsoft.com/office/drawing/2014/main" id="{A1BC8CFA-1628-63A4-6A9C-F7A003B59B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302083" name="Rectangle 3">
            <a:extLst>
              <a:ext uri="{FF2B5EF4-FFF2-40B4-BE49-F238E27FC236}">
                <a16:creationId xmlns:a16="http://schemas.microsoft.com/office/drawing/2014/main" id="{91FA2FC5-A915-BF21-52AD-C312F71B80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26A12C6D-0E53-3C7E-0067-69F2836767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CF94D9A-A530-4032-8FB2-35CDF9CBF4C4}" type="slidenum">
              <a:rPr lang="en-US" altLang="en-US" sz="1200" b="0" smtClean="0">
                <a:latin typeface="Arial" panose="020B0604020202020204" pitchFamily="34" charset="0"/>
              </a:rPr>
              <a:pPr/>
              <a:t>24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5A634A5B-7605-2545-1751-2AE1D79644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069FD500-BA63-E1E3-5AB9-F5CFD1F595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5B69373D-09E3-8ECD-6A29-06BD752A07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6C98424-266F-4827-8CA6-D4F53861F9C3}" type="slidenum">
              <a:rPr lang="en-US" altLang="en-US" sz="1200" b="0" smtClean="0">
                <a:latin typeface="Arial" panose="020B0604020202020204" pitchFamily="34" charset="0"/>
              </a:rPr>
              <a:pPr/>
              <a:t>25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B513BB30-A87C-2170-0572-8B02673ECE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248040B6-1C36-A37D-D318-AAE71A5EB0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B08790-CA3F-4BD1-8BBE-F8ACEB0B9D9C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67937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B08790-CA3F-4BD1-8BBE-F8ACEB0B9D9C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13900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68FF595B-C59A-ABFB-67FD-337B1537D7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5E4C803-6326-488E-9C27-3959BDFAC1FC}" type="slidenum">
              <a:rPr lang="en-US" altLang="en-US" sz="1200" b="0" smtClean="0">
                <a:latin typeface="Arial" panose="020B0604020202020204" pitchFamily="34" charset="0"/>
              </a:rPr>
              <a:pPr/>
              <a:t>28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0B3FE41E-C702-EFE4-683E-6368C6DA31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F01952E-ECC0-1203-891D-769C19B276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sz="1300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509568FB-BC13-451B-7A2D-98181D42BD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04B49C9-34FF-4E06-AC3E-26D75110D339}" type="slidenum">
              <a:rPr lang="en-US" altLang="en-US" sz="1200" b="0" smtClean="0">
                <a:latin typeface="Arial" panose="020B0604020202020204" pitchFamily="34" charset="0"/>
              </a:rPr>
              <a:pPr/>
              <a:t>29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7004F0FE-6E78-DAEF-825B-F39C6598FC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47CC7615-B764-9B42-1F5D-EB29B4380E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253F06F2-1476-EB3B-4E9B-0C62EE5995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DA0028C-A67B-4C5C-9B2E-15DD60FBFBF8}" type="slidenum">
              <a:rPr lang="en-US" altLang="en-US" sz="1200" b="0" smtClean="0">
                <a:latin typeface="Arial" panose="020B0604020202020204" pitchFamily="34" charset="0"/>
              </a:rPr>
              <a:pPr/>
              <a:t>30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CE4B141C-F082-4218-D258-0A5812E12C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970A6C09-205A-4509-2685-D56F10DCC7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572EC23E-6C72-8619-84A1-97001EA238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299286D-7DA7-4EEC-9D8B-EBCB7660796A}" type="slidenum">
              <a:rPr lang="en-US" altLang="en-US" sz="1200" b="0" smtClean="0">
                <a:latin typeface="Arial" panose="020B0604020202020204" pitchFamily="34" charset="0"/>
              </a:rPr>
              <a:pPr/>
              <a:t>31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F47496A-F59E-FA5D-AE04-897A854EB2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5ABFD22B-530F-0099-22DD-620AB01CE1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05427B6C-E00B-80CD-C7EA-440264FB0F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F85768CC-87A4-07BA-B8D2-300313A7CC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HK" altLang="en-US" dirty="0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6A124DDE-0109-3092-BC27-C579A2AF3A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762CD5B-E071-4165-8D8F-7EB42AAB8BC3}" type="slidenum">
              <a:rPr lang="en-US" altLang="en-US" sz="1200" b="0" smtClean="0">
                <a:latin typeface="Arial" panose="020B0604020202020204" pitchFamily="34" charset="0"/>
              </a:rPr>
              <a:pPr/>
              <a:t>32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1010C313-73CF-BC83-AED0-FB4E954EA4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896EE2C-05BA-4CDF-BB84-F191E0F56DBF}" type="slidenum">
              <a:rPr lang="en-US" altLang="en-US" sz="1200" b="0" smtClean="0">
                <a:latin typeface="Arial" panose="020B0604020202020204" pitchFamily="34" charset="0"/>
              </a:rPr>
              <a:pPr/>
              <a:t>33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C263DB16-B84E-4556-2601-B46EE92E02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DA6410A8-F6DD-4327-96E6-71A780040C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FD05C9A1-F4F9-91CA-240A-A72C9A3826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021F315-0115-4577-B562-2894189C9E25}" type="slidenum">
              <a:rPr lang="en-US" altLang="en-US" sz="1200" b="0" smtClean="0">
                <a:latin typeface="Arial" panose="020B0604020202020204" pitchFamily="34" charset="0"/>
              </a:rPr>
              <a:pPr/>
              <a:t>37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E50DF124-43C5-520B-8E2C-ADDDD487A2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A6FAE24E-EAF2-58EF-3755-292BE0F168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A8704272-B701-9F60-C38E-88153DBDD4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3ECA1F4-89B1-443D-A966-58F3081CB807}" type="slidenum">
              <a:rPr lang="en-US" altLang="en-US" sz="1200" b="0" smtClean="0">
                <a:latin typeface="Arial" panose="020B0604020202020204" pitchFamily="34" charset="0"/>
              </a:rPr>
              <a:pPr/>
              <a:t>38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18AE0D92-FEC8-5646-C358-F3FEE95920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84C0724B-0734-405B-EE17-FA068311FD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39C5074-B2AA-213A-6799-196092A908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198448-1864-4C31-B92E-64C0CF7F5F73}" type="slidenum">
              <a:rPr lang="en-US" altLang="en-US"/>
              <a:pPr/>
              <a:t>39</a:t>
            </a:fld>
            <a:endParaRPr lang="en-US" altLang="en-US"/>
          </a:p>
        </p:txBody>
      </p:sp>
      <p:sp>
        <p:nvSpPr>
          <p:cNvPr id="307202" name="Rectangle 2">
            <a:extLst>
              <a:ext uri="{FF2B5EF4-FFF2-40B4-BE49-F238E27FC236}">
                <a16:creationId xmlns:a16="http://schemas.microsoft.com/office/drawing/2014/main" id="{B3209D0F-AEB6-D980-54CB-B89CEB10A8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307203" name="Rectangle 3">
            <a:extLst>
              <a:ext uri="{FF2B5EF4-FFF2-40B4-BE49-F238E27FC236}">
                <a16:creationId xmlns:a16="http://schemas.microsoft.com/office/drawing/2014/main" id="{020F0E9A-8F0D-C133-ABD3-FAD2BC2A8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FD2ED439-FD0B-0BC1-8124-B3A600ADD33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2737BA3-1C25-420C-BF69-F2814BF0766C}" type="slidenum">
              <a:rPr lang="en-US" altLang="en-US" sz="1200" b="0" smtClean="0">
                <a:latin typeface="Arial" panose="020B0604020202020204" pitchFamily="34" charset="0"/>
              </a:rPr>
              <a:pPr/>
              <a:t>40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86F9906A-F59E-8C98-C623-2DC0464C9C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1E4E889D-F9D2-B2ED-BA0F-5F7230A9CC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DB978A81-DA2E-3D52-8708-BEC9D81C3D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3FDAC6A-BC69-4388-99F9-71515DF127AF}" type="slidenum">
              <a:rPr lang="en-US" altLang="en-US" sz="1200" b="0" smtClean="0">
                <a:latin typeface="Arial" panose="020B0604020202020204" pitchFamily="34" charset="0"/>
              </a:rPr>
              <a:pPr/>
              <a:t>41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B16F2A11-5C9A-5AD4-7D87-34A79AA9BF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170E7B0A-E789-9867-51E1-8835D62C0F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FD626B6-23F0-647A-4123-FF358942F1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224BC9-27A3-452C-8C21-7356EDA9710E}" type="slidenum">
              <a:rPr lang="en-US" altLang="en-US"/>
              <a:pPr/>
              <a:t>42</a:t>
            </a:fld>
            <a:endParaRPr lang="en-US" altLang="en-US"/>
          </a:p>
        </p:txBody>
      </p:sp>
      <p:sp>
        <p:nvSpPr>
          <p:cNvPr id="309250" name="Rectangle 2">
            <a:extLst>
              <a:ext uri="{FF2B5EF4-FFF2-40B4-BE49-F238E27FC236}">
                <a16:creationId xmlns:a16="http://schemas.microsoft.com/office/drawing/2014/main" id="{6A819DF7-384D-1F5E-6B10-CAD96EF7B2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309251" name="Rectangle 3">
            <a:extLst>
              <a:ext uri="{FF2B5EF4-FFF2-40B4-BE49-F238E27FC236}">
                <a16:creationId xmlns:a16="http://schemas.microsoft.com/office/drawing/2014/main" id="{E42D2DF9-37ED-2476-AE88-CA51CCAAFB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13FFC53-7664-D098-F12F-DE8B5315A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33168F-21D3-4238-93A7-D25E4D46BF7F}" type="slidenum">
              <a:rPr lang="en-US" altLang="en-US"/>
              <a:pPr/>
              <a:t>43</a:t>
            </a:fld>
            <a:endParaRPr lang="en-US" altLang="en-US"/>
          </a:p>
        </p:txBody>
      </p:sp>
      <p:sp>
        <p:nvSpPr>
          <p:cNvPr id="291842" name="Rectangle 2">
            <a:extLst>
              <a:ext uri="{FF2B5EF4-FFF2-40B4-BE49-F238E27FC236}">
                <a16:creationId xmlns:a16="http://schemas.microsoft.com/office/drawing/2014/main" id="{52F6A3F4-6F2A-32BE-4DE0-F95DF57788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1843" name="Rectangle 3">
            <a:extLst>
              <a:ext uri="{FF2B5EF4-FFF2-40B4-BE49-F238E27FC236}">
                <a16:creationId xmlns:a16="http://schemas.microsoft.com/office/drawing/2014/main" id="{CABE82D2-35DE-B0B1-60AF-0EC946C0AC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1BE89F59-B032-BFB2-4891-6A476312EC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325A4E0-4B8C-4FE3-9063-E0B385A16F51}" type="slidenum">
              <a:rPr lang="en-US" altLang="en-US" sz="1200" b="0" smtClean="0">
                <a:latin typeface="Arial" panose="020B0604020202020204" pitchFamily="34" charset="0"/>
              </a:rPr>
              <a:pPr/>
              <a:t>44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D94C7837-7215-8326-75B3-1BBB9BB56E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26FB3EA4-BDB9-142E-951E-43FD6F43D6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AB1AFA0D-C622-D202-D072-8DC73487BF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3355FA4-98F7-4CCF-BB49-B4873047B7B3}" type="slidenum">
              <a:rPr lang="en-US" altLang="en-US" sz="1200" b="0" smtClean="0">
                <a:latin typeface="Arial" panose="020B0604020202020204" pitchFamily="34" charset="0"/>
              </a:rPr>
              <a:pPr/>
              <a:t>45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6CD31265-FC72-38C4-1779-A18BA5FEEF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F48F5A69-668D-2669-EE07-F3572A0BD0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A0EFC715-0B21-25BB-F1B0-9759CA5874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DAB271-EB28-487C-BEBE-7BBF1D7069EE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279554" name="Rectangle 2">
            <a:extLst>
              <a:ext uri="{FF2B5EF4-FFF2-40B4-BE49-F238E27FC236}">
                <a16:creationId xmlns:a16="http://schemas.microsoft.com/office/drawing/2014/main" id="{757A8D77-32FC-442B-8B82-2775DE3B0B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9555" name="Rectangle 3">
            <a:extLst>
              <a:ext uri="{FF2B5EF4-FFF2-40B4-BE49-F238E27FC236}">
                <a16:creationId xmlns:a16="http://schemas.microsoft.com/office/drawing/2014/main" id="{0B9B8CFA-FF5D-BD7E-9CB9-92189151D2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D7C0C17-E857-B20E-773F-8B469EBC2E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21FDEE-866C-4BE9-96D1-DF5C04C5B191}" type="slidenum">
              <a:rPr lang="en-US" altLang="en-US"/>
              <a:pPr/>
              <a:t>47</a:t>
            </a:fld>
            <a:endParaRPr lang="en-US" altLang="en-US"/>
          </a:p>
        </p:txBody>
      </p:sp>
      <p:sp>
        <p:nvSpPr>
          <p:cNvPr id="280578" name="Rectangle 2">
            <a:extLst>
              <a:ext uri="{FF2B5EF4-FFF2-40B4-BE49-F238E27FC236}">
                <a16:creationId xmlns:a16="http://schemas.microsoft.com/office/drawing/2014/main" id="{D89D4EC1-3033-9D64-6A01-A608312233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0579" name="Rectangle 3">
            <a:extLst>
              <a:ext uri="{FF2B5EF4-FFF2-40B4-BE49-F238E27FC236}">
                <a16:creationId xmlns:a16="http://schemas.microsoft.com/office/drawing/2014/main" id="{2DAB1A87-8666-E4DB-6A6E-EB00A866B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DF2386E-CFD2-9921-3CE8-1D6D4D8CC6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01F83A-54C5-4C22-8E73-961D996A38B7}" type="slidenum">
              <a:rPr lang="en-US" altLang="en-US"/>
              <a:pPr/>
              <a:t>48</a:t>
            </a:fld>
            <a:endParaRPr lang="en-US" altLang="en-US"/>
          </a:p>
        </p:txBody>
      </p:sp>
      <p:sp>
        <p:nvSpPr>
          <p:cNvPr id="281602" name="Rectangle 2">
            <a:extLst>
              <a:ext uri="{FF2B5EF4-FFF2-40B4-BE49-F238E27FC236}">
                <a16:creationId xmlns:a16="http://schemas.microsoft.com/office/drawing/2014/main" id="{DCFFBAE6-A9E9-BE10-A766-08AD204D470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1603" name="Rectangle 3">
            <a:extLst>
              <a:ext uri="{FF2B5EF4-FFF2-40B4-BE49-F238E27FC236}">
                <a16:creationId xmlns:a16="http://schemas.microsoft.com/office/drawing/2014/main" id="{211ACCA3-16E6-1CC5-322E-80CA3B3226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1E19DBC-BA2D-C464-EC6E-9C26A214337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E2EC35-13B7-4024-B945-7ABEE7ADE4EA}" type="slidenum">
              <a:rPr lang="en-US" altLang="en-US"/>
              <a:pPr/>
              <a:t>49</a:t>
            </a:fld>
            <a:endParaRPr lang="en-US" altLang="en-US"/>
          </a:p>
        </p:txBody>
      </p:sp>
      <p:sp>
        <p:nvSpPr>
          <p:cNvPr id="435202" name="Rectangle 2">
            <a:extLst>
              <a:ext uri="{FF2B5EF4-FFF2-40B4-BE49-F238E27FC236}">
                <a16:creationId xmlns:a16="http://schemas.microsoft.com/office/drawing/2014/main" id="{E6E25AD0-716C-8BFE-0449-7DC1B868A3A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435203" name="Rectangle 3">
            <a:extLst>
              <a:ext uri="{FF2B5EF4-FFF2-40B4-BE49-F238E27FC236}">
                <a16:creationId xmlns:a16="http://schemas.microsoft.com/office/drawing/2014/main" id="{A7AE9716-2D55-40D2-5DFF-9E23CD8E00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>
            <a:extLst>
              <a:ext uri="{FF2B5EF4-FFF2-40B4-BE49-F238E27FC236}">
                <a16:creationId xmlns:a16="http://schemas.microsoft.com/office/drawing/2014/main" id="{49BABD54-2423-D7D7-7777-7500B639AA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C470FE6-6C1C-4388-A1F2-23D2C7985CB9}" type="slidenum">
              <a:rPr lang="en-US" altLang="en-US" sz="1200" b="0" smtClean="0">
                <a:latin typeface="Arial" panose="020B0604020202020204" pitchFamily="34" charset="0"/>
              </a:rPr>
              <a:pPr/>
              <a:t>50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28003" name="Rectangle 2">
            <a:extLst>
              <a:ext uri="{FF2B5EF4-FFF2-40B4-BE49-F238E27FC236}">
                <a16:creationId xmlns:a16="http://schemas.microsoft.com/office/drawing/2014/main" id="{3369FD56-2C46-0FBA-F153-B2CF053D0B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4" name="Rectangle 3">
            <a:extLst>
              <a:ext uri="{FF2B5EF4-FFF2-40B4-BE49-F238E27FC236}">
                <a16:creationId xmlns:a16="http://schemas.microsoft.com/office/drawing/2014/main" id="{D013C0D3-79FE-18C9-9BBD-C7E491E97D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3662120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HK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B08790-CA3F-4BD1-8BBE-F8ACEB0B9D9C}" type="slidenum">
              <a:rPr lang="en-US" altLang="en-US" smtClean="0"/>
              <a:pPr>
                <a:defRPr/>
              </a:pPr>
              <a:t>51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706427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>
            <a:extLst>
              <a:ext uri="{FF2B5EF4-FFF2-40B4-BE49-F238E27FC236}">
                <a16:creationId xmlns:a16="http://schemas.microsoft.com/office/drawing/2014/main" id="{308C371D-54CD-0279-E7B4-E928779461D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8FEE704-6D6C-41B4-A214-C978684EF552}" type="slidenum">
              <a:rPr lang="en-US" altLang="en-US" sz="1200" b="0" smtClean="0">
                <a:latin typeface="Arial" panose="020B0604020202020204" pitchFamily="34" charset="0"/>
              </a:rPr>
              <a:pPr/>
              <a:t>52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76803" name="Rectangle 2">
            <a:extLst>
              <a:ext uri="{FF2B5EF4-FFF2-40B4-BE49-F238E27FC236}">
                <a16:creationId xmlns:a16="http://schemas.microsoft.com/office/drawing/2014/main" id="{5133CC47-D117-9B2D-9319-6BF546FF13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76804" name="Rectangle 3">
            <a:extLst>
              <a:ext uri="{FF2B5EF4-FFF2-40B4-BE49-F238E27FC236}">
                <a16:creationId xmlns:a16="http://schemas.microsoft.com/office/drawing/2014/main" id="{95A71D43-5752-E4A7-93D5-6DE78AAE85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036114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BE4638AF-A01F-0A2C-03DE-238730893E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3170D60-430C-4119-AA88-7ECFF9EE4D58}" type="slidenum">
              <a:rPr lang="en-US" altLang="en-US" sz="1200" b="0" smtClean="0">
                <a:latin typeface="Arial" panose="020B0604020202020204" pitchFamily="34" charset="0"/>
              </a:rPr>
              <a:pPr/>
              <a:t>53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B717C679-64B5-2ABE-9D24-8459DC905A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A679A50F-8E4A-EB21-D9A9-EEB227DF86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903F51D3-1693-275F-EBEC-2809E8A8F9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78B5506-4A09-4342-9C73-7209EEA4699E}" type="slidenum">
              <a:rPr lang="en-US" altLang="en-US" sz="1200" b="0" smtClean="0">
                <a:latin typeface="Arial" panose="020B0604020202020204" pitchFamily="34" charset="0"/>
              </a:rPr>
              <a:pPr/>
              <a:t>54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9673E6D2-13AD-5E69-3CCE-FDEB428FB4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74647E33-C84D-B063-6B71-B3DA963415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8E7B90E1-CA38-D8A2-9C25-05F195708E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344D421-D978-42F3-93A2-34FA8BC3971C}" type="slidenum">
              <a:rPr lang="en-US" altLang="en-US" sz="1200" b="0" smtClean="0">
                <a:latin typeface="Arial" panose="020B0604020202020204" pitchFamily="34" charset="0"/>
              </a:rPr>
              <a:pPr/>
              <a:t>55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95630E05-8F20-AD46-0CF1-4A3C557CE8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A5F19F5A-5D3F-1D9B-390B-5BBAE5B816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477377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A73B776-5276-3F54-1039-BE2070E1B2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1B754A-F5DA-495A-8F54-50606BC2688B}" type="slidenum">
              <a:rPr lang="en-US" altLang="en-US"/>
              <a:pPr/>
              <a:t>58</a:t>
            </a:fld>
            <a:endParaRPr lang="en-US" altLang="en-US"/>
          </a:p>
        </p:txBody>
      </p:sp>
      <p:sp>
        <p:nvSpPr>
          <p:cNvPr id="283650" name="Rectangle 2">
            <a:extLst>
              <a:ext uri="{FF2B5EF4-FFF2-40B4-BE49-F238E27FC236}">
                <a16:creationId xmlns:a16="http://schemas.microsoft.com/office/drawing/2014/main" id="{C433F356-CD2B-AF25-5A74-E2DB7812B6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3651" name="Rectangle 3">
            <a:extLst>
              <a:ext uri="{FF2B5EF4-FFF2-40B4-BE49-F238E27FC236}">
                <a16:creationId xmlns:a16="http://schemas.microsoft.com/office/drawing/2014/main" id="{056817BE-B24F-15F4-7D42-1622F01EC8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698D353-89AF-D4A7-8161-6098E850EE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8B373B-D019-4474-BBB1-CF661A31E5B8}" type="slidenum">
              <a:rPr lang="en-US" altLang="en-US"/>
              <a:pPr/>
              <a:t>59</a:t>
            </a:fld>
            <a:endParaRPr lang="en-US" altLang="en-US"/>
          </a:p>
        </p:txBody>
      </p:sp>
      <p:sp>
        <p:nvSpPr>
          <p:cNvPr id="394242" name="Rectangle 2">
            <a:extLst>
              <a:ext uri="{FF2B5EF4-FFF2-40B4-BE49-F238E27FC236}">
                <a16:creationId xmlns:a16="http://schemas.microsoft.com/office/drawing/2014/main" id="{6C510BB5-AF49-425F-8594-F16798BD37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394243" name="Rectangle 3">
            <a:extLst>
              <a:ext uri="{FF2B5EF4-FFF2-40B4-BE49-F238E27FC236}">
                <a16:creationId xmlns:a16="http://schemas.microsoft.com/office/drawing/2014/main" id="{9DAFD7A8-D039-EC6B-832A-E6E1D99E3A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9B07FB30-F0B8-F6D5-3A49-67AE2301FF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558829-6F36-4477-B32E-3D4F7338083A}" type="slidenum">
              <a:rPr lang="en-US" altLang="en-US"/>
              <a:pPr/>
              <a:t>61</a:t>
            </a:fld>
            <a:endParaRPr lang="en-US" altLang="en-US"/>
          </a:p>
        </p:txBody>
      </p:sp>
      <p:sp>
        <p:nvSpPr>
          <p:cNvPr id="404482" name="Slide Image Placeholder 1">
            <a:extLst>
              <a:ext uri="{FF2B5EF4-FFF2-40B4-BE49-F238E27FC236}">
                <a16:creationId xmlns:a16="http://schemas.microsoft.com/office/drawing/2014/main" id="{F40FFCBF-6342-A6E7-9788-D5CD1F43175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4483" name="Notes Placeholder 2">
            <a:extLst>
              <a:ext uri="{FF2B5EF4-FFF2-40B4-BE49-F238E27FC236}">
                <a16:creationId xmlns:a16="http://schemas.microsoft.com/office/drawing/2014/main" id="{96108D5A-B328-54A7-9AF7-E5A15D06D5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  <p:sp>
        <p:nvSpPr>
          <p:cNvPr id="404484" name="Slide Number Placeholder 3">
            <a:extLst>
              <a:ext uri="{FF2B5EF4-FFF2-40B4-BE49-F238E27FC236}">
                <a16:creationId xmlns:a16="http://schemas.microsoft.com/office/drawing/2014/main" id="{7ACAF3D2-4F42-D31A-7EF2-FA8E630FC3B6}"/>
              </a:ext>
            </a:extLst>
          </p:cNvPr>
          <p:cNvSpPr txBox="1">
            <a:spLocks noGrp="1"/>
          </p:cNvSpPr>
          <p:nvPr/>
        </p:nvSpPr>
        <p:spPr bwMode="auto">
          <a:xfrm>
            <a:off x="3849688" y="9409113"/>
            <a:ext cx="294322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3287" tIns="46644" rIns="93287" bIns="46644" anchor="b"/>
          <a:lstStyle>
            <a:lvl1pPr defTabSz="933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57238" indent="-290513" defTabSz="933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66813" indent="-233363" defTabSz="933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31950" indent="-233363" defTabSz="933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98675" indent="-233363" defTabSz="933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55875" indent="-233363" defTabSz="9334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13075" indent="-233363" defTabSz="9334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70275" indent="-233363" defTabSz="9334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27475" indent="-233363" defTabSz="9334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D735B7E1-C9DA-4F58-84FC-03091517E628}" type="slidenum">
              <a:rPr lang="zh-TW" altLang="en-US" sz="1200" b="0"/>
              <a:pPr algn="r"/>
              <a:t>61</a:t>
            </a:fld>
            <a:endParaRPr lang="en-US" altLang="zh-TW" sz="1200" b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43AAA0BC-D34A-02BB-DEE4-F1EF2F2CEA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3EAD245-5675-4463-9596-E15553578F1A}" type="slidenum">
              <a:rPr lang="en-US" altLang="en-US" sz="1200" b="0" smtClean="0">
                <a:latin typeface="Arial" panose="020B0604020202020204" pitchFamily="34" charset="0"/>
              </a:rPr>
              <a:pPr/>
              <a:t>62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55FBDB09-02CA-4696-B9CC-533FD03228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AD4D2A6D-EC56-A11D-ED2E-99CE18395B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>
            <a:extLst>
              <a:ext uri="{FF2B5EF4-FFF2-40B4-BE49-F238E27FC236}">
                <a16:creationId xmlns:a16="http://schemas.microsoft.com/office/drawing/2014/main" id="{410A3DB5-D176-2008-2955-96AAFC9764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31197CE-898A-4134-B13E-86955D189561}" type="slidenum">
              <a:rPr lang="en-US" altLang="en-US" sz="1200" b="0" smtClean="0">
                <a:latin typeface="Arial" panose="020B0604020202020204" pitchFamily="34" charset="0"/>
              </a:rPr>
              <a:pPr/>
              <a:t>63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ECDB54AB-4461-1DA3-D5BB-77BF2B640D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>
            <a:extLst>
              <a:ext uri="{FF2B5EF4-FFF2-40B4-BE49-F238E27FC236}">
                <a16:creationId xmlns:a16="http://schemas.microsoft.com/office/drawing/2014/main" id="{FB59F7EC-177A-E5A0-B06E-D8940DB54F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>
            <a:extLst>
              <a:ext uri="{FF2B5EF4-FFF2-40B4-BE49-F238E27FC236}">
                <a16:creationId xmlns:a16="http://schemas.microsoft.com/office/drawing/2014/main" id="{FACE4811-A3DD-7D39-F8C3-B9654C01B0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3CBDE6D-97B3-4D1D-BE9F-F5D1B42E5954}" type="slidenum">
              <a:rPr lang="en-US" altLang="en-US" sz="1200" b="0" smtClean="0">
                <a:latin typeface="Arial" panose="020B0604020202020204" pitchFamily="34" charset="0"/>
              </a:rPr>
              <a:pPr/>
              <a:t>64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78851" name="Rectangle 2">
            <a:extLst>
              <a:ext uri="{FF2B5EF4-FFF2-40B4-BE49-F238E27FC236}">
                <a16:creationId xmlns:a16="http://schemas.microsoft.com/office/drawing/2014/main" id="{1F68CD1C-49EB-96D7-10EB-513E513874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>
            <a:extLst>
              <a:ext uri="{FF2B5EF4-FFF2-40B4-BE49-F238E27FC236}">
                <a16:creationId xmlns:a16="http://schemas.microsoft.com/office/drawing/2014/main" id="{B01A5A81-9227-0C55-7537-7F29C5F052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30460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>
            <a:extLst>
              <a:ext uri="{FF2B5EF4-FFF2-40B4-BE49-F238E27FC236}">
                <a16:creationId xmlns:a16="http://schemas.microsoft.com/office/drawing/2014/main" id="{774C1A21-A40C-24EE-B08C-6A75ADB460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60751E1-5014-4281-AC6F-E07E1F514DA8}" type="slidenum">
              <a:rPr lang="en-US" altLang="en-US" sz="1200" b="0" smtClean="0">
                <a:latin typeface="Arial" panose="020B0604020202020204" pitchFamily="34" charset="0"/>
              </a:rPr>
              <a:pPr/>
              <a:t>65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17797EEA-9FE8-D9D5-7348-1C47C166DC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>
            <a:extLst>
              <a:ext uri="{FF2B5EF4-FFF2-40B4-BE49-F238E27FC236}">
                <a16:creationId xmlns:a16="http://schemas.microsoft.com/office/drawing/2014/main" id="{DF473756-430D-DB9A-192C-8A0FD0A3CB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513272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AB512254-8323-5B80-3AB6-650D012835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CE08DE38-E061-FE3B-D31C-17558FC61F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HK" altLang="en-US" dirty="0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35741693-4638-ADC7-228E-066AEA5448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4B73B73-B35C-4437-8AFF-B93318D20055}" type="slidenum">
              <a:rPr lang="en-US" altLang="en-US" sz="1200" b="0" smtClean="0">
                <a:latin typeface="Arial" panose="020B0604020202020204" pitchFamily="34" charset="0"/>
              </a:rPr>
              <a:pPr/>
              <a:t>68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893E1872-D9EF-FEF2-8A92-FBE41F3EB1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1B7AEF39-CFD7-DCE6-A629-C3C0C86EEB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HK" altLang="en-US" dirty="0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C1E75F51-16E9-3151-7350-856E2272FB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F9811D-5465-4B2B-89D7-827D3D6071D3}" type="slidenum">
              <a:rPr lang="en-US" altLang="en-US" sz="1200" b="0" smtClean="0">
                <a:latin typeface="Arial" panose="020B0604020202020204" pitchFamily="34" charset="0"/>
              </a:rPr>
              <a:pPr/>
              <a:t>69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>
            <a:extLst>
              <a:ext uri="{FF2B5EF4-FFF2-40B4-BE49-F238E27FC236}">
                <a16:creationId xmlns:a16="http://schemas.microsoft.com/office/drawing/2014/main" id="{FC7F59D2-A464-C936-926C-21F0B94FB4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BE78438-74D1-4E03-8496-F38E3AEE69F4}" type="slidenum">
              <a:rPr lang="en-US" altLang="en-US" sz="1200" b="0" smtClean="0">
                <a:latin typeface="Arial" panose="020B0604020202020204" pitchFamily="34" charset="0"/>
              </a:rPr>
              <a:pPr/>
              <a:t>70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88067" name="Rectangle 2">
            <a:extLst>
              <a:ext uri="{FF2B5EF4-FFF2-40B4-BE49-F238E27FC236}">
                <a16:creationId xmlns:a16="http://schemas.microsoft.com/office/drawing/2014/main" id="{BEE4AA07-5512-3D94-2E81-8A32E50617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>
            <a:extLst>
              <a:ext uri="{FF2B5EF4-FFF2-40B4-BE49-F238E27FC236}">
                <a16:creationId xmlns:a16="http://schemas.microsoft.com/office/drawing/2014/main" id="{12C3A67B-6DD4-904D-67A0-5934724518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524666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>
            <a:extLst>
              <a:ext uri="{FF2B5EF4-FFF2-40B4-BE49-F238E27FC236}">
                <a16:creationId xmlns:a16="http://schemas.microsoft.com/office/drawing/2014/main" id="{73915DD1-FB82-CE74-C87C-4D9E156388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4BDFB3C-D8EF-4685-BBDC-CB371798A900}" type="slidenum">
              <a:rPr lang="en-US" altLang="en-US" sz="1200" b="0" smtClean="0">
                <a:latin typeface="Arial" panose="020B0604020202020204" pitchFamily="34" charset="0"/>
              </a:rPr>
              <a:pPr/>
              <a:t>71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84995" name="Rectangle 2">
            <a:extLst>
              <a:ext uri="{FF2B5EF4-FFF2-40B4-BE49-F238E27FC236}">
                <a16:creationId xmlns:a16="http://schemas.microsoft.com/office/drawing/2014/main" id="{207D1917-6B05-1E4C-89A1-E1760058C7C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110C983E-10F9-5E9F-DC51-53D46008B4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001103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>
            <a:extLst>
              <a:ext uri="{FF2B5EF4-FFF2-40B4-BE49-F238E27FC236}">
                <a16:creationId xmlns:a16="http://schemas.microsoft.com/office/drawing/2014/main" id="{E1CC5DBD-8787-1D62-E7F6-4E015E0918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9DE6296-F4D5-46D7-8FD2-1ACCE9909376}" type="slidenum">
              <a:rPr lang="en-US" altLang="en-US" sz="1200" b="0" smtClean="0">
                <a:latin typeface="Arial" panose="020B0604020202020204" pitchFamily="34" charset="0"/>
              </a:rPr>
              <a:pPr/>
              <a:t>73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36F64A3D-D0CE-2BE5-CD7D-10975FA21B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>
            <a:extLst>
              <a:ext uri="{FF2B5EF4-FFF2-40B4-BE49-F238E27FC236}">
                <a16:creationId xmlns:a16="http://schemas.microsoft.com/office/drawing/2014/main" id="{CC78228A-C555-1CCB-D990-0543B7BBBD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9010101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>
            <a:extLst>
              <a:ext uri="{FF2B5EF4-FFF2-40B4-BE49-F238E27FC236}">
                <a16:creationId xmlns:a16="http://schemas.microsoft.com/office/drawing/2014/main" id="{5F69C9A8-1BBF-A3F4-DE38-63A8F39BC0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34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345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44BC9EC-4075-42AE-8643-90A52F89B117}" type="slidenum">
              <a:rPr lang="en-US" altLang="en-US" sz="1200" b="0" smtClean="0">
                <a:latin typeface="Arial" panose="020B0604020202020204" pitchFamily="34" charset="0"/>
              </a:rPr>
              <a:pPr/>
              <a:t>74</a:t>
            </a:fld>
            <a:endParaRPr lang="en-US" altLang="en-US" sz="1200" b="0">
              <a:latin typeface="Arial" panose="020B0604020202020204" pitchFamily="34" charset="0"/>
            </a:endParaRPr>
          </a:p>
        </p:txBody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422BE134-3238-DA73-D630-6048C36671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742950"/>
            <a:ext cx="4953000" cy="3714750"/>
          </a:xfrm>
          <a:ln/>
        </p:spPr>
      </p:sp>
      <p:sp>
        <p:nvSpPr>
          <p:cNvPr id="74756" name="Rectangle 3">
            <a:extLst>
              <a:ext uri="{FF2B5EF4-FFF2-40B4-BE49-F238E27FC236}">
                <a16:creationId xmlns:a16="http://schemas.microsoft.com/office/drawing/2014/main" id="{8102B416-E9AA-D7D5-075C-6865A0984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HK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801D93-7549-7B02-4542-D9C77CF75B4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BA6B68D-DE5E-BEF0-A838-6034D651458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E65831D-8BB5-384D-9AB3-2E40CFCD0E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C8FE18-3CC7-471B-9A62-22222142B75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6448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1096535-B4A9-E8F8-B1AF-A3A2D3E2673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DF49DBF-4744-E3D9-43CF-AC05BC8F986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778D409-23A8-1C98-84D6-6DC9253D33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76C50-A639-41BE-9BF6-FC361A72661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1713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5145A74-B8B8-DCEC-1FF3-2642FAAA56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D669E1B-9B04-D413-FBA5-12A65F68920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3940C2F-D050-8E23-BB57-92BC73AFED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855889-7119-4B76-A4D3-5C8E210DB75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6615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417BDE-6E6B-E414-9627-C70FEE31C90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2A059E-6D6A-6C3B-0CF9-C8072D45D8B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6A8020-8C6F-51D4-D64B-2737E3203F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9613D4-F341-4875-8C1A-19B4C9AA6C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3049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FF423212-EE90-D562-09DE-328821F023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7A425383-B94E-1488-6E12-B2F6B188B54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87BFD5A-5D03-6DA4-E9C0-A7A87AE67D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609F8-8C4C-4B90-8128-27403F0448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2808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9BAD812-E52E-E58B-8808-F9AB0700CF7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C971D6A-B456-5009-AD45-A263D2866E0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E9DF240-401A-A27C-3599-2AD3FB359A7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71789E-40D3-45F1-8EEF-74C6848456A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2450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0A5849F-DC47-71D5-CC0A-E427BA11A4F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B60FBFA-3702-1116-D6C4-6C80483E8CA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7A88828-B7C7-E0E6-DAAE-7EE7687BB7F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C41EB6-8C8B-4384-992C-9FB36E70F0F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94349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61C2A4-62FC-8FCF-55D4-5E2FBD2FB02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03B75F-7F1F-1082-332F-0654F4AD099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117450-D4D8-4593-798A-EBEE2F79D9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6826A8-316A-498B-B5E7-338079EE18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931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HK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060BA66-885D-5A04-8C8B-40278F1634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9431B5-0B45-A2C7-302E-9BF7C23D34C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9980DF2-C3C8-F099-A4F4-2AEEBE1A76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D7B08-AAFD-4668-996D-8742A185390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0705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7CBDA01-ECFB-CDE7-A71D-F59AABFCC0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6A4BA4A-900E-E126-2459-936E269E0B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25B6332-686B-E3F1-4FD7-58FF32ED27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9B9D3-D104-4AC6-9BB2-974C78268A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9866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F72D844-DDF0-B56F-E6C0-9A4F49F547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462A44E-FC49-CC0C-2EED-1FBB7D6AB47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A258857-B8B0-5E24-B4BC-266AA853D9F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A9FCF-0F26-46C3-9BAD-CCC07310572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1587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622B514-BF57-8B2F-2F5E-BF292CA9819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8B94CFE6-DCF9-D676-D86C-D554929F9BD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3857FBE-D692-FB0D-BEDC-00703FEC79F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3097E9-FE8F-4D9C-87F1-86B050A51DF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535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2D915C-BABC-B071-87D5-EF29D5B910E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D5F43F-12D3-9AB6-20EC-7464DA994EF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5458A9-E17F-1BF9-13FB-6A632D5AFD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A1BA7-0029-4615-BEE9-C55D1203BCD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27091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B6B36057-9D20-5F88-4970-592BA278F35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4693012E-42C5-3B51-C1BD-00AEEC620C3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E381D60-4B9E-7ED6-29C0-75F7E21051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0F0C62-922E-4BCD-BD0C-E1EE0232DC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10938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4E62038-3CA0-DCF5-8386-4EAF5EC0626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44EC8E9B-5FBC-116E-1B77-AD3029C562A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F99C92FB-6199-02C4-1CD3-5AF5C00EC9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C2E2F1-A98C-46F0-B722-678C813635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8326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9100243-6374-48BC-55B9-41D970E367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801AFAF-46F4-6A19-1F58-1EFAD16EC78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70785EA5-BA6D-6AC7-F707-55D54B6A07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D02A46-DF36-41DB-8607-23CF5F2CF7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7620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86700D26-377E-5B04-36C2-F0C92659F6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E066EC6E-052A-FEFA-B0B2-709236D0F1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52CDD275-F7ED-6F15-5106-283EC8F740D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347765F3-8FC8-9B5C-D73D-2CA84EC8069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FD021EAE-EE61-ED44-98B4-794860B48013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+mn-lt"/>
              </a:defRPr>
            </a:lvl1pPr>
          </a:lstStyle>
          <a:p>
            <a:pPr>
              <a:defRPr/>
            </a:pPr>
            <a:fld id="{A7796C19-7572-405F-A95B-08B321324A4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video" Target="file:///C:\Users\Yilong\Desktop\FinalDesktop2018\research\talksPPT\demoDVM.AVI" TargetMode="External"/><Relationship Id="rId1" Type="http://schemas.microsoft.com/office/2007/relationships/media" Target="file:///C:\Users\Yilong\Desktop\FinalDesktop2018\research\talksPPT\demoDVM.AVI" TargetMode="Externa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yilong\OneDrive%20-%20HKUST\Desktop\research\talksPPT\ZflucE.AVI" TargetMode="External"/><Relationship Id="rId1" Type="http://schemas.microsoft.com/office/2007/relationships/media" Target="file:///C:\Users\yilong\OneDrive%20-%20HKUST\Desktop\research\talksPPT\ZflucE.AVI" TargetMode="External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yilong\OneDrive%20-%20HKUST\Desktop\research\talksPPT\ZflucB.AVI" TargetMode="External"/><Relationship Id="rId1" Type="http://schemas.microsoft.com/office/2007/relationships/media" Target="file:///C:\Users\yilong\OneDrive%20-%20HKUST\Desktop\research\talksPPT\ZflucB.AVI" TargetMode="External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media" Target="file:///C:\Users\Yilong\Desktop\FinalDesktop2018\research\talksPPT\badbondT247.AVI" TargetMode="External"/><Relationship Id="rId7" Type="http://schemas.openxmlformats.org/officeDocument/2006/relationships/image" Target="../media/image26.png"/><Relationship Id="rId2" Type="http://schemas.openxmlformats.org/officeDocument/2006/relationships/video" Target="file:///C:\Users\Yilong\Desktop\FinalDesktop2018\research\talksPPT\rhombusT247.AVI" TargetMode="External"/><Relationship Id="rId1" Type="http://schemas.microsoft.com/office/2007/relationships/media" Target="file:///C:\Users\Yilong\Desktop\FinalDesktop2018\research\talksPPT\rhombusT247.AVI" TargetMode="External"/><Relationship Id="rId6" Type="http://schemas.openxmlformats.org/officeDocument/2006/relationships/notesSlide" Target="../notesSlides/notesSlide15.xml"/><Relationship Id="rId5" Type="http://schemas.openxmlformats.org/officeDocument/2006/relationships/slideLayout" Target="../slideLayouts/slideLayout7.xml"/><Relationship Id="rId4" Type="http://schemas.openxmlformats.org/officeDocument/2006/relationships/video" Target="file:///C:\Users\Yilong\Desktop\FinalDesktop2018\research\talksPPT\badbondT247.AVI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media" Target="../media/media2.AVI"/><Relationship Id="rId7" Type="http://schemas.openxmlformats.org/officeDocument/2006/relationships/image" Target="../media/image28.png"/><Relationship Id="rId2" Type="http://schemas.openxmlformats.org/officeDocument/2006/relationships/video" Target="file:///C:\Users\Yilong\Desktop\FinalDesktop2018\research\talksPPT\DIMER253.AVI" TargetMode="External"/><Relationship Id="rId1" Type="http://schemas.microsoft.com/office/2007/relationships/media" Target="file:///C:\Users\Yilong\Desktop\FinalDesktop2018\research\talksPPT\DIMER253.AVI" TargetMode="External"/><Relationship Id="rId6" Type="http://schemas.openxmlformats.org/officeDocument/2006/relationships/notesSlide" Target="../notesSlides/notesSlide16.xml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2.AVI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19.jpeg"/><Relationship Id="rId4" Type="http://schemas.openxmlformats.org/officeDocument/2006/relationships/image" Target="../media/image34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10" Type="http://schemas.openxmlformats.org/officeDocument/2006/relationships/image" Target="../media/image1210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emf"/><Relationship Id="rId4" Type="http://schemas.openxmlformats.org/officeDocument/2006/relationships/image" Target="../media/image5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13" Type="http://schemas.openxmlformats.org/officeDocument/2006/relationships/image" Target="../media/image64.wmf"/><Relationship Id="rId3" Type="http://schemas.openxmlformats.org/officeDocument/2006/relationships/image" Target="../media/image51.png"/><Relationship Id="rId7" Type="http://schemas.openxmlformats.org/officeDocument/2006/relationships/image" Target="../media/image58.png"/><Relationship Id="rId12" Type="http://schemas.openxmlformats.org/officeDocument/2006/relationships/image" Target="../media/image63.wmf"/><Relationship Id="rId2" Type="http://schemas.openxmlformats.org/officeDocument/2006/relationships/notesSlide" Target="../notesSlides/notesSlide28.xml"/><Relationship Id="rId16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56.wmf"/><Relationship Id="rId15" Type="http://schemas.openxmlformats.org/officeDocument/2006/relationships/image" Target="../media/image66.wmf"/><Relationship Id="rId10" Type="http://schemas.openxmlformats.org/officeDocument/2006/relationships/image" Target="../media/image61.png"/><Relationship Id="rId4" Type="http://schemas.openxmlformats.org/officeDocument/2006/relationships/image" Target="../media/image52.png"/><Relationship Id="rId9" Type="http://schemas.openxmlformats.org/officeDocument/2006/relationships/image" Target="../media/image60.png"/><Relationship Id="rId14" Type="http://schemas.openxmlformats.org/officeDocument/2006/relationships/image" Target="../media/image65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7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wmf"/><Relationship Id="rId3" Type="http://schemas.openxmlformats.org/officeDocument/2006/relationships/image" Target="../media/image72.png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73.png"/><Relationship Id="rId9" Type="http://schemas.openxmlformats.org/officeDocument/2006/relationships/image" Target="../media/image76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wmf"/><Relationship Id="rId5" Type="http://schemas.openxmlformats.org/officeDocument/2006/relationships/oleObject" Target="../embeddings/oleObject5.bin"/><Relationship Id="rId10" Type="http://schemas.openxmlformats.org/officeDocument/2006/relationships/image" Target="../media/image80.wmf"/><Relationship Id="rId4" Type="http://schemas.openxmlformats.org/officeDocument/2006/relationships/image" Target="../media/image78.wmf"/><Relationship Id="rId9" Type="http://schemas.openxmlformats.org/officeDocument/2006/relationships/oleObject" Target="../embeddings/oleObject7.bin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13" Type="http://schemas.openxmlformats.org/officeDocument/2006/relationships/image" Target="../media/image86.wmf"/><Relationship Id="rId18" Type="http://schemas.openxmlformats.org/officeDocument/2006/relationships/oleObject" Target="../embeddings/oleObject16.bin"/><Relationship Id="rId3" Type="http://schemas.openxmlformats.org/officeDocument/2006/relationships/image" Target="../media/image81.wmf"/><Relationship Id="rId7" Type="http://schemas.openxmlformats.org/officeDocument/2006/relationships/image" Target="../media/image83.wmf"/><Relationship Id="rId12" Type="http://schemas.openxmlformats.org/officeDocument/2006/relationships/oleObject" Target="../embeddings/oleObject13.bin"/><Relationship Id="rId17" Type="http://schemas.openxmlformats.org/officeDocument/2006/relationships/image" Target="../media/image88.wmf"/><Relationship Id="rId2" Type="http://schemas.openxmlformats.org/officeDocument/2006/relationships/oleObject" Target="../embeddings/oleObject8.bin"/><Relationship Id="rId16" Type="http://schemas.openxmlformats.org/officeDocument/2006/relationships/oleObject" Target="../embeddings/oleObject15.bin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0.bin"/><Relationship Id="rId11" Type="http://schemas.openxmlformats.org/officeDocument/2006/relationships/image" Target="../media/image85.wmf"/><Relationship Id="rId5" Type="http://schemas.openxmlformats.org/officeDocument/2006/relationships/image" Target="../media/image82.wmf"/><Relationship Id="rId15" Type="http://schemas.openxmlformats.org/officeDocument/2006/relationships/image" Target="../media/image87.wmf"/><Relationship Id="rId10" Type="http://schemas.openxmlformats.org/officeDocument/2006/relationships/oleObject" Target="../embeddings/oleObject12.bin"/><Relationship Id="rId19" Type="http://schemas.openxmlformats.org/officeDocument/2006/relationships/image" Target="../media/image89.wmf"/><Relationship Id="rId4" Type="http://schemas.openxmlformats.org/officeDocument/2006/relationships/oleObject" Target="../embeddings/oleObject9.bin"/><Relationship Id="rId9" Type="http://schemas.openxmlformats.org/officeDocument/2006/relationships/image" Target="../media/image84.wmf"/><Relationship Id="rId14" Type="http://schemas.openxmlformats.org/officeDocument/2006/relationships/oleObject" Target="../embeddings/oleObject14.bin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image" Target="../media/image9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wmf"/><Relationship Id="rId5" Type="http://schemas.openxmlformats.org/officeDocument/2006/relationships/oleObject" Target="../embeddings/oleObject18.bin"/><Relationship Id="rId4" Type="http://schemas.openxmlformats.org/officeDocument/2006/relationships/image" Target="../media/image91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wmf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0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3" Type="http://schemas.openxmlformats.org/officeDocument/2006/relationships/image" Target="../media/image101.jpeg"/><Relationship Id="rId7" Type="http://schemas.openxmlformats.org/officeDocument/2006/relationships/image" Target="../media/image103.wm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1.bin"/><Relationship Id="rId5" Type="http://schemas.openxmlformats.org/officeDocument/2006/relationships/image" Target="../media/image102.wmf"/><Relationship Id="rId4" Type="http://schemas.openxmlformats.org/officeDocument/2006/relationships/oleObject" Target="../embeddings/oleObject20.bin"/><Relationship Id="rId9" Type="http://schemas.openxmlformats.org/officeDocument/2006/relationships/image" Target="../media/image104.w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wmf"/><Relationship Id="rId5" Type="http://schemas.openxmlformats.org/officeDocument/2006/relationships/oleObject" Target="../embeddings/oleObject24.bin"/><Relationship Id="rId4" Type="http://schemas.openxmlformats.org/officeDocument/2006/relationships/image" Target="../media/image105.w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wmf"/><Relationship Id="rId5" Type="http://schemas.openxmlformats.org/officeDocument/2006/relationships/oleObject" Target="../embeddings/oleObject26.bin"/><Relationship Id="rId4" Type="http://schemas.openxmlformats.org/officeDocument/2006/relationships/image" Target="../media/image108.w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0.wmf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wmf"/><Relationship Id="rId13" Type="http://schemas.openxmlformats.org/officeDocument/2006/relationships/image" Target="../media/image116.wmf"/><Relationship Id="rId18" Type="http://schemas.openxmlformats.org/officeDocument/2006/relationships/oleObject" Target="../embeddings/oleObject35.bin"/><Relationship Id="rId3" Type="http://schemas.openxmlformats.org/officeDocument/2006/relationships/oleObject" Target="../embeddings/oleObject28.bin"/><Relationship Id="rId21" Type="http://schemas.openxmlformats.org/officeDocument/2006/relationships/image" Target="../media/image120.wmf"/><Relationship Id="rId7" Type="http://schemas.openxmlformats.org/officeDocument/2006/relationships/oleObject" Target="../embeddings/oleObject30.bin"/><Relationship Id="rId12" Type="http://schemas.openxmlformats.org/officeDocument/2006/relationships/oleObject" Target="../embeddings/oleObject32.bin"/><Relationship Id="rId17" Type="http://schemas.openxmlformats.org/officeDocument/2006/relationships/image" Target="../media/image118.wmf"/><Relationship Id="rId2" Type="http://schemas.openxmlformats.org/officeDocument/2006/relationships/notesSlide" Target="../notesSlides/notesSlide43.xml"/><Relationship Id="rId16" Type="http://schemas.openxmlformats.org/officeDocument/2006/relationships/oleObject" Target="../embeddings/oleObject34.bin"/><Relationship Id="rId20" Type="http://schemas.openxmlformats.org/officeDocument/2006/relationships/oleObject" Target="../embeddings/oleObject36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wmf"/><Relationship Id="rId11" Type="http://schemas.openxmlformats.org/officeDocument/2006/relationships/image" Target="../media/image115.wmf"/><Relationship Id="rId5" Type="http://schemas.openxmlformats.org/officeDocument/2006/relationships/oleObject" Target="../embeddings/oleObject29.bin"/><Relationship Id="rId15" Type="http://schemas.openxmlformats.org/officeDocument/2006/relationships/image" Target="../media/image117.wmf"/><Relationship Id="rId10" Type="http://schemas.openxmlformats.org/officeDocument/2006/relationships/oleObject" Target="../embeddings/oleObject31.bin"/><Relationship Id="rId19" Type="http://schemas.openxmlformats.org/officeDocument/2006/relationships/image" Target="../media/image119.wmf"/><Relationship Id="rId4" Type="http://schemas.openxmlformats.org/officeDocument/2006/relationships/image" Target="../media/image111.wmf"/><Relationship Id="rId9" Type="http://schemas.openxmlformats.org/officeDocument/2006/relationships/image" Target="../media/image114.png"/><Relationship Id="rId14" Type="http://schemas.openxmlformats.org/officeDocument/2006/relationships/oleObject" Target="../embeddings/oleObject33.bin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Wigner.jpg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1.jpe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wmf"/><Relationship Id="rId3" Type="http://schemas.openxmlformats.org/officeDocument/2006/relationships/oleObject" Target="../embeddings/oleObject37.bin"/><Relationship Id="rId7" Type="http://schemas.openxmlformats.org/officeDocument/2006/relationships/oleObject" Target="../embeddings/oleObject39.bin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wmf"/><Relationship Id="rId5" Type="http://schemas.openxmlformats.org/officeDocument/2006/relationships/oleObject" Target="../embeddings/oleObject38.bin"/><Relationship Id="rId10" Type="http://schemas.openxmlformats.org/officeDocument/2006/relationships/image" Target="../media/image125.wmf"/><Relationship Id="rId4" Type="http://schemas.openxmlformats.org/officeDocument/2006/relationships/image" Target="../media/image122.wmf"/><Relationship Id="rId9" Type="http://schemas.openxmlformats.org/officeDocument/2006/relationships/oleObject" Target="../embeddings/oleObject40.bin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3.wmf"/><Relationship Id="rId4" Type="http://schemas.openxmlformats.org/officeDocument/2006/relationships/oleObject" Target="../embeddings/oleObject38.bin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wmf"/><Relationship Id="rId3" Type="http://schemas.openxmlformats.org/officeDocument/2006/relationships/oleObject" Target="../embeddings/oleObject41.bin"/><Relationship Id="rId7" Type="http://schemas.openxmlformats.org/officeDocument/2006/relationships/oleObject" Target="../embeddings/oleObject43.bin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8.wmf"/><Relationship Id="rId5" Type="http://schemas.openxmlformats.org/officeDocument/2006/relationships/oleObject" Target="../embeddings/oleObject42.bin"/><Relationship Id="rId4" Type="http://schemas.openxmlformats.org/officeDocument/2006/relationships/image" Target="../media/image127.wmf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wmf"/><Relationship Id="rId3" Type="http://schemas.openxmlformats.org/officeDocument/2006/relationships/oleObject" Target="../embeddings/oleObject44.bin"/><Relationship Id="rId7" Type="http://schemas.openxmlformats.org/officeDocument/2006/relationships/oleObject" Target="../embeddings/oleObject46.bin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1.wmf"/><Relationship Id="rId5" Type="http://schemas.openxmlformats.org/officeDocument/2006/relationships/oleObject" Target="../embeddings/oleObject45.bin"/><Relationship Id="rId4" Type="http://schemas.openxmlformats.org/officeDocument/2006/relationships/image" Target="../media/image130.w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hyperlink" Target="http://www.sciencemag.org/cgi/content/full/297/5585/1268/F2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4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7.wmf"/><Relationship Id="rId5" Type="http://schemas.openxmlformats.org/officeDocument/2006/relationships/oleObject" Target="../embeddings/oleObject48.bin"/><Relationship Id="rId4" Type="http://schemas.openxmlformats.org/officeDocument/2006/relationships/image" Target="../media/image136.wmf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39.wmf"/><Relationship Id="rId4" Type="http://schemas.openxmlformats.org/officeDocument/2006/relationships/oleObject" Target="../embeddings/oleObject49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0.bin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7.wmf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emf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4.emf"/><Relationship Id="rId5" Type="http://schemas.openxmlformats.org/officeDocument/2006/relationships/image" Target="../media/image143.wmf"/><Relationship Id="rId4" Type="http://schemas.openxmlformats.org/officeDocument/2006/relationships/oleObject" Target="../embeddings/oleObject51.bin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6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3" Type="http://schemas.openxmlformats.org/officeDocument/2006/relationships/image" Target="../media/image147.jpeg"/><Relationship Id="rId7" Type="http://schemas.openxmlformats.org/officeDocument/2006/relationships/image" Target="../media/image149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48.wmf"/><Relationship Id="rId5" Type="http://schemas.openxmlformats.org/officeDocument/2006/relationships/oleObject" Target="../embeddings/oleObject52.bin"/><Relationship Id="rId10" Type="http://schemas.openxmlformats.org/officeDocument/2006/relationships/image" Target="../media/image151.wmf"/><Relationship Id="rId4" Type="http://schemas.openxmlformats.org/officeDocument/2006/relationships/image" Target="../media/image69.png"/><Relationship Id="rId9" Type="http://schemas.openxmlformats.org/officeDocument/2006/relationships/oleObject" Target="../embeddings/oleObject53.bin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jpeg"/><Relationship Id="rId3" Type="http://schemas.openxmlformats.org/officeDocument/2006/relationships/image" Target="../media/image155.png"/><Relationship Id="rId7" Type="http://schemas.openxmlformats.org/officeDocument/2006/relationships/image" Target="../media/image159.jpeg"/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8.jpeg"/><Relationship Id="rId11" Type="http://schemas.openxmlformats.org/officeDocument/2006/relationships/image" Target="../media/image163.jpeg"/><Relationship Id="rId5" Type="http://schemas.openxmlformats.org/officeDocument/2006/relationships/image" Target="../media/image157.jpeg"/><Relationship Id="rId10" Type="http://schemas.openxmlformats.org/officeDocument/2006/relationships/image" Target="../media/image162.jpeg"/><Relationship Id="rId4" Type="http://schemas.openxmlformats.org/officeDocument/2006/relationships/image" Target="../media/image156.png"/><Relationship Id="rId9" Type="http://schemas.openxmlformats.org/officeDocument/2006/relationships/image" Target="../media/image161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5.png"/><Relationship Id="rId5" Type="http://schemas.openxmlformats.org/officeDocument/2006/relationships/image" Target="../media/image114.png"/><Relationship Id="rId4" Type="http://schemas.openxmlformats.org/officeDocument/2006/relationships/image" Target="../media/image164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7.png"/><Relationship Id="rId5" Type="http://schemas.openxmlformats.org/officeDocument/2006/relationships/image" Target="../media/image150.png"/><Relationship Id="rId4" Type="http://schemas.openxmlformats.org/officeDocument/2006/relationships/image" Target="../media/image166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png"/><Relationship Id="rId3" Type="http://schemas.openxmlformats.org/officeDocument/2006/relationships/image" Target="../media/image168.png"/><Relationship Id="rId7" Type="http://schemas.openxmlformats.org/officeDocument/2006/relationships/image" Target="../media/image172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1.png"/><Relationship Id="rId5" Type="http://schemas.openxmlformats.org/officeDocument/2006/relationships/image" Target="../media/image170.png"/><Relationship Id="rId4" Type="http://schemas.openxmlformats.org/officeDocument/2006/relationships/image" Target="../media/image169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4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9.png"/><Relationship Id="rId3" Type="http://schemas.openxmlformats.org/officeDocument/2006/relationships/image" Target="../media/image170.png"/><Relationship Id="rId7" Type="http://schemas.openxmlformats.org/officeDocument/2006/relationships/image" Target="../media/image178.png"/><Relationship Id="rId12" Type="http://schemas.openxmlformats.org/officeDocument/2006/relationships/image" Target="../media/image169.pn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7.png"/><Relationship Id="rId11" Type="http://schemas.openxmlformats.org/officeDocument/2006/relationships/image" Target="../media/image182.png"/><Relationship Id="rId5" Type="http://schemas.openxmlformats.org/officeDocument/2006/relationships/image" Target="../media/image176.png"/><Relationship Id="rId10" Type="http://schemas.openxmlformats.org/officeDocument/2006/relationships/image" Target="../media/image181.png"/><Relationship Id="rId4" Type="http://schemas.openxmlformats.org/officeDocument/2006/relationships/image" Target="../media/image175.png"/><Relationship Id="rId9" Type="http://schemas.openxmlformats.org/officeDocument/2006/relationships/image" Target="../media/image180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4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3" Type="http://schemas.openxmlformats.org/officeDocument/2006/relationships/image" Target="../media/image169.png"/><Relationship Id="rId7" Type="http://schemas.openxmlformats.org/officeDocument/2006/relationships/image" Target="../media/image184.png"/><Relationship Id="rId12" Type="http://schemas.openxmlformats.org/officeDocument/2006/relationships/image" Target="../media/image168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Relationship Id="rId6" Type="http://schemas.openxmlformats.org/officeDocument/2006/relationships/oleObject" Target="../embeddings/oleObject54.bin"/><Relationship Id="rId11" Type="http://schemas.openxmlformats.org/officeDocument/2006/relationships/image" Target="../media/image185.png"/><Relationship Id="rId5" Type="http://schemas.openxmlformats.org/officeDocument/2006/relationships/image" Target="../media/image94.jpeg"/><Relationship Id="rId10" Type="http://schemas.openxmlformats.org/officeDocument/2006/relationships/oleObject" Target="../embeddings/oleObject55.bin"/><Relationship Id="rId4" Type="http://schemas.openxmlformats.org/officeDocument/2006/relationships/image" Target="../media/image69.png"/><Relationship Id="rId9" Type="http://schemas.openxmlformats.org/officeDocument/2006/relationships/image" Target="../media/image9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4A84D79-D0E6-7CB1-CEAC-7BC279F37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" y="769938"/>
            <a:ext cx="87630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ja-JP" sz="3600">
                <a:solidFill>
                  <a:srgbClr val="0000FF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Phase-Space Networks o</a:t>
            </a:r>
            <a:r>
              <a:rPr lang="en-US" altLang="zh-CN" sz="36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en-US" altLang="ja-JP" sz="3600">
                <a:solidFill>
                  <a:srgbClr val="0000FF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 Frustrated Spin Model</a:t>
            </a:r>
            <a:r>
              <a:rPr lang="en-US" altLang="zh-CN" sz="36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 and Lattice Gases</a:t>
            </a:r>
            <a:endParaRPr lang="en-US" altLang="en-US" sz="360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9" name="Text Box 3">
            <a:extLst>
              <a:ext uri="{FF2B5EF4-FFF2-40B4-BE49-F238E27FC236}">
                <a16:creationId xmlns:a16="http://schemas.microsoft.com/office/drawing/2014/main" id="{1A446F02-AF73-1BB6-C33D-1BA924D27F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" y="1989138"/>
            <a:ext cx="8991600" cy="164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Yilong HAN 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韓一龍</a:t>
            </a:r>
            <a:endParaRPr lang="en-US" altLang="en-US" sz="1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 Department of Physics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Hong Kong University of Science and Technology </a:t>
            </a:r>
          </a:p>
          <a:p>
            <a:pPr algn="ctr" eaLnBrk="1" hangingPunct="1"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168C3E-D64B-28C7-199D-094F0EAD72AF}"/>
              </a:ext>
            </a:extLst>
          </p:cNvPr>
          <p:cNvSpPr txBox="1"/>
          <p:nvPr/>
        </p:nvSpPr>
        <p:spPr>
          <a:xfrm>
            <a:off x="914400" y="5181600"/>
            <a:ext cx="7886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HK" sz="2800" dirty="0"/>
              <a:t>key slides: 24, 28, 30, 45-48, 52, 59, 62, 74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965A5399-7D07-33FC-5701-9A89B783F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" y="152400"/>
            <a:ext cx="9144000" cy="7263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Introduction and Colloid Experiment </a:t>
            </a:r>
            <a:r>
              <a:rPr lang="en-US" altLang="zh-CN" sz="2400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(less important)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Theory and Simulation </a:t>
            </a:r>
            <a:r>
              <a:rPr lang="en-US" altLang="zh-CN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(important &amp; novel results </a:t>
            </a:r>
            <a:r>
              <a:rPr lang="en-US" altLang="zh-CN" sz="2000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because it is a new approach to quantitatively study huge phase spaces and gives analytical result for phase spaces of infinitely large systems</a:t>
            </a:r>
            <a:r>
              <a:rPr lang="en-US" altLang="zh-CN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):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</a:rPr>
              <a:t>Phase-Space Network</a:t>
            </a:r>
            <a:endParaRPr lang="zh-CN" altLang="en-US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Network construction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Network properties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Applications in physics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Open questions in math</a:t>
            </a:r>
            <a:endParaRPr lang="en-US" altLang="en-US" sz="1400" b="0" dirty="0">
              <a:solidFill>
                <a:srgbClr val="A50021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FF0000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  80, 051102 (2009)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FF0000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 81, 041118 (2010)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Yi Peng, Feng Wang, Michael Wong &amp; Yilong </a:t>
            </a:r>
            <a:r>
              <a:rPr lang="en-US" altLang="en-US" sz="1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FF0000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 84, 051105 (2011)</a:t>
            </a:r>
            <a:endParaRPr lang="pt-BR" altLang="en-US" sz="180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Xin Cao, Feng Wang &amp; Yilong </a:t>
            </a:r>
            <a:r>
              <a:rPr lang="en-US" altLang="en-US" sz="1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Han</a:t>
            </a:r>
            <a:r>
              <a:rPr lang="en-US" altLang="en-US" sz="1800" i="1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,</a:t>
            </a:r>
            <a:r>
              <a:rPr lang="en-US" altLang="en-US" sz="1800" i="1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pt-BR" altLang="en-US" sz="1800" i="1" dirty="0">
                <a:solidFill>
                  <a:srgbClr val="FF0000"/>
                </a:solidFill>
                <a:latin typeface="Times New Roman" panose="02020603050405020304" pitchFamily="18" charset="0"/>
              </a:rPr>
              <a:t>Phys. Rev. E </a:t>
            </a:r>
            <a:r>
              <a:rPr lang="pt-BR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91, 062135 (2015)</a:t>
            </a:r>
            <a:endParaRPr lang="en-US" altLang="en-US" sz="180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A50021"/>
                </a:solidFill>
                <a:latin typeface="Times New Roman" panose="02020603050405020304" pitchFamily="18" charset="0"/>
              </a:rPr>
              <a:t>			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en-US" dirty="0">
              <a:solidFill>
                <a:srgbClr val="A5002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7" name="Text Box 3">
            <a:extLst>
              <a:ext uri="{FF2B5EF4-FFF2-40B4-BE49-F238E27FC236}">
                <a16:creationId xmlns:a16="http://schemas.microsoft.com/office/drawing/2014/main" id="{E9B228F8-B610-3147-4FCB-C1246408DC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704" y="704850"/>
            <a:ext cx="904129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Y.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Y.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Shokef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, A.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Alsayed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, P.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Yunker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, T.C.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Lubensky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&amp; A.G. Yodh, </a:t>
            </a:r>
            <a:r>
              <a:rPr lang="en-US" altLang="en-US" sz="180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Nature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, 456, 898 (</a:t>
            </a:r>
            <a:r>
              <a:rPr lang="en-US" altLang="en-US" sz="1800" dirty="0">
                <a:solidFill>
                  <a:srgbClr val="C00000"/>
                </a:solidFill>
                <a:latin typeface="Times New Roman" panose="02020603050405020304" pitchFamily="18" charset="0"/>
              </a:rPr>
              <a:t>2008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Di Zhou, Feng Wang, Bo Li,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Xiaojie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Lou &amp; Yilong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Phys. Rev. X</a:t>
            </a:r>
            <a:r>
              <a:rPr lang="en-US" altLang="en-US" sz="1800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7, 021030 (</a:t>
            </a:r>
            <a:r>
              <a:rPr lang="en-US" altLang="en-US" sz="1800" dirty="0">
                <a:solidFill>
                  <a:srgbClr val="C00000"/>
                </a:solidFill>
                <a:latin typeface="Times New Roman" panose="02020603050405020304" pitchFamily="18" charset="0"/>
              </a:rPr>
              <a:t>2017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)</a:t>
            </a:r>
          </a:p>
        </p:txBody>
      </p:sp>
      <p:sp>
        <p:nvSpPr>
          <p:cNvPr id="4" name="Snip Same Side Corner Rectangle 2">
            <a:extLst>
              <a:ext uri="{FF2B5EF4-FFF2-40B4-BE49-F238E27FC236}">
                <a16:creationId xmlns:a16="http://schemas.microsoft.com/office/drawing/2014/main" id="{71537225-4083-81E6-1AEE-1201F6502BC0}"/>
              </a:ext>
            </a:extLst>
          </p:cNvPr>
          <p:cNvSpPr/>
          <p:nvPr/>
        </p:nvSpPr>
        <p:spPr>
          <a:xfrm>
            <a:off x="0" y="4953000"/>
            <a:ext cx="9144000" cy="1973719"/>
          </a:xfrm>
          <a:prstGeom prst="snip2SameRect">
            <a:avLst>
              <a:gd name="adj1" fmla="val 45347"/>
              <a:gd name="adj2" fmla="val 0"/>
            </a:avLst>
          </a:prstGeom>
          <a:blipFill dpi="0" rotWithShape="1">
            <a:blip r:embed="rId3">
              <a:alphaModFix amt="38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-23000"/>
                      </a14:imgEffect>
                    </a14:imgLayer>
                  </a14:imgProps>
                </a:ext>
              </a:extLst>
            </a:blip>
            <a:srcRect/>
            <a:stretch>
              <a:fillRect t="-200000" b="-100000"/>
            </a:stretch>
          </a:blipFill>
          <a:ln>
            <a:noFill/>
          </a:ln>
          <a:effectLst>
            <a:glow rad="12700">
              <a:schemeClr val="accent1">
                <a:alpha val="1000"/>
              </a:schemeClr>
            </a:glow>
            <a:softEdge rad="139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9C66FC7-AAFB-500E-B758-A09454C05F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An Example of Frustration</a:t>
            </a:r>
          </a:p>
        </p:txBody>
      </p:sp>
      <p:sp>
        <p:nvSpPr>
          <p:cNvPr id="8198" name="Text Box 6">
            <a:extLst>
              <a:ext uri="{FF2B5EF4-FFF2-40B4-BE49-F238E27FC236}">
                <a16:creationId xmlns:a16="http://schemas.microsoft.com/office/drawing/2014/main" id="{3E2488A3-EBB7-1988-203F-B779BD0D3B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002" y="2753369"/>
            <a:ext cx="46291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antiferromagnetic </a:t>
            </a:r>
            <a:r>
              <a:rPr lang="en-US" altLang="en-US" sz="2800" dirty="0" err="1">
                <a:latin typeface="Times New Roman" panose="02020603050405020304" pitchFamily="18" charset="0"/>
              </a:rPr>
              <a:t>Ising</a:t>
            </a:r>
            <a:r>
              <a:rPr lang="en-US" altLang="en-US" sz="2800" dirty="0">
                <a:latin typeface="Times New Roman" panose="02020603050405020304" pitchFamily="18" charset="0"/>
              </a:rPr>
              <a:t> spins</a:t>
            </a:r>
          </a:p>
        </p:txBody>
      </p:sp>
      <p:sp>
        <p:nvSpPr>
          <p:cNvPr id="8199" name="Text Box 9">
            <a:extLst>
              <a:ext uri="{FF2B5EF4-FFF2-40B4-BE49-F238E27FC236}">
                <a16:creationId xmlns:a16="http://schemas.microsoft.com/office/drawing/2014/main" id="{0E10183C-AB17-0CE2-6766-5321A7F2D9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7470" y="843634"/>
            <a:ext cx="26146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i="1" dirty="0">
                <a:solidFill>
                  <a:srgbClr val="008000"/>
                </a:solidFill>
                <a:latin typeface="Times New Roman" panose="02020603050405020304" pitchFamily="18" charset="0"/>
              </a:rPr>
              <a:t>Frustration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8DAFB94-541F-9018-E044-A7648A1AC085}"/>
              </a:ext>
            </a:extLst>
          </p:cNvPr>
          <p:cNvGrpSpPr/>
          <p:nvPr/>
        </p:nvGrpSpPr>
        <p:grpSpPr>
          <a:xfrm>
            <a:off x="867845" y="867747"/>
            <a:ext cx="1428932" cy="1809422"/>
            <a:chOff x="1324768" y="849312"/>
            <a:chExt cx="1768475" cy="2322512"/>
          </a:xfrm>
        </p:grpSpPr>
        <p:sp>
          <p:nvSpPr>
            <p:cNvPr id="8195" name="AutoShape 3">
              <a:extLst>
                <a:ext uri="{FF2B5EF4-FFF2-40B4-BE49-F238E27FC236}">
                  <a16:creationId xmlns:a16="http://schemas.microsoft.com/office/drawing/2014/main" id="{BEF0F663-FE68-5557-01D9-82D1EB94771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324768" y="2498724"/>
              <a:ext cx="273050" cy="673100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8196" name="AutoShape 4">
              <a:extLst>
                <a:ext uri="{FF2B5EF4-FFF2-40B4-BE49-F238E27FC236}">
                  <a16:creationId xmlns:a16="http://schemas.microsoft.com/office/drawing/2014/main" id="{3C97B4D0-32AC-7DD0-EF70-1C44A342A25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2817018" y="2498724"/>
              <a:ext cx="276225" cy="673100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8197" name="Rectangle 5">
              <a:extLst>
                <a:ext uri="{FF2B5EF4-FFF2-40B4-BE49-F238E27FC236}">
                  <a16:creationId xmlns:a16="http://schemas.microsoft.com/office/drawing/2014/main" id="{561E522E-F6D9-0F02-2C0A-5D082368BAA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928018" y="849312"/>
              <a:ext cx="525463" cy="762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4400">
                  <a:solidFill>
                    <a:srgbClr val="008000"/>
                  </a:solidFill>
                </a:rPr>
                <a:t>?</a:t>
              </a:r>
            </a:p>
          </p:txBody>
        </p:sp>
        <p:sp>
          <p:nvSpPr>
            <p:cNvPr id="8200" name="AutoShape 10">
              <a:extLst>
                <a:ext uri="{FF2B5EF4-FFF2-40B4-BE49-F238E27FC236}">
                  <a16:creationId xmlns:a16="http://schemas.microsoft.com/office/drawing/2014/main" id="{2B69B3C7-B949-BF2C-E4C2-8B01D79DE6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5418" y="1508124"/>
              <a:ext cx="1524000" cy="1371600"/>
            </a:xfrm>
            <a:prstGeom prst="triangle">
              <a:avLst>
                <a:gd name="adj" fmla="val 50000"/>
              </a:avLst>
            </a:prstGeom>
            <a:noFill/>
            <a:ln w="38100" algn="ctr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8201" name="Rectangle 12">
            <a:extLst>
              <a:ext uri="{FF2B5EF4-FFF2-40B4-BE49-F238E27FC236}">
                <a16:creationId xmlns:a16="http://schemas.microsoft.com/office/drawing/2014/main" id="{C81DC2E6-1172-58A3-26A8-C803FC17CC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827" y="3974620"/>
            <a:ext cx="6781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8000"/>
                </a:solidFill>
                <a:latin typeface="Times New Roman" panose="02020603050405020304" pitchFamily="18" charset="0"/>
              </a:rPr>
              <a:t>Geometrical Frustration</a:t>
            </a:r>
            <a:r>
              <a:rPr lang="en-US" altLang="zh-CN" sz="280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: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8202" name="Rectangle 13">
            <a:extLst>
              <a:ext uri="{FF2B5EF4-FFF2-40B4-BE49-F238E27FC236}">
                <a16:creationId xmlns:a16="http://schemas.microsoft.com/office/drawing/2014/main" id="{E0C4E0C1-96F5-F6DD-F55B-8F7D4D0B8B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777" y="4612795"/>
            <a:ext cx="22034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ea typeface="宋体" panose="02010600030101010101" pitchFamily="2" charset="-122"/>
              </a:rPr>
              <a:t>I</a:t>
            </a:r>
            <a:r>
              <a:rPr lang="en-US" altLang="en-US" sz="2800"/>
              <a:t>nteractions</a:t>
            </a:r>
            <a:endParaRPr lang="en-US" altLang="en-US" sz="2800" b="0"/>
          </a:p>
        </p:txBody>
      </p:sp>
      <p:sp>
        <p:nvSpPr>
          <p:cNvPr id="8203" name="Rectangle 14">
            <a:extLst>
              <a:ext uri="{FF2B5EF4-FFF2-40B4-BE49-F238E27FC236}">
                <a16:creationId xmlns:a16="http://schemas.microsoft.com/office/drawing/2014/main" id="{AAFC11CA-BF34-C8CB-CD12-DB984ED24D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5790" y="4660420"/>
            <a:ext cx="12144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lattice</a:t>
            </a:r>
          </a:p>
        </p:txBody>
      </p:sp>
      <p:sp>
        <p:nvSpPr>
          <p:cNvPr id="8204" name="AutoShape 15">
            <a:extLst>
              <a:ext uri="{FF2B5EF4-FFF2-40B4-BE49-F238E27FC236}">
                <a16:creationId xmlns:a16="http://schemas.microsoft.com/office/drawing/2014/main" id="{FEDF8501-A51A-2670-0DB1-ACA5F7D6A5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7752" y="4889020"/>
            <a:ext cx="1997075" cy="152400"/>
          </a:xfrm>
          <a:prstGeom prst="leftRightArrow">
            <a:avLst>
              <a:gd name="adj1" fmla="val 50000"/>
              <a:gd name="adj2" fmla="val 262083"/>
            </a:avLst>
          </a:prstGeom>
          <a:solidFill>
            <a:srgbClr val="00CC00">
              <a:alpha val="79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8205" name="Rectangle 16">
            <a:extLst>
              <a:ext uri="{FF2B5EF4-FFF2-40B4-BE49-F238E27FC236}">
                <a16:creationId xmlns:a16="http://schemas.microsoft.com/office/drawing/2014/main" id="{C5730C38-31AB-0F86-2666-90E28C9DA7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9827" y="4434995"/>
            <a:ext cx="2146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8000"/>
                </a:solidFill>
              </a:rPr>
              <a:t>incompatible</a:t>
            </a:r>
            <a:r>
              <a:rPr lang="en-US" altLang="en-US" sz="2400" b="0">
                <a:solidFill>
                  <a:srgbClr val="008000"/>
                </a:solidFill>
              </a:rPr>
              <a:t> </a:t>
            </a:r>
          </a:p>
        </p:txBody>
      </p:sp>
      <p:sp>
        <p:nvSpPr>
          <p:cNvPr id="8206" name="Rectangle 17">
            <a:extLst>
              <a:ext uri="{FF2B5EF4-FFF2-40B4-BE49-F238E27FC236}">
                <a16:creationId xmlns:a16="http://schemas.microsoft.com/office/drawing/2014/main" id="{361551A3-8E60-D10B-754C-2673137546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427" y="3822220"/>
            <a:ext cx="5718548" cy="15240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2" name="Group 3">
            <a:extLst>
              <a:ext uri="{FF2B5EF4-FFF2-40B4-BE49-F238E27FC236}">
                <a16:creationId xmlns:a16="http://schemas.microsoft.com/office/drawing/2014/main" id="{A6669BC6-3D6C-3A5D-0D33-CF87CBB392CD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885921" y="3601810"/>
            <a:ext cx="1346200" cy="1571625"/>
            <a:chOff x="4224" y="1516"/>
            <a:chExt cx="816" cy="952"/>
          </a:xfrm>
        </p:grpSpPr>
        <p:sp>
          <p:nvSpPr>
            <p:cNvPr id="3" name="Line 4">
              <a:extLst>
                <a:ext uri="{FF2B5EF4-FFF2-40B4-BE49-F238E27FC236}">
                  <a16:creationId xmlns:a16="http://schemas.microsoft.com/office/drawing/2014/main" id="{FC289907-A25B-C5D2-DC1D-8BD9E4FCEDAF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272" y="1998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4" name="Line 5">
              <a:extLst>
                <a:ext uri="{FF2B5EF4-FFF2-40B4-BE49-F238E27FC236}">
                  <a16:creationId xmlns:a16="http://schemas.microsoft.com/office/drawing/2014/main" id="{29DCD2F5-EDDB-60E7-A98A-C074BBBA14C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-5400000">
              <a:off x="4272" y="199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5" name="AutoShape 6">
              <a:extLst>
                <a:ext uri="{FF2B5EF4-FFF2-40B4-BE49-F238E27FC236}">
                  <a16:creationId xmlns:a16="http://schemas.microsoft.com/office/drawing/2014/main" id="{CF78E94B-7D90-C869-A407-2972378EF7C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83" y="1872"/>
              <a:ext cx="86" cy="212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" name="AutoShape 7">
              <a:extLst>
                <a:ext uri="{FF2B5EF4-FFF2-40B4-BE49-F238E27FC236}">
                  <a16:creationId xmlns:a16="http://schemas.microsoft.com/office/drawing/2014/main" id="{B9107957-B032-6D1E-8E9D-3A602CFDED1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4953" y="1900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" name="AutoShape 8">
              <a:extLst>
                <a:ext uri="{FF2B5EF4-FFF2-40B4-BE49-F238E27FC236}">
                  <a16:creationId xmlns:a16="http://schemas.microsoft.com/office/drawing/2014/main" id="{7B1D9B6C-72F5-32FB-B5AA-9C1BD670FEC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4" y="1516"/>
              <a:ext cx="86" cy="212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8" name="AutoShape 9">
              <a:extLst>
                <a:ext uri="{FF2B5EF4-FFF2-40B4-BE49-F238E27FC236}">
                  <a16:creationId xmlns:a16="http://schemas.microsoft.com/office/drawing/2014/main" id="{D27922DE-7AFC-CE79-F76B-E9123BA7525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4589" y="1536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9" name="AutoShape 10">
              <a:extLst>
                <a:ext uri="{FF2B5EF4-FFF2-40B4-BE49-F238E27FC236}">
                  <a16:creationId xmlns:a16="http://schemas.microsoft.com/office/drawing/2014/main" id="{642E4E8C-8B85-FB1F-A04F-890E93D6009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4" y="2236"/>
              <a:ext cx="86" cy="212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" name="AutoShape 11">
              <a:extLst>
                <a:ext uri="{FF2B5EF4-FFF2-40B4-BE49-F238E27FC236}">
                  <a16:creationId xmlns:a16="http://schemas.microsoft.com/office/drawing/2014/main" id="{EBBB1B40-B636-5F0A-AF5E-D836383BDB9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4589" y="2256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1" name="AutoShape 12">
              <a:extLst>
                <a:ext uri="{FF2B5EF4-FFF2-40B4-BE49-F238E27FC236}">
                  <a16:creationId xmlns:a16="http://schemas.microsoft.com/office/drawing/2014/main" id="{CFBFD663-031D-088D-4F4D-D7F950C1638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944" y="1516"/>
              <a:ext cx="86" cy="212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" name="AutoShape 13">
              <a:extLst>
                <a:ext uri="{FF2B5EF4-FFF2-40B4-BE49-F238E27FC236}">
                  <a16:creationId xmlns:a16="http://schemas.microsoft.com/office/drawing/2014/main" id="{2A4EAA7D-34B6-63D0-1E5B-34065DEBDB8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4233" y="1900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3" name="AutoShape 14">
              <a:extLst>
                <a:ext uri="{FF2B5EF4-FFF2-40B4-BE49-F238E27FC236}">
                  <a16:creationId xmlns:a16="http://schemas.microsoft.com/office/drawing/2014/main" id="{3471944B-811A-3D30-F447-88090132903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944" y="2236"/>
              <a:ext cx="86" cy="212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" name="Line 15">
              <a:extLst>
                <a:ext uri="{FF2B5EF4-FFF2-40B4-BE49-F238E27FC236}">
                  <a16:creationId xmlns:a16="http://schemas.microsoft.com/office/drawing/2014/main" id="{AA2F3BEF-0977-F7F5-4F02-2F2F0AD6AEDE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272" y="163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" name="Line 16">
              <a:extLst>
                <a:ext uri="{FF2B5EF4-FFF2-40B4-BE49-F238E27FC236}">
                  <a16:creationId xmlns:a16="http://schemas.microsoft.com/office/drawing/2014/main" id="{171A0DAF-44AF-FAFF-2D50-AB625A42D283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272" y="235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6" name="Line 17">
              <a:extLst>
                <a:ext uri="{FF2B5EF4-FFF2-40B4-BE49-F238E27FC236}">
                  <a16:creationId xmlns:a16="http://schemas.microsoft.com/office/drawing/2014/main" id="{B13A4AF0-3A32-7FB7-EB93-577077C1203E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-5400000">
              <a:off x="4632" y="199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" name="Line 18">
              <a:extLst>
                <a:ext uri="{FF2B5EF4-FFF2-40B4-BE49-F238E27FC236}">
                  <a16:creationId xmlns:a16="http://schemas.microsoft.com/office/drawing/2014/main" id="{1632267A-4FA6-C9E9-DD83-01714B9D8B81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-5400000">
              <a:off x="3912" y="199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18" name="Text Box 19">
            <a:extLst>
              <a:ext uri="{FF2B5EF4-FFF2-40B4-BE49-F238E27FC236}">
                <a16:creationId xmlns:a16="http://schemas.microsoft.com/office/drawing/2014/main" id="{23760299-0009-5A2A-CAA2-7EB3EE15C1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89033" y="5354410"/>
            <a:ext cx="25050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all bonds satisfied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in square lattice</a:t>
            </a:r>
          </a:p>
        </p:txBody>
      </p:sp>
      <p:grpSp>
        <p:nvGrpSpPr>
          <p:cNvPr id="19" name="Group 20">
            <a:extLst>
              <a:ext uri="{FF2B5EF4-FFF2-40B4-BE49-F238E27FC236}">
                <a16:creationId xmlns:a16="http://schemas.microsoft.com/office/drawing/2014/main" id="{09F012D8-FE4B-1782-DE5D-AAFE7535E37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802251" y="890816"/>
            <a:ext cx="1422400" cy="1422400"/>
            <a:chOff x="3120" y="1584"/>
            <a:chExt cx="816" cy="816"/>
          </a:xfrm>
        </p:grpSpPr>
        <p:sp>
          <p:nvSpPr>
            <p:cNvPr id="20" name="Line 21">
              <a:extLst>
                <a:ext uri="{FF2B5EF4-FFF2-40B4-BE49-F238E27FC236}">
                  <a16:creationId xmlns:a16="http://schemas.microsoft.com/office/drawing/2014/main" id="{A9C07F80-C8FC-F0EF-2EF6-6B60E02FB211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168" y="1998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1" name="AutoShape 22">
              <a:extLst>
                <a:ext uri="{FF2B5EF4-FFF2-40B4-BE49-F238E27FC236}">
                  <a16:creationId xmlns:a16="http://schemas.microsoft.com/office/drawing/2014/main" id="{4014278D-7C5C-F87F-C612-7D4E21F7374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56" y="1872"/>
              <a:ext cx="86" cy="212"/>
            </a:xfrm>
            <a:prstGeom prst="upArrow">
              <a:avLst>
                <a:gd name="adj1" fmla="val 50000"/>
                <a:gd name="adj2" fmla="val 61628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" name="Line 23">
              <a:extLst>
                <a:ext uri="{FF2B5EF4-FFF2-40B4-BE49-F238E27FC236}">
                  <a16:creationId xmlns:a16="http://schemas.microsoft.com/office/drawing/2014/main" id="{AA5B60E3-DFFD-1D3C-AE96-F94DB1C1C422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3600000">
              <a:off x="3144" y="199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3" name="Line 24">
              <a:extLst>
                <a:ext uri="{FF2B5EF4-FFF2-40B4-BE49-F238E27FC236}">
                  <a16:creationId xmlns:a16="http://schemas.microsoft.com/office/drawing/2014/main" id="{80B3016A-4CBC-3CB2-1D8B-A48B9141A7D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7200000">
              <a:off x="3144" y="1992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4" name="AutoShape 25">
              <a:extLst>
                <a:ext uri="{FF2B5EF4-FFF2-40B4-BE49-F238E27FC236}">
                  <a16:creationId xmlns:a16="http://schemas.microsoft.com/office/drawing/2014/main" id="{264753E7-CDB7-C2EE-841E-C6DAE03DEC8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3264" y="1584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5" name="AutoShape 26">
              <a:extLst>
                <a:ext uri="{FF2B5EF4-FFF2-40B4-BE49-F238E27FC236}">
                  <a16:creationId xmlns:a16="http://schemas.microsoft.com/office/drawing/2014/main" id="{6FA38E6A-F459-424D-590E-6DAC7EE5DAD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3657" y="1584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6" name="AutoShape 27">
              <a:extLst>
                <a:ext uri="{FF2B5EF4-FFF2-40B4-BE49-F238E27FC236}">
                  <a16:creationId xmlns:a16="http://schemas.microsoft.com/office/drawing/2014/main" id="{F47BC98D-7AA3-7A31-9124-206BB02EC3B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3120" y="1900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7" name="AutoShape 28">
              <a:extLst>
                <a:ext uri="{FF2B5EF4-FFF2-40B4-BE49-F238E27FC236}">
                  <a16:creationId xmlns:a16="http://schemas.microsoft.com/office/drawing/2014/main" id="{42B3AE8C-D320-5336-FED1-4E9B5D1C5E0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3312" y="2188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8" name="AutoShape 29">
              <a:extLst>
                <a:ext uri="{FF2B5EF4-FFF2-40B4-BE49-F238E27FC236}">
                  <a16:creationId xmlns:a16="http://schemas.microsoft.com/office/drawing/2014/main" id="{68484EC0-6842-6E96-6CE6-69F9B703694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3849" y="1900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9" name="AutoShape 30">
              <a:extLst>
                <a:ext uri="{FF2B5EF4-FFF2-40B4-BE49-F238E27FC236}">
                  <a16:creationId xmlns:a16="http://schemas.microsoft.com/office/drawing/2014/main" id="{AF77C64C-CA77-C10F-98FB-2408C5FC4EF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3657" y="2188"/>
              <a:ext cx="87" cy="212"/>
            </a:xfrm>
            <a:prstGeom prst="upArrow">
              <a:avLst>
                <a:gd name="adj1" fmla="val 50000"/>
                <a:gd name="adj2" fmla="val 60920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30" name="Line 31">
              <a:extLst>
                <a:ext uri="{FF2B5EF4-FFF2-40B4-BE49-F238E27FC236}">
                  <a16:creationId xmlns:a16="http://schemas.microsoft.com/office/drawing/2014/main" id="{02A50C89-4190-FAAA-A8E3-095D4C169D70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312" y="168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1" name="Line 32">
              <a:extLst>
                <a:ext uri="{FF2B5EF4-FFF2-40B4-BE49-F238E27FC236}">
                  <a16:creationId xmlns:a16="http://schemas.microsoft.com/office/drawing/2014/main" id="{BF662CB4-3BEA-F2CE-436F-CCFB7F5FC38E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312" y="2304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2" name="Line 33">
              <a:extLst>
                <a:ext uri="{FF2B5EF4-FFF2-40B4-BE49-F238E27FC236}">
                  <a16:creationId xmlns:a16="http://schemas.microsoft.com/office/drawing/2014/main" id="{8BCC1D44-E4EA-A9CD-96F2-E918F894B05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7200000">
              <a:off x="3600" y="216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3" name="Line 34">
              <a:extLst>
                <a:ext uri="{FF2B5EF4-FFF2-40B4-BE49-F238E27FC236}">
                  <a16:creationId xmlns:a16="http://schemas.microsoft.com/office/drawing/2014/main" id="{3D69EEFB-CE9B-BF4C-10BF-E6A2729B5950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3600000">
              <a:off x="3600" y="1824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4" name="Line 35">
              <a:extLst>
                <a:ext uri="{FF2B5EF4-FFF2-40B4-BE49-F238E27FC236}">
                  <a16:creationId xmlns:a16="http://schemas.microsoft.com/office/drawing/2014/main" id="{B4FADB8E-BDF5-77AF-2B58-CE198825544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3600000">
              <a:off x="3072" y="216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5" name="Line 36">
              <a:extLst>
                <a:ext uri="{FF2B5EF4-FFF2-40B4-BE49-F238E27FC236}">
                  <a16:creationId xmlns:a16="http://schemas.microsoft.com/office/drawing/2014/main" id="{72E897FA-E586-3A39-48BA-9A163B8955B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7200000">
              <a:off x="3051" y="1824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36" name="Text Box 37">
            <a:extLst>
              <a:ext uri="{FF2B5EF4-FFF2-40B4-BE49-F238E27FC236}">
                <a16:creationId xmlns:a16="http://schemas.microsoft.com/office/drawing/2014/main" id="{AF6BEA34-4113-EFC1-FB0B-305BCCB875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4051" y="2433866"/>
            <a:ext cx="3005138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not all bonds satisfied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in triangular lattice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86BA17BA-5B37-E478-E054-98E62F96C7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Highly Degenerate Ground States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sym typeface="Symbol" panose="05050102010706020507" pitchFamily="18" charset="2"/>
            </a:endParaRP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8275345-DAAF-2082-2CD3-8C22D783EB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588" y="3119438"/>
            <a:ext cx="80772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degeneracy  </a:t>
            </a:r>
            <a:r>
              <a:rPr lang="en-US" altLang="en-US" sz="2800" dirty="0">
                <a:solidFill>
                  <a:srgbClr val="0000FF"/>
                </a:solidFill>
                <a:latin typeface="Times New Roman" panose="02020603050405020304" pitchFamily="18" charset="0"/>
              </a:rPr>
              <a:t>W ~ exp(0.323N),  S ~ </a:t>
            </a:r>
            <a:r>
              <a:rPr lang="en-US" altLang="en-US" sz="2800" dirty="0" err="1">
                <a:solidFill>
                  <a:srgbClr val="0000FF"/>
                </a:solidFill>
                <a:latin typeface="Times New Roman" panose="02020603050405020304" pitchFamily="18" charset="0"/>
              </a:rPr>
              <a:t>lnW</a:t>
            </a:r>
            <a:r>
              <a:rPr lang="en-US" altLang="en-US" sz="2800" dirty="0">
                <a:solidFill>
                  <a:srgbClr val="0000FF"/>
                </a:solidFill>
                <a:latin typeface="Times New Roman" panose="02020603050405020304" pitchFamily="18" charset="0"/>
              </a:rPr>
              <a:t> = 0.323N</a:t>
            </a:r>
          </a:p>
        </p:txBody>
      </p:sp>
      <p:sp>
        <p:nvSpPr>
          <p:cNvPr id="10244" name="Rectangle 5">
            <a:extLst>
              <a:ext uri="{FF2B5EF4-FFF2-40B4-BE49-F238E27FC236}">
                <a16:creationId xmlns:a16="http://schemas.microsoft.com/office/drawing/2014/main" id="{D3D832DE-A0D9-5600-4F03-8FA7E232B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00" y="4154488"/>
            <a:ext cx="47736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Frustration</a:t>
            </a:r>
            <a:r>
              <a:rPr lang="en-US" altLang="en-US" sz="2800">
                <a:sym typeface="Symbol" panose="05050102010706020507" pitchFamily="18" charset="2"/>
              </a:rPr>
              <a:t>   </a:t>
            </a:r>
            <a:r>
              <a:rPr lang="en-US" altLang="en-US" sz="2800">
                <a:solidFill>
                  <a:srgbClr val="A50021"/>
                </a:solidFill>
                <a:sym typeface="Symbol" panose="05050102010706020507" pitchFamily="18" charset="2"/>
              </a:rPr>
              <a:t> </a:t>
            </a:r>
            <a:r>
              <a:rPr lang="en-US" altLang="en-US" sz="2800">
                <a:solidFill>
                  <a:srgbClr val="0000FF"/>
                </a:solidFill>
                <a:sym typeface="Symbol" panose="05050102010706020507" pitchFamily="18" charset="2"/>
              </a:rPr>
              <a:t>   </a:t>
            </a:r>
            <a:r>
              <a:rPr lang="en-US" altLang="en-US" sz="2800"/>
              <a:t>Degeneracy</a:t>
            </a:r>
          </a:p>
        </p:txBody>
      </p:sp>
      <p:sp>
        <p:nvSpPr>
          <p:cNvPr id="10245" name="Rectangle 6">
            <a:extLst>
              <a:ext uri="{FF2B5EF4-FFF2-40B4-BE49-F238E27FC236}">
                <a16:creationId xmlns:a16="http://schemas.microsoft.com/office/drawing/2014/main" id="{712F1137-E9B3-0E38-E516-1AE51B1B7B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59363" y="3773488"/>
            <a:ext cx="34083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 zero-point entropy</a:t>
            </a:r>
          </a:p>
        </p:txBody>
      </p:sp>
      <p:sp>
        <p:nvSpPr>
          <p:cNvPr id="10246" name="Rectangle 7">
            <a:extLst>
              <a:ext uri="{FF2B5EF4-FFF2-40B4-BE49-F238E27FC236}">
                <a16:creationId xmlns:a16="http://schemas.microsoft.com/office/drawing/2014/main" id="{019D1BD5-55C9-1BCD-BE7E-D71B0F0E84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43488" y="4295775"/>
            <a:ext cx="35083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 strong fluctuations</a:t>
            </a:r>
          </a:p>
        </p:txBody>
      </p:sp>
      <p:sp>
        <p:nvSpPr>
          <p:cNvPr id="10247" name="Rectangle 8">
            <a:extLst>
              <a:ext uri="{FF2B5EF4-FFF2-40B4-BE49-F238E27FC236}">
                <a16:creationId xmlns:a16="http://schemas.microsoft.com/office/drawing/2014/main" id="{1C1C05FA-94D9-0A4E-DE65-594AFFC931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0" y="4752975"/>
            <a:ext cx="33496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 </a:t>
            </a:r>
            <a:r>
              <a:rPr lang="en-US" altLang="zh-CN" sz="2800">
                <a:ea typeface="宋体" panose="02010600030101010101" pitchFamily="2" charset="-122"/>
              </a:rPr>
              <a:t>very rich behavior</a:t>
            </a:r>
            <a:endParaRPr lang="en-US" altLang="en-US" sz="2800">
              <a:ea typeface="宋体" panose="02010600030101010101" pitchFamily="2" charset="-122"/>
            </a:endParaRPr>
          </a:p>
        </p:txBody>
      </p:sp>
      <p:grpSp>
        <p:nvGrpSpPr>
          <p:cNvPr id="10248" name="Group 9">
            <a:extLst>
              <a:ext uri="{FF2B5EF4-FFF2-40B4-BE49-F238E27FC236}">
                <a16:creationId xmlns:a16="http://schemas.microsoft.com/office/drawing/2014/main" id="{013F5D78-34B7-BD60-5A9C-AE5F27F76286}"/>
              </a:ext>
            </a:extLst>
          </p:cNvPr>
          <p:cNvGrpSpPr>
            <a:grpSpLocks/>
          </p:cNvGrpSpPr>
          <p:nvPr/>
        </p:nvGrpSpPr>
        <p:grpSpPr bwMode="auto">
          <a:xfrm>
            <a:off x="2898775" y="928688"/>
            <a:ext cx="1847850" cy="1531937"/>
            <a:chOff x="1574" y="2726"/>
            <a:chExt cx="1164" cy="965"/>
          </a:xfrm>
        </p:grpSpPr>
        <p:sp>
          <p:nvSpPr>
            <p:cNvPr id="10420" name="Oval 10">
              <a:extLst>
                <a:ext uri="{FF2B5EF4-FFF2-40B4-BE49-F238E27FC236}">
                  <a16:creationId xmlns:a16="http://schemas.microsoft.com/office/drawing/2014/main" id="{AC3B0E4F-5C27-8FBF-0B93-AC3F9628B6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1" name="Oval 11">
              <a:extLst>
                <a:ext uri="{FF2B5EF4-FFF2-40B4-BE49-F238E27FC236}">
                  <a16:creationId xmlns:a16="http://schemas.microsoft.com/office/drawing/2014/main" id="{99801475-699A-ADD0-25DD-083B91BD5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2" name="Oval 12">
              <a:extLst>
                <a:ext uri="{FF2B5EF4-FFF2-40B4-BE49-F238E27FC236}">
                  <a16:creationId xmlns:a16="http://schemas.microsoft.com/office/drawing/2014/main" id="{3851047E-7688-A81A-7737-E33F1FEE94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3" name="Oval 13">
              <a:extLst>
                <a:ext uri="{FF2B5EF4-FFF2-40B4-BE49-F238E27FC236}">
                  <a16:creationId xmlns:a16="http://schemas.microsoft.com/office/drawing/2014/main" id="{0DD1EB7E-DB2B-3738-709B-D250AB5B95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4" name="Oval 14">
              <a:extLst>
                <a:ext uri="{FF2B5EF4-FFF2-40B4-BE49-F238E27FC236}">
                  <a16:creationId xmlns:a16="http://schemas.microsoft.com/office/drawing/2014/main" id="{170D282B-AC8E-CD2F-BD2F-0C6A0D637B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5" name="Oval 15">
              <a:extLst>
                <a:ext uri="{FF2B5EF4-FFF2-40B4-BE49-F238E27FC236}">
                  <a16:creationId xmlns:a16="http://schemas.microsoft.com/office/drawing/2014/main" id="{BAD99301-4DF3-5071-247E-CD4BDFFFD4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6" name="Oval 16">
              <a:extLst>
                <a:ext uri="{FF2B5EF4-FFF2-40B4-BE49-F238E27FC236}">
                  <a16:creationId xmlns:a16="http://schemas.microsoft.com/office/drawing/2014/main" id="{4706B5C5-4B99-7C13-BEA9-303510E38F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7" name="Oval 17">
              <a:extLst>
                <a:ext uri="{FF2B5EF4-FFF2-40B4-BE49-F238E27FC236}">
                  <a16:creationId xmlns:a16="http://schemas.microsoft.com/office/drawing/2014/main" id="{F8F6EA18-2BB1-A2F3-4EC1-63CD53E343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8" name="Oval 18">
              <a:extLst>
                <a:ext uri="{FF2B5EF4-FFF2-40B4-BE49-F238E27FC236}">
                  <a16:creationId xmlns:a16="http://schemas.microsoft.com/office/drawing/2014/main" id="{0759CEA0-90E3-D62F-95D3-7104B16E4C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29" name="Oval 19">
              <a:extLst>
                <a:ext uri="{FF2B5EF4-FFF2-40B4-BE49-F238E27FC236}">
                  <a16:creationId xmlns:a16="http://schemas.microsoft.com/office/drawing/2014/main" id="{0EA5024F-79D5-7737-C32B-0E0580C386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0" name="Oval 20">
              <a:extLst>
                <a:ext uri="{FF2B5EF4-FFF2-40B4-BE49-F238E27FC236}">
                  <a16:creationId xmlns:a16="http://schemas.microsoft.com/office/drawing/2014/main" id="{A6BC44BD-2249-D204-AD97-6C681D43E1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1" name="Oval 21">
              <a:extLst>
                <a:ext uri="{FF2B5EF4-FFF2-40B4-BE49-F238E27FC236}">
                  <a16:creationId xmlns:a16="http://schemas.microsoft.com/office/drawing/2014/main" id="{FEE0D4C9-C8BA-006A-7340-0E58B54BD4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2" name="Oval 22">
              <a:extLst>
                <a:ext uri="{FF2B5EF4-FFF2-40B4-BE49-F238E27FC236}">
                  <a16:creationId xmlns:a16="http://schemas.microsoft.com/office/drawing/2014/main" id="{BE50165E-CB5E-4D39-1A5C-562964ED8B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3" name="Oval 23">
              <a:extLst>
                <a:ext uri="{FF2B5EF4-FFF2-40B4-BE49-F238E27FC236}">
                  <a16:creationId xmlns:a16="http://schemas.microsoft.com/office/drawing/2014/main" id="{C6D6ABE3-A751-26DF-59A6-95B31AC3DD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4" name="Oval 24">
              <a:extLst>
                <a:ext uri="{FF2B5EF4-FFF2-40B4-BE49-F238E27FC236}">
                  <a16:creationId xmlns:a16="http://schemas.microsoft.com/office/drawing/2014/main" id="{CBDB0552-13AF-A8CA-38B9-6047C995D3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5" name="Oval 25">
              <a:extLst>
                <a:ext uri="{FF2B5EF4-FFF2-40B4-BE49-F238E27FC236}">
                  <a16:creationId xmlns:a16="http://schemas.microsoft.com/office/drawing/2014/main" id="{5DC20748-71F4-9D8B-F7E2-38CC5FC65F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6" name="Oval 26">
              <a:extLst>
                <a:ext uri="{FF2B5EF4-FFF2-40B4-BE49-F238E27FC236}">
                  <a16:creationId xmlns:a16="http://schemas.microsoft.com/office/drawing/2014/main" id="{32D51A62-4E5F-53E0-C6FC-8CE57D5FCC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273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7" name="Oval 27">
              <a:extLst>
                <a:ext uri="{FF2B5EF4-FFF2-40B4-BE49-F238E27FC236}">
                  <a16:creationId xmlns:a16="http://schemas.microsoft.com/office/drawing/2014/main" id="{562FCEFB-F3CB-3F9A-8140-59F1C27DBB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8" name="Oval 28">
              <a:extLst>
                <a:ext uri="{FF2B5EF4-FFF2-40B4-BE49-F238E27FC236}">
                  <a16:creationId xmlns:a16="http://schemas.microsoft.com/office/drawing/2014/main" id="{C0D62EBB-6420-45C1-3A7C-E36BAFCF4D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39" name="Oval 29">
              <a:extLst>
                <a:ext uri="{FF2B5EF4-FFF2-40B4-BE49-F238E27FC236}">
                  <a16:creationId xmlns:a16="http://schemas.microsoft.com/office/drawing/2014/main" id="{1781F6F3-303A-BFAC-22C2-7D9D374ED3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0" name="Oval 30">
              <a:extLst>
                <a:ext uri="{FF2B5EF4-FFF2-40B4-BE49-F238E27FC236}">
                  <a16:creationId xmlns:a16="http://schemas.microsoft.com/office/drawing/2014/main" id="{7E314792-616E-2908-3AAB-746021FAC8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1" name="Oval 31">
              <a:extLst>
                <a:ext uri="{FF2B5EF4-FFF2-40B4-BE49-F238E27FC236}">
                  <a16:creationId xmlns:a16="http://schemas.microsoft.com/office/drawing/2014/main" id="{004A3445-EEBE-A9BA-9C37-8874F4B265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2" name="Oval 32">
              <a:extLst>
                <a:ext uri="{FF2B5EF4-FFF2-40B4-BE49-F238E27FC236}">
                  <a16:creationId xmlns:a16="http://schemas.microsoft.com/office/drawing/2014/main" id="{96AA7276-A19D-CC37-A0B2-579E5CACD5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3" name="Oval 33">
              <a:extLst>
                <a:ext uri="{FF2B5EF4-FFF2-40B4-BE49-F238E27FC236}">
                  <a16:creationId xmlns:a16="http://schemas.microsoft.com/office/drawing/2014/main" id="{BB3D7AA6-E93E-6C0C-68C3-E66F523157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4" name="Oval 34">
              <a:extLst>
                <a:ext uri="{FF2B5EF4-FFF2-40B4-BE49-F238E27FC236}">
                  <a16:creationId xmlns:a16="http://schemas.microsoft.com/office/drawing/2014/main" id="{2BC7B866-8E93-28BE-3F9F-E4D033B5E3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5" name="Oval 35">
              <a:extLst>
                <a:ext uri="{FF2B5EF4-FFF2-40B4-BE49-F238E27FC236}">
                  <a16:creationId xmlns:a16="http://schemas.microsoft.com/office/drawing/2014/main" id="{51F3F550-BB8B-6485-EA2E-D27FE76344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294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6" name="Oval 36">
              <a:extLst>
                <a:ext uri="{FF2B5EF4-FFF2-40B4-BE49-F238E27FC236}">
                  <a16:creationId xmlns:a16="http://schemas.microsoft.com/office/drawing/2014/main" id="{F7EF7238-3E51-7B2E-6AC2-918C8A2570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7" name="Oval 37">
              <a:extLst>
                <a:ext uri="{FF2B5EF4-FFF2-40B4-BE49-F238E27FC236}">
                  <a16:creationId xmlns:a16="http://schemas.microsoft.com/office/drawing/2014/main" id="{60AA3DF2-D1FE-FC4C-5122-BCF7E39667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8" name="Oval 38">
              <a:extLst>
                <a:ext uri="{FF2B5EF4-FFF2-40B4-BE49-F238E27FC236}">
                  <a16:creationId xmlns:a16="http://schemas.microsoft.com/office/drawing/2014/main" id="{691D0CAB-EDD3-FD55-9FD9-3CF25D23FD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49" name="Oval 39">
              <a:extLst>
                <a:ext uri="{FF2B5EF4-FFF2-40B4-BE49-F238E27FC236}">
                  <a16:creationId xmlns:a16="http://schemas.microsoft.com/office/drawing/2014/main" id="{68DE7BC8-4990-5A71-60B9-82F1224657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0" name="Oval 40">
              <a:extLst>
                <a:ext uri="{FF2B5EF4-FFF2-40B4-BE49-F238E27FC236}">
                  <a16:creationId xmlns:a16="http://schemas.microsoft.com/office/drawing/2014/main" id="{836378D2-0D55-54CC-23C6-68FA140A28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1" name="Oval 41">
              <a:extLst>
                <a:ext uri="{FF2B5EF4-FFF2-40B4-BE49-F238E27FC236}">
                  <a16:creationId xmlns:a16="http://schemas.microsoft.com/office/drawing/2014/main" id="{5057BFC5-D731-EA23-4BEC-B70B956338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2" name="Oval 42">
              <a:extLst>
                <a:ext uri="{FF2B5EF4-FFF2-40B4-BE49-F238E27FC236}">
                  <a16:creationId xmlns:a16="http://schemas.microsoft.com/office/drawing/2014/main" id="{D9F80099-DAA3-CB2F-02A4-B4B4303B18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3" name="Oval 43">
              <a:extLst>
                <a:ext uri="{FF2B5EF4-FFF2-40B4-BE49-F238E27FC236}">
                  <a16:creationId xmlns:a16="http://schemas.microsoft.com/office/drawing/2014/main" id="{18571CB1-3A9C-7462-FC17-8EF2F3A8D6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4" name="Oval 44">
              <a:extLst>
                <a:ext uri="{FF2B5EF4-FFF2-40B4-BE49-F238E27FC236}">
                  <a16:creationId xmlns:a16="http://schemas.microsoft.com/office/drawing/2014/main" id="{F511E2E7-0EC0-6265-D9CA-D65A576765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5" name="Oval 45">
              <a:extLst>
                <a:ext uri="{FF2B5EF4-FFF2-40B4-BE49-F238E27FC236}">
                  <a16:creationId xmlns:a16="http://schemas.microsoft.com/office/drawing/2014/main" id="{052D8716-9456-BDC0-322F-3F52656A45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6" name="Oval 46">
              <a:extLst>
                <a:ext uri="{FF2B5EF4-FFF2-40B4-BE49-F238E27FC236}">
                  <a16:creationId xmlns:a16="http://schemas.microsoft.com/office/drawing/2014/main" id="{1A753630-0696-8548-B32C-C79D31C16A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7" name="Oval 47">
              <a:extLst>
                <a:ext uri="{FF2B5EF4-FFF2-40B4-BE49-F238E27FC236}">
                  <a16:creationId xmlns:a16="http://schemas.microsoft.com/office/drawing/2014/main" id="{1F684B46-8D6F-F61C-F4F7-091563CEBB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8" name="Oval 48">
              <a:extLst>
                <a:ext uri="{FF2B5EF4-FFF2-40B4-BE49-F238E27FC236}">
                  <a16:creationId xmlns:a16="http://schemas.microsoft.com/office/drawing/2014/main" id="{A1C5417A-2EDB-08DB-E53D-692171B5DA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59" name="Oval 49">
              <a:extLst>
                <a:ext uri="{FF2B5EF4-FFF2-40B4-BE49-F238E27FC236}">
                  <a16:creationId xmlns:a16="http://schemas.microsoft.com/office/drawing/2014/main" id="{4E51D69A-09E7-674A-5222-BD23E4A8BF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0" name="Oval 50">
              <a:extLst>
                <a:ext uri="{FF2B5EF4-FFF2-40B4-BE49-F238E27FC236}">
                  <a16:creationId xmlns:a16="http://schemas.microsoft.com/office/drawing/2014/main" id="{66D7D32D-67B6-86A1-3C4C-5921DDCCC8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1" name="Oval 51">
              <a:extLst>
                <a:ext uri="{FF2B5EF4-FFF2-40B4-BE49-F238E27FC236}">
                  <a16:creationId xmlns:a16="http://schemas.microsoft.com/office/drawing/2014/main" id="{EEB0B5DB-782F-E132-5DE9-63634ECBF6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2" name="Oval 52">
              <a:extLst>
                <a:ext uri="{FF2B5EF4-FFF2-40B4-BE49-F238E27FC236}">
                  <a16:creationId xmlns:a16="http://schemas.microsoft.com/office/drawing/2014/main" id="{BB5245CE-E75D-EAE3-0743-C61B236826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3" name="Oval 53">
              <a:extLst>
                <a:ext uri="{FF2B5EF4-FFF2-40B4-BE49-F238E27FC236}">
                  <a16:creationId xmlns:a16="http://schemas.microsoft.com/office/drawing/2014/main" id="{D9EF2E7C-32F0-5AD2-5A76-B66788602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4" name="Oval 54">
              <a:extLst>
                <a:ext uri="{FF2B5EF4-FFF2-40B4-BE49-F238E27FC236}">
                  <a16:creationId xmlns:a16="http://schemas.microsoft.com/office/drawing/2014/main" id="{6586513A-FEFD-6E25-6B7B-6FC4253B17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15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5" name="Oval 55">
              <a:extLst>
                <a:ext uri="{FF2B5EF4-FFF2-40B4-BE49-F238E27FC236}">
                  <a16:creationId xmlns:a16="http://schemas.microsoft.com/office/drawing/2014/main" id="{86B08B93-D839-B738-32FA-B72CA88B80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6" name="Oval 56">
              <a:extLst>
                <a:ext uri="{FF2B5EF4-FFF2-40B4-BE49-F238E27FC236}">
                  <a16:creationId xmlns:a16="http://schemas.microsoft.com/office/drawing/2014/main" id="{44860212-EC89-C387-DD7B-4E97F80DE3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7" name="Oval 57">
              <a:extLst>
                <a:ext uri="{FF2B5EF4-FFF2-40B4-BE49-F238E27FC236}">
                  <a16:creationId xmlns:a16="http://schemas.microsoft.com/office/drawing/2014/main" id="{EC5794A2-3B65-0D92-685B-D67DE5437C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8" name="Oval 58">
              <a:extLst>
                <a:ext uri="{FF2B5EF4-FFF2-40B4-BE49-F238E27FC236}">
                  <a16:creationId xmlns:a16="http://schemas.microsoft.com/office/drawing/2014/main" id="{E9B47700-B232-E114-5F24-C8C0F05E96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69" name="Oval 59">
              <a:extLst>
                <a:ext uri="{FF2B5EF4-FFF2-40B4-BE49-F238E27FC236}">
                  <a16:creationId xmlns:a16="http://schemas.microsoft.com/office/drawing/2014/main" id="{8D799648-897E-F907-ADBD-5A165FE012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0" name="Oval 60">
              <a:extLst>
                <a:ext uri="{FF2B5EF4-FFF2-40B4-BE49-F238E27FC236}">
                  <a16:creationId xmlns:a16="http://schemas.microsoft.com/office/drawing/2014/main" id="{8E723E32-3BBD-A673-C8EC-68D262F78B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1" name="Oval 61">
              <a:extLst>
                <a:ext uri="{FF2B5EF4-FFF2-40B4-BE49-F238E27FC236}">
                  <a16:creationId xmlns:a16="http://schemas.microsoft.com/office/drawing/2014/main" id="{49D3806A-06E8-7007-B9D0-4D669E5393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2" name="Oval 62">
              <a:extLst>
                <a:ext uri="{FF2B5EF4-FFF2-40B4-BE49-F238E27FC236}">
                  <a16:creationId xmlns:a16="http://schemas.microsoft.com/office/drawing/2014/main" id="{203BCEAD-9A95-3DBC-4D5C-D9068044C5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3" name="Oval 63">
              <a:extLst>
                <a:ext uri="{FF2B5EF4-FFF2-40B4-BE49-F238E27FC236}">
                  <a16:creationId xmlns:a16="http://schemas.microsoft.com/office/drawing/2014/main" id="{EEA6D08D-C839-8AC4-4D44-110BF52F95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4" name="Oval 64">
              <a:extLst>
                <a:ext uri="{FF2B5EF4-FFF2-40B4-BE49-F238E27FC236}">
                  <a16:creationId xmlns:a16="http://schemas.microsoft.com/office/drawing/2014/main" id="{DC174AED-807E-D910-4528-881CAAB5F8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5" name="Oval 65">
              <a:extLst>
                <a:ext uri="{FF2B5EF4-FFF2-40B4-BE49-F238E27FC236}">
                  <a16:creationId xmlns:a16="http://schemas.microsoft.com/office/drawing/2014/main" id="{CDFD50DC-649A-F74D-102D-0BFD7BCA7A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6" name="Oval 66">
              <a:extLst>
                <a:ext uri="{FF2B5EF4-FFF2-40B4-BE49-F238E27FC236}">
                  <a16:creationId xmlns:a16="http://schemas.microsoft.com/office/drawing/2014/main" id="{4EE9961D-0B0C-7EA5-37A0-2133B9D448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7" name="Oval 67">
              <a:extLst>
                <a:ext uri="{FF2B5EF4-FFF2-40B4-BE49-F238E27FC236}">
                  <a16:creationId xmlns:a16="http://schemas.microsoft.com/office/drawing/2014/main" id="{01C0EE7B-37D6-6021-9161-E8734527FD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8" name="Oval 68">
              <a:extLst>
                <a:ext uri="{FF2B5EF4-FFF2-40B4-BE49-F238E27FC236}">
                  <a16:creationId xmlns:a16="http://schemas.microsoft.com/office/drawing/2014/main" id="{08D81878-CCF3-8E02-3924-DC1AF890DE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79" name="Oval 69">
              <a:extLst>
                <a:ext uri="{FF2B5EF4-FFF2-40B4-BE49-F238E27FC236}">
                  <a16:creationId xmlns:a16="http://schemas.microsoft.com/office/drawing/2014/main" id="{57754229-158B-F3E6-B68B-ECD31C3386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0" name="Oval 70">
              <a:extLst>
                <a:ext uri="{FF2B5EF4-FFF2-40B4-BE49-F238E27FC236}">
                  <a16:creationId xmlns:a16="http://schemas.microsoft.com/office/drawing/2014/main" id="{673EF5F6-211D-BF89-A221-2E9E3509D1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1" name="Oval 71">
              <a:extLst>
                <a:ext uri="{FF2B5EF4-FFF2-40B4-BE49-F238E27FC236}">
                  <a16:creationId xmlns:a16="http://schemas.microsoft.com/office/drawing/2014/main" id="{0FDFB646-6ACC-4279-5CE3-76F0B136EF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2" name="Oval 72">
              <a:extLst>
                <a:ext uri="{FF2B5EF4-FFF2-40B4-BE49-F238E27FC236}">
                  <a16:creationId xmlns:a16="http://schemas.microsoft.com/office/drawing/2014/main" id="{3A1BFF78-BD91-1AEA-943A-3FF69A98F1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3" name="Oval 73">
              <a:extLst>
                <a:ext uri="{FF2B5EF4-FFF2-40B4-BE49-F238E27FC236}">
                  <a16:creationId xmlns:a16="http://schemas.microsoft.com/office/drawing/2014/main" id="{AA13BA41-670D-B274-8DC8-C1AA25346D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4" name="Oval 74">
              <a:extLst>
                <a:ext uri="{FF2B5EF4-FFF2-40B4-BE49-F238E27FC236}">
                  <a16:creationId xmlns:a16="http://schemas.microsoft.com/office/drawing/2014/main" id="{C288F4BD-C177-274D-BC77-52B8F29D54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5" name="Oval 75">
              <a:extLst>
                <a:ext uri="{FF2B5EF4-FFF2-40B4-BE49-F238E27FC236}">
                  <a16:creationId xmlns:a16="http://schemas.microsoft.com/office/drawing/2014/main" id="{E296066E-F678-BB83-6925-9FA27C1CD5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6" name="Oval 76">
              <a:extLst>
                <a:ext uri="{FF2B5EF4-FFF2-40B4-BE49-F238E27FC236}">
                  <a16:creationId xmlns:a16="http://schemas.microsoft.com/office/drawing/2014/main" id="{B3E9BF8E-72D3-3135-3047-EFE2401578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7" name="Oval 77">
              <a:extLst>
                <a:ext uri="{FF2B5EF4-FFF2-40B4-BE49-F238E27FC236}">
                  <a16:creationId xmlns:a16="http://schemas.microsoft.com/office/drawing/2014/main" id="{EAB0AE84-468E-2F58-47C4-1913BDC39A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8" name="Oval 78">
              <a:extLst>
                <a:ext uri="{FF2B5EF4-FFF2-40B4-BE49-F238E27FC236}">
                  <a16:creationId xmlns:a16="http://schemas.microsoft.com/office/drawing/2014/main" id="{D4C3EBE9-4C8B-1605-6790-36E19EB3AA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89" name="Oval 79">
              <a:extLst>
                <a:ext uri="{FF2B5EF4-FFF2-40B4-BE49-F238E27FC236}">
                  <a16:creationId xmlns:a16="http://schemas.microsoft.com/office/drawing/2014/main" id="{6876B5A8-D714-78CD-8464-7065F94212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0" name="Oval 80">
              <a:extLst>
                <a:ext uri="{FF2B5EF4-FFF2-40B4-BE49-F238E27FC236}">
                  <a16:creationId xmlns:a16="http://schemas.microsoft.com/office/drawing/2014/main" id="{E11568D7-8876-9154-1638-CE5C2EEE84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1" name="Oval 81">
              <a:extLst>
                <a:ext uri="{FF2B5EF4-FFF2-40B4-BE49-F238E27FC236}">
                  <a16:creationId xmlns:a16="http://schemas.microsoft.com/office/drawing/2014/main" id="{86B7284A-D559-D2B0-64AC-2FE8036A92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2" name="Oval 82">
              <a:extLst>
                <a:ext uri="{FF2B5EF4-FFF2-40B4-BE49-F238E27FC236}">
                  <a16:creationId xmlns:a16="http://schemas.microsoft.com/office/drawing/2014/main" id="{5A86C5B1-3B84-1309-6122-C016E82CF1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3" name="Oval 83">
              <a:extLst>
                <a:ext uri="{FF2B5EF4-FFF2-40B4-BE49-F238E27FC236}">
                  <a16:creationId xmlns:a16="http://schemas.microsoft.com/office/drawing/2014/main" id="{DBEFA339-97D5-884F-DB11-DBAD106AF0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4" name="Oval 84">
              <a:extLst>
                <a:ext uri="{FF2B5EF4-FFF2-40B4-BE49-F238E27FC236}">
                  <a16:creationId xmlns:a16="http://schemas.microsoft.com/office/drawing/2014/main" id="{9F844474-D8DE-2D38-B625-F688C4E4A8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5" name="Oval 85">
              <a:extLst>
                <a:ext uri="{FF2B5EF4-FFF2-40B4-BE49-F238E27FC236}">
                  <a16:creationId xmlns:a16="http://schemas.microsoft.com/office/drawing/2014/main" id="{060A6B48-E3CD-D147-8070-B67D479826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6" name="Oval 86">
              <a:extLst>
                <a:ext uri="{FF2B5EF4-FFF2-40B4-BE49-F238E27FC236}">
                  <a16:creationId xmlns:a16="http://schemas.microsoft.com/office/drawing/2014/main" id="{173C43B7-1CA2-899A-A6A9-14399ABE48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7" name="Oval 87">
              <a:extLst>
                <a:ext uri="{FF2B5EF4-FFF2-40B4-BE49-F238E27FC236}">
                  <a16:creationId xmlns:a16="http://schemas.microsoft.com/office/drawing/2014/main" id="{500E708E-C266-7A23-1D69-B68C85EF94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8" name="Oval 88">
              <a:extLst>
                <a:ext uri="{FF2B5EF4-FFF2-40B4-BE49-F238E27FC236}">
                  <a16:creationId xmlns:a16="http://schemas.microsoft.com/office/drawing/2014/main" id="{E646FB27-73BD-B581-CA2B-7D3364FC5D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7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99" name="Oval 89">
              <a:extLst>
                <a:ext uri="{FF2B5EF4-FFF2-40B4-BE49-F238E27FC236}">
                  <a16:creationId xmlns:a16="http://schemas.microsoft.com/office/drawing/2014/main" id="{874EC7DF-0FBB-690D-CB70-461EFCFCD2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500" name="Oval 90">
              <a:extLst>
                <a:ext uri="{FF2B5EF4-FFF2-40B4-BE49-F238E27FC236}">
                  <a16:creationId xmlns:a16="http://schemas.microsoft.com/office/drawing/2014/main" id="{BEA1374D-2106-C24F-D1A0-74CA0630DB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249" name="Group 91">
            <a:extLst>
              <a:ext uri="{FF2B5EF4-FFF2-40B4-BE49-F238E27FC236}">
                <a16:creationId xmlns:a16="http://schemas.microsoft.com/office/drawing/2014/main" id="{D6478A96-1381-0B00-CE6F-39EE9AA5B7B8}"/>
              </a:ext>
            </a:extLst>
          </p:cNvPr>
          <p:cNvGrpSpPr>
            <a:grpSpLocks/>
          </p:cNvGrpSpPr>
          <p:nvPr/>
        </p:nvGrpSpPr>
        <p:grpSpPr bwMode="auto">
          <a:xfrm>
            <a:off x="546100" y="928688"/>
            <a:ext cx="1847850" cy="1531937"/>
            <a:chOff x="104" y="2726"/>
            <a:chExt cx="1164" cy="965"/>
          </a:xfrm>
        </p:grpSpPr>
        <p:sp>
          <p:nvSpPr>
            <p:cNvPr id="10338" name="Oval 92">
              <a:extLst>
                <a:ext uri="{FF2B5EF4-FFF2-40B4-BE49-F238E27FC236}">
                  <a16:creationId xmlns:a16="http://schemas.microsoft.com/office/drawing/2014/main" id="{012780C8-5595-54CE-C79C-29202DF0A7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9" name="Oval 93">
              <a:extLst>
                <a:ext uri="{FF2B5EF4-FFF2-40B4-BE49-F238E27FC236}">
                  <a16:creationId xmlns:a16="http://schemas.microsoft.com/office/drawing/2014/main" id="{F4BFA9E5-EB5F-908D-BA16-1803602FD2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0" name="Oval 94">
              <a:extLst>
                <a:ext uri="{FF2B5EF4-FFF2-40B4-BE49-F238E27FC236}">
                  <a16:creationId xmlns:a16="http://schemas.microsoft.com/office/drawing/2014/main" id="{53D3D972-7BF5-0F7A-D858-4AF192755C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1" name="Oval 95">
              <a:extLst>
                <a:ext uri="{FF2B5EF4-FFF2-40B4-BE49-F238E27FC236}">
                  <a16:creationId xmlns:a16="http://schemas.microsoft.com/office/drawing/2014/main" id="{A942A728-4E2F-161D-7639-701CFCDE9B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2" name="Oval 96">
              <a:extLst>
                <a:ext uri="{FF2B5EF4-FFF2-40B4-BE49-F238E27FC236}">
                  <a16:creationId xmlns:a16="http://schemas.microsoft.com/office/drawing/2014/main" id="{6442E6A8-CC65-0C29-7AFA-69B9B971F7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3" name="Oval 97">
              <a:extLst>
                <a:ext uri="{FF2B5EF4-FFF2-40B4-BE49-F238E27FC236}">
                  <a16:creationId xmlns:a16="http://schemas.microsoft.com/office/drawing/2014/main" id="{BC91EBB9-825C-2572-45FF-E9E088CB3B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4" name="Oval 98">
              <a:extLst>
                <a:ext uri="{FF2B5EF4-FFF2-40B4-BE49-F238E27FC236}">
                  <a16:creationId xmlns:a16="http://schemas.microsoft.com/office/drawing/2014/main" id="{00B8967A-5CAB-0065-5C44-9E4C5FFC28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" name="Oval 99">
              <a:extLst>
                <a:ext uri="{FF2B5EF4-FFF2-40B4-BE49-F238E27FC236}">
                  <a16:creationId xmlns:a16="http://schemas.microsoft.com/office/drawing/2014/main" id="{BB75C62B-826E-6271-BBB1-BCA64FAEFC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6" name="Oval 100">
              <a:extLst>
                <a:ext uri="{FF2B5EF4-FFF2-40B4-BE49-F238E27FC236}">
                  <a16:creationId xmlns:a16="http://schemas.microsoft.com/office/drawing/2014/main" id="{A628C2B5-501A-F001-3CF3-F15D84DFBF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7" name="Oval 101">
              <a:extLst>
                <a:ext uri="{FF2B5EF4-FFF2-40B4-BE49-F238E27FC236}">
                  <a16:creationId xmlns:a16="http://schemas.microsoft.com/office/drawing/2014/main" id="{184DDB00-0DAC-5322-0627-E18046333E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8" name="Oval 102">
              <a:extLst>
                <a:ext uri="{FF2B5EF4-FFF2-40B4-BE49-F238E27FC236}">
                  <a16:creationId xmlns:a16="http://schemas.microsoft.com/office/drawing/2014/main" id="{97EB07D4-D916-C8CA-282F-76706A6E3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9" name="Oval 103">
              <a:extLst>
                <a:ext uri="{FF2B5EF4-FFF2-40B4-BE49-F238E27FC236}">
                  <a16:creationId xmlns:a16="http://schemas.microsoft.com/office/drawing/2014/main" id="{F2865228-31CF-BE52-7D26-D3D52A86D9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0" name="Oval 104">
              <a:extLst>
                <a:ext uri="{FF2B5EF4-FFF2-40B4-BE49-F238E27FC236}">
                  <a16:creationId xmlns:a16="http://schemas.microsoft.com/office/drawing/2014/main" id="{B064515F-0824-6687-5FBA-74CB4EE511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1" name="Oval 105">
              <a:extLst>
                <a:ext uri="{FF2B5EF4-FFF2-40B4-BE49-F238E27FC236}">
                  <a16:creationId xmlns:a16="http://schemas.microsoft.com/office/drawing/2014/main" id="{1B5A2553-DD55-0739-C660-6C4894D9C9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2" name="Oval 106">
              <a:extLst>
                <a:ext uri="{FF2B5EF4-FFF2-40B4-BE49-F238E27FC236}">
                  <a16:creationId xmlns:a16="http://schemas.microsoft.com/office/drawing/2014/main" id="{E2FF4395-BEAC-6456-9320-AF18999E6E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3" name="Oval 107">
              <a:extLst>
                <a:ext uri="{FF2B5EF4-FFF2-40B4-BE49-F238E27FC236}">
                  <a16:creationId xmlns:a16="http://schemas.microsoft.com/office/drawing/2014/main" id="{7041BC93-25CC-9844-D2F0-3882958A9F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4" name="Oval 108">
              <a:extLst>
                <a:ext uri="{FF2B5EF4-FFF2-40B4-BE49-F238E27FC236}">
                  <a16:creationId xmlns:a16="http://schemas.microsoft.com/office/drawing/2014/main" id="{96F18607-4DC8-3A19-4766-4ACC0A367A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273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5" name="Oval 109">
              <a:extLst>
                <a:ext uri="{FF2B5EF4-FFF2-40B4-BE49-F238E27FC236}">
                  <a16:creationId xmlns:a16="http://schemas.microsoft.com/office/drawing/2014/main" id="{7D30D790-E436-F801-0DB2-BBB2076AF9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6" name="Oval 110">
              <a:extLst>
                <a:ext uri="{FF2B5EF4-FFF2-40B4-BE49-F238E27FC236}">
                  <a16:creationId xmlns:a16="http://schemas.microsoft.com/office/drawing/2014/main" id="{9ADE6947-0D3C-C450-50FC-4DBE14BE21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7" name="Oval 111">
              <a:extLst>
                <a:ext uri="{FF2B5EF4-FFF2-40B4-BE49-F238E27FC236}">
                  <a16:creationId xmlns:a16="http://schemas.microsoft.com/office/drawing/2014/main" id="{39243465-1319-9A9F-4A39-CC1D01193D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8" name="Oval 112">
              <a:extLst>
                <a:ext uri="{FF2B5EF4-FFF2-40B4-BE49-F238E27FC236}">
                  <a16:creationId xmlns:a16="http://schemas.microsoft.com/office/drawing/2014/main" id="{F3F8E600-00E0-E11F-C214-7F6E8043D9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59" name="Oval 113">
              <a:extLst>
                <a:ext uri="{FF2B5EF4-FFF2-40B4-BE49-F238E27FC236}">
                  <a16:creationId xmlns:a16="http://schemas.microsoft.com/office/drawing/2014/main" id="{5C3498FD-F9A0-441A-1848-14699F09A8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0" name="Oval 114">
              <a:extLst>
                <a:ext uri="{FF2B5EF4-FFF2-40B4-BE49-F238E27FC236}">
                  <a16:creationId xmlns:a16="http://schemas.microsoft.com/office/drawing/2014/main" id="{879F8128-D4B1-965C-24D4-6FE0D88137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1" name="Oval 115">
              <a:extLst>
                <a:ext uri="{FF2B5EF4-FFF2-40B4-BE49-F238E27FC236}">
                  <a16:creationId xmlns:a16="http://schemas.microsoft.com/office/drawing/2014/main" id="{B34D42F2-9215-D355-94D5-9CE9B8F380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2" name="Oval 116">
              <a:extLst>
                <a:ext uri="{FF2B5EF4-FFF2-40B4-BE49-F238E27FC236}">
                  <a16:creationId xmlns:a16="http://schemas.microsoft.com/office/drawing/2014/main" id="{65910C85-F658-6B0C-9A27-E4606C41EA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3" name="Oval 117">
              <a:extLst>
                <a:ext uri="{FF2B5EF4-FFF2-40B4-BE49-F238E27FC236}">
                  <a16:creationId xmlns:a16="http://schemas.microsoft.com/office/drawing/2014/main" id="{DEF05263-296C-8EE6-E474-18141A412C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294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4" name="Oval 118">
              <a:extLst>
                <a:ext uri="{FF2B5EF4-FFF2-40B4-BE49-F238E27FC236}">
                  <a16:creationId xmlns:a16="http://schemas.microsoft.com/office/drawing/2014/main" id="{ADA629F1-4584-14EE-15D7-36C9AE0789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5" name="Oval 119">
              <a:extLst>
                <a:ext uri="{FF2B5EF4-FFF2-40B4-BE49-F238E27FC236}">
                  <a16:creationId xmlns:a16="http://schemas.microsoft.com/office/drawing/2014/main" id="{DAFE56D3-0BA5-4CCA-04AC-ACCE9ED42E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6" name="Oval 120">
              <a:extLst>
                <a:ext uri="{FF2B5EF4-FFF2-40B4-BE49-F238E27FC236}">
                  <a16:creationId xmlns:a16="http://schemas.microsoft.com/office/drawing/2014/main" id="{786A79DA-F9E7-C2CF-1A7E-9DB9E09D34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7" name="Oval 121">
              <a:extLst>
                <a:ext uri="{FF2B5EF4-FFF2-40B4-BE49-F238E27FC236}">
                  <a16:creationId xmlns:a16="http://schemas.microsoft.com/office/drawing/2014/main" id="{689414EF-FB64-4C61-EDD5-CA38252C03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8" name="Oval 122">
              <a:extLst>
                <a:ext uri="{FF2B5EF4-FFF2-40B4-BE49-F238E27FC236}">
                  <a16:creationId xmlns:a16="http://schemas.microsoft.com/office/drawing/2014/main" id="{FB776077-01D4-FBB8-6F15-3E388AE733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69" name="Oval 123">
              <a:extLst>
                <a:ext uri="{FF2B5EF4-FFF2-40B4-BE49-F238E27FC236}">
                  <a16:creationId xmlns:a16="http://schemas.microsoft.com/office/drawing/2014/main" id="{15BAECD1-7BD8-FDF3-D0E5-B42A0A0CD1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0" name="Oval 124">
              <a:extLst>
                <a:ext uri="{FF2B5EF4-FFF2-40B4-BE49-F238E27FC236}">
                  <a16:creationId xmlns:a16="http://schemas.microsoft.com/office/drawing/2014/main" id="{EBBD8A3E-F35F-3D06-3E3E-47CD1A277A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1" name="Oval 125">
              <a:extLst>
                <a:ext uri="{FF2B5EF4-FFF2-40B4-BE49-F238E27FC236}">
                  <a16:creationId xmlns:a16="http://schemas.microsoft.com/office/drawing/2014/main" id="{AC0B031B-4AB2-8693-0918-2414900BF4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2" name="Oval 126">
              <a:extLst>
                <a:ext uri="{FF2B5EF4-FFF2-40B4-BE49-F238E27FC236}">
                  <a16:creationId xmlns:a16="http://schemas.microsoft.com/office/drawing/2014/main" id="{08BFAC83-EADF-5C1F-31C0-10708A1BC9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3" name="Oval 127">
              <a:extLst>
                <a:ext uri="{FF2B5EF4-FFF2-40B4-BE49-F238E27FC236}">
                  <a16:creationId xmlns:a16="http://schemas.microsoft.com/office/drawing/2014/main" id="{7A2C9FDF-FDEC-7373-B740-2E6ED63198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4" name="Oval 128">
              <a:extLst>
                <a:ext uri="{FF2B5EF4-FFF2-40B4-BE49-F238E27FC236}">
                  <a16:creationId xmlns:a16="http://schemas.microsoft.com/office/drawing/2014/main" id="{7719D137-36C2-622F-6C7A-FBE26905E4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5" name="Oval 129">
              <a:extLst>
                <a:ext uri="{FF2B5EF4-FFF2-40B4-BE49-F238E27FC236}">
                  <a16:creationId xmlns:a16="http://schemas.microsoft.com/office/drawing/2014/main" id="{50306230-6073-1754-FB60-D32689D3CA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6" name="Oval 130">
              <a:extLst>
                <a:ext uri="{FF2B5EF4-FFF2-40B4-BE49-F238E27FC236}">
                  <a16:creationId xmlns:a16="http://schemas.microsoft.com/office/drawing/2014/main" id="{2E29F1DB-0B53-6893-45BC-71868500B3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7" name="Oval 131">
              <a:extLst>
                <a:ext uri="{FF2B5EF4-FFF2-40B4-BE49-F238E27FC236}">
                  <a16:creationId xmlns:a16="http://schemas.microsoft.com/office/drawing/2014/main" id="{29404C95-C3A7-5515-1F97-E30AD58C13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8" name="Oval 132">
              <a:extLst>
                <a:ext uri="{FF2B5EF4-FFF2-40B4-BE49-F238E27FC236}">
                  <a16:creationId xmlns:a16="http://schemas.microsoft.com/office/drawing/2014/main" id="{4E98850E-A8BD-2F16-6A84-F01B9B189D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79" name="Oval 133">
              <a:extLst>
                <a:ext uri="{FF2B5EF4-FFF2-40B4-BE49-F238E27FC236}">
                  <a16:creationId xmlns:a16="http://schemas.microsoft.com/office/drawing/2014/main" id="{5392C37D-17A4-6DE0-670D-644ACAF351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0" name="Oval 134">
              <a:extLst>
                <a:ext uri="{FF2B5EF4-FFF2-40B4-BE49-F238E27FC236}">
                  <a16:creationId xmlns:a16="http://schemas.microsoft.com/office/drawing/2014/main" id="{132B5D46-8854-5E61-29FC-0242321955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1" name="Oval 135">
              <a:extLst>
                <a:ext uri="{FF2B5EF4-FFF2-40B4-BE49-F238E27FC236}">
                  <a16:creationId xmlns:a16="http://schemas.microsoft.com/office/drawing/2014/main" id="{D6520750-0703-4EE2-CA54-818D74DBBC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2" name="Oval 136">
              <a:extLst>
                <a:ext uri="{FF2B5EF4-FFF2-40B4-BE49-F238E27FC236}">
                  <a16:creationId xmlns:a16="http://schemas.microsoft.com/office/drawing/2014/main" id="{982ADD1B-5921-2B29-D6F5-D490FA6F04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315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3" name="Oval 137">
              <a:extLst>
                <a:ext uri="{FF2B5EF4-FFF2-40B4-BE49-F238E27FC236}">
                  <a16:creationId xmlns:a16="http://schemas.microsoft.com/office/drawing/2014/main" id="{ED628056-C5AA-37EB-1629-075889F2E2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4" name="Oval 138">
              <a:extLst>
                <a:ext uri="{FF2B5EF4-FFF2-40B4-BE49-F238E27FC236}">
                  <a16:creationId xmlns:a16="http://schemas.microsoft.com/office/drawing/2014/main" id="{DD877F5F-846C-5037-4725-2E37756A3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5" name="Oval 139">
              <a:extLst>
                <a:ext uri="{FF2B5EF4-FFF2-40B4-BE49-F238E27FC236}">
                  <a16:creationId xmlns:a16="http://schemas.microsoft.com/office/drawing/2014/main" id="{A83F6791-1C58-16BD-9D8A-2F819BAA13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6" name="Oval 140">
              <a:extLst>
                <a:ext uri="{FF2B5EF4-FFF2-40B4-BE49-F238E27FC236}">
                  <a16:creationId xmlns:a16="http://schemas.microsoft.com/office/drawing/2014/main" id="{11B28D40-2D3D-E80E-6D0A-0C04316221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7" name="Oval 141">
              <a:extLst>
                <a:ext uri="{FF2B5EF4-FFF2-40B4-BE49-F238E27FC236}">
                  <a16:creationId xmlns:a16="http://schemas.microsoft.com/office/drawing/2014/main" id="{61295AD6-D353-C09A-84D8-0265A66624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8" name="Oval 142">
              <a:extLst>
                <a:ext uri="{FF2B5EF4-FFF2-40B4-BE49-F238E27FC236}">
                  <a16:creationId xmlns:a16="http://schemas.microsoft.com/office/drawing/2014/main" id="{D78182BC-ECCD-B138-4B97-56A3CE2ECA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89" name="Oval 143">
              <a:extLst>
                <a:ext uri="{FF2B5EF4-FFF2-40B4-BE49-F238E27FC236}">
                  <a16:creationId xmlns:a16="http://schemas.microsoft.com/office/drawing/2014/main" id="{487AAB06-6994-EC81-79AA-2161BE5F5D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0" name="Oval 144">
              <a:extLst>
                <a:ext uri="{FF2B5EF4-FFF2-40B4-BE49-F238E27FC236}">
                  <a16:creationId xmlns:a16="http://schemas.microsoft.com/office/drawing/2014/main" id="{868A6EA9-829A-E226-A98F-EE163D3806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1" name="Oval 145">
              <a:extLst>
                <a:ext uri="{FF2B5EF4-FFF2-40B4-BE49-F238E27FC236}">
                  <a16:creationId xmlns:a16="http://schemas.microsoft.com/office/drawing/2014/main" id="{57256C55-05B1-9822-CDBE-386BA26DA0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grpSp>
          <p:nvGrpSpPr>
            <p:cNvPr id="10392" name="Group 146">
              <a:extLst>
                <a:ext uri="{FF2B5EF4-FFF2-40B4-BE49-F238E27FC236}">
                  <a16:creationId xmlns:a16="http://schemas.microsoft.com/office/drawing/2014/main" id="{5378EF61-F09E-948D-7C1C-F025CB3BB34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6" y="3368"/>
              <a:ext cx="1102" cy="113"/>
              <a:chOff x="166" y="3387"/>
              <a:chExt cx="1102" cy="113"/>
            </a:xfrm>
          </p:grpSpPr>
          <p:sp>
            <p:nvSpPr>
              <p:cNvPr id="10411" name="Oval 147">
                <a:extLst>
                  <a:ext uri="{FF2B5EF4-FFF2-40B4-BE49-F238E27FC236}">
                    <a16:creationId xmlns:a16="http://schemas.microsoft.com/office/drawing/2014/main" id="{F10699AD-E792-EDC4-C467-976174F414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6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2" name="Oval 148">
                <a:extLst>
                  <a:ext uri="{FF2B5EF4-FFF2-40B4-BE49-F238E27FC236}">
                    <a16:creationId xmlns:a16="http://schemas.microsoft.com/office/drawing/2014/main" id="{8EEF4714-86D0-E373-94CE-5DD174FCF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3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3" name="Oval 149">
                <a:extLst>
                  <a:ext uri="{FF2B5EF4-FFF2-40B4-BE49-F238E27FC236}">
                    <a16:creationId xmlns:a16="http://schemas.microsoft.com/office/drawing/2014/main" id="{64F8C334-382F-12F6-3304-9667E5A36E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9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4" name="Oval 150">
                <a:extLst>
                  <a:ext uri="{FF2B5EF4-FFF2-40B4-BE49-F238E27FC236}">
                    <a16:creationId xmlns:a16="http://schemas.microsoft.com/office/drawing/2014/main" id="{1267BFE6-1572-02D0-D0E1-DEB9071DCA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7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5" name="Oval 151">
                <a:extLst>
                  <a:ext uri="{FF2B5EF4-FFF2-40B4-BE49-F238E27FC236}">
                    <a16:creationId xmlns:a16="http://schemas.microsoft.com/office/drawing/2014/main" id="{DCD7D137-122A-EC8E-28F3-5BFCA34CDD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0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6" name="Oval 152">
                <a:extLst>
                  <a:ext uri="{FF2B5EF4-FFF2-40B4-BE49-F238E27FC236}">
                    <a16:creationId xmlns:a16="http://schemas.microsoft.com/office/drawing/2014/main" id="{10B99D22-E7DD-187A-2B17-1AF1B56077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4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7" name="Oval 153">
                <a:extLst>
                  <a:ext uri="{FF2B5EF4-FFF2-40B4-BE49-F238E27FC236}">
                    <a16:creationId xmlns:a16="http://schemas.microsoft.com/office/drawing/2014/main" id="{D5DAC489-4925-E313-EFDE-7F7445DC98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8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8" name="Oval 154">
                <a:extLst>
                  <a:ext uri="{FF2B5EF4-FFF2-40B4-BE49-F238E27FC236}">
                    <a16:creationId xmlns:a16="http://schemas.microsoft.com/office/drawing/2014/main" id="{C5C13DD9-0A88-9D05-53A8-92CBE3CF20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1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419" name="Oval 155">
                <a:extLst>
                  <a:ext uri="{FF2B5EF4-FFF2-40B4-BE49-F238E27FC236}">
                    <a16:creationId xmlns:a16="http://schemas.microsoft.com/office/drawing/2014/main" id="{2632800A-DB77-59F5-1663-4E6BC2AB5A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5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0393" name="Oval 156">
              <a:extLst>
                <a:ext uri="{FF2B5EF4-FFF2-40B4-BE49-F238E27FC236}">
                  <a16:creationId xmlns:a16="http://schemas.microsoft.com/office/drawing/2014/main" id="{7C07D17A-9F6B-C6FB-0F26-A09F004849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4" name="Oval 157">
              <a:extLst>
                <a:ext uri="{FF2B5EF4-FFF2-40B4-BE49-F238E27FC236}">
                  <a16:creationId xmlns:a16="http://schemas.microsoft.com/office/drawing/2014/main" id="{944F72EC-B7CD-A53E-8C96-F67478059F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5" name="Oval 158">
              <a:extLst>
                <a:ext uri="{FF2B5EF4-FFF2-40B4-BE49-F238E27FC236}">
                  <a16:creationId xmlns:a16="http://schemas.microsoft.com/office/drawing/2014/main" id="{F4E3C49B-61A1-9BC5-A1DB-B6D0BCFE6E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6" name="Oval 159">
              <a:extLst>
                <a:ext uri="{FF2B5EF4-FFF2-40B4-BE49-F238E27FC236}">
                  <a16:creationId xmlns:a16="http://schemas.microsoft.com/office/drawing/2014/main" id="{1850EB00-2901-E038-7808-2B1087E568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7" name="Oval 160">
              <a:extLst>
                <a:ext uri="{FF2B5EF4-FFF2-40B4-BE49-F238E27FC236}">
                  <a16:creationId xmlns:a16="http://schemas.microsoft.com/office/drawing/2014/main" id="{5EA28043-C593-6A2F-D8E8-D13D882AAA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8" name="Oval 161">
              <a:extLst>
                <a:ext uri="{FF2B5EF4-FFF2-40B4-BE49-F238E27FC236}">
                  <a16:creationId xmlns:a16="http://schemas.microsoft.com/office/drawing/2014/main" id="{C3D64F7D-7A6E-122E-2C61-71BC3D5F50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99" name="Oval 162">
              <a:extLst>
                <a:ext uri="{FF2B5EF4-FFF2-40B4-BE49-F238E27FC236}">
                  <a16:creationId xmlns:a16="http://schemas.microsoft.com/office/drawing/2014/main" id="{0C27241A-DC7A-DA5B-3542-0DA7512963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0" name="Oval 163">
              <a:extLst>
                <a:ext uri="{FF2B5EF4-FFF2-40B4-BE49-F238E27FC236}">
                  <a16:creationId xmlns:a16="http://schemas.microsoft.com/office/drawing/2014/main" id="{F05A918B-8539-A672-2D45-672C32C350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1" name="Oval 164">
              <a:extLst>
                <a:ext uri="{FF2B5EF4-FFF2-40B4-BE49-F238E27FC236}">
                  <a16:creationId xmlns:a16="http://schemas.microsoft.com/office/drawing/2014/main" id="{9E1E2F80-F012-EDF2-A56D-022767BFBE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2" name="Oval 165">
              <a:extLst>
                <a:ext uri="{FF2B5EF4-FFF2-40B4-BE49-F238E27FC236}">
                  <a16:creationId xmlns:a16="http://schemas.microsoft.com/office/drawing/2014/main" id="{4E0BC91D-ED89-E526-1244-838A0A5531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3" name="Oval 166">
              <a:extLst>
                <a:ext uri="{FF2B5EF4-FFF2-40B4-BE49-F238E27FC236}">
                  <a16:creationId xmlns:a16="http://schemas.microsoft.com/office/drawing/2014/main" id="{333D5BE4-BB8E-6250-984C-BD339780B7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4" name="Oval 167">
              <a:extLst>
                <a:ext uri="{FF2B5EF4-FFF2-40B4-BE49-F238E27FC236}">
                  <a16:creationId xmlns:a16="http://schemas.microsoft.com/office/drawing/2014/main" id="{CD4B0458-BC3D-DD92-A052-B709DDE263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5" name="Oval 168">
              <a:extLst>
                <a:ext uri="{FF2B5EF4-FFF2-40B4-BE49-F238E27FC236}">
                  <a16:creationId xmlns:a16="http://schemas.microsoft.com/office/drawing/2014/main" id="{41236FA5-92B4-EC0F-6122-3A57CAE37D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6" name="Oval 169">
              <a:extLst>
                <a:ext uri="{FF2B5EF4-FFF2-40B4-BE49-F238E27FC236}">
                  <a16:creationId xmlns:a16="http://schemas.microsoft.com/office/drawing/2014/main" id="{0891412F-C536-4E73-B445-D3ECFA7907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7" name="Oval 170">
              <a:extLst>
                <a:ext uri="{FF2B5EF4-FFF2-40B4-BE49-F238E27FC236}">
                  <a16:creationId xmlns:a16="http://schemas.microsoft.com/office/drawing/2014/main" id="{4B7B8D0A-A2F9-0B13-DA63-D35CC816E2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8" name="Oval 171">
              <a:extLst>
                <a:ext uri="{FF2B5EF4-FFF2-40B4-BE49-F238E27FC236}">
                  <a16:creationId xmlns:a16="http://schemas.microsoft.com/office/drawing/2014/main" id="{D8AB9B3A-8287-C449-69DB-64DF7A7DBE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09" name="Oval 172">
              <a:extLst>
                <a:ext uri="{FF2B5EF4-FFF2-40B4-BE49-F238E27FC236}">
                  <a16:creationId xmlns:a16="http://schemas.microsoft.com/office/drawing/2014/main" id="{2A218F0C-1D7E-4322-DFD7-87CDFD7C2B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410" name="Oval 173">
              <a:extLst>
                <a:ext uri="{FF2B5EF4-FFF2-40B4-BE49-F238E27FC236}">
                  <a16:creationId xmlns:a16="http://schemas.microsoft.com/office/drawing/2014/main" id="{515F6C10-1ED2-4F7C-FA03-2C31071514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250" name="Group 174">
            <a:extLst>
              <a:ext uri="{FF2B5EF4-FFF2-40B4-BE49-F238E27FC236}">
                <a16:creationId xmlns:a16="http://schemas.microsoft.com/office/drawing/2014/main" id="{48848385-A73F-9EF1-89DB-80B94429E9E1}"/>
              </a:ext>
            </a:extLst>
          </p:cNvPr>
          <p:cNvGrpSpPr>
            <a:grpSpLocks/>
          </p:cNvGrpSpPr>
          <p:nvPr/>
        </p:nvGrpSpPr>
        <p:grpSpPr bwMode="auto">
          <a:xfrm>
            <a:off x="5251450" y="928688"/>
            <a:ext cx="1847850" cy="1531937"/>
            <a:chOff x="3056" y="2726"/>
            <a:chExt cx="1164" cy="965"/>
          </a:xfrm>
        </p:grpSpPr>
        <p:sp>
          <p:nvSpPr>
            <p:cNvPr id="10257" name="Oval 175">
              <a:extLst>
                <a:ext uri="{FF2B5EF4-FFF2-40B4-BE49-F238E27FC236}">
                  <a16:creationId xmlns:a16="http://schemas.microsoft.com/office/drawing/2014/main" id="{A0882740-FF06-6DB0-AB58-B1098504D0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58" name="Oval 176">
              <a:extLst>
                <a:ext uri="{FF2B5EF4-FFF2-40B4-BE49-F238E27FC236}">
                  <a16:creationId xmlns:a16="http://schemas.microsoft.com/office/drawing/2014/main" id="{2DC1FF72-8C40-0BEF-F197-D19CCAA90D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59" name="Oval 177">
              <a:extLst>
                <a:ext uri="{FF2B5EF4-FFF2-40B4-BE49-F238E27FC236}">
                  <a16:creationId xmlns:a16="http://schemas.microsoft.com/office/drawing/2014/main" id="{CB00F623-E7C6-5736-543F-50CE564E41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0" name="Oval 178">
              <a:extLst>
                <a:ext uri="{FF2B5EF4-FFF2-40B4-BE49-F238E27FC236}">
                  <a16:creationId xmlns:a16="http://schemas.microsoft.com/office/drawing/2014/main" id="{6529A67C-03F4-D83D-ACC5-9A54DC0892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1" name="Oval 179">
              <a:extLst>
                <a:ext uri="{FF2B5EF4-FFF2-40B4-BE49-F238E27FC236}">
                  <a16:creationId xmlns:a16="http://schemas.microsoft.com/office/drawing/2014/main" id="{9BD599C0-A55B-150B-A98F-6DEA831811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2" name="Oval 180">
              <a:extLst>
                <a:ext uri="{FF2B5EF4-FFF2-40B4-BE49-F238E27FC236}">
                  <a16:creationId xmlns:a16="http://schemas.microsoft.com/office/drawing/2014/main" id="{EB964D52-F136-9E2A-E82A-1FC3988FE9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3" name="Oval 181">
              <a:extLst>
                <a:ext uri="{FF2B5EF4-FFF2-40B4-BE49-F238E27FC236}">
                  <a16:creationId xmlns:a16="http://schemas.microsoft.com/office/drawing/2014/main" id="{FFA51BC1-5F3B-F3CA-00B9-617363D886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4" name="Oval 182">
              <a:extLst>
                <a:ext uri="{FF2B5EF4-FFF2-40B4-BE49-F238E27FC236}">
                  <a16:creationId xmlns:a16="http://schemas.microsoft.com/office/drawing/2014/main" id="{A51B7235-8416-551F-797E-BA013F7C3D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5" name="Oval 183">
              <a:extLst>
                <a:ext uri="{FF2B5EF4-FFF2-40B4-BE49-F238E27FC236}">
                  <a16:creationId xmlns:a16="http://schemas.microsoft.com/office/drawing/2014/main" id="{153E7C8C-E63E-9154-BB13-F703748C7D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6" name="Oval 184">
              <a:extLst>
                <a:ext uri="{FF2B5EF4-FFF2-40B4-BE49-F238E27FC236}">
                  <a16:creationId xmlns:a16="http://schemas.microsoft.com/office/drawing/2014/main" id="{03EB0EC3-F55A-EBE5-7C9E-1E1B49C74E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7" name="Oval 185">
              <a:extLst>
                <a:ext uri="{FF2B5EF4-FFF2-40B4-BE49-F238E27FC236}">
                  <a16:creationId xmlns:a16="http://schemas.microsoft.com/office/drawing/2014/main" id="{5FC22A06-5191-D4EB-BEF2-C58B2021AF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8" name="Oval 186">
              <a:extLst>
                <a:ext uri="{FF2B5EF4-FFF2-40B4-BE49-F238E27FC236}">
                  <a16:creationId xmlns:a16="http://schemas.microsoft.com/office/drawing/2014/main" id="{27D64C17-A640-D604-FD55-BF4F058934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69" name="Oval 187">
              <a:extLst>
                <a:ext uri="{FF2B5EF4-FFF2-40B4-BE49-F238E27FC236}">
                  <a16:creationId xmlns:a16="http://schemas.microsoft.com/office/drawing/2014/main" id="{B678DBCF-973C-CD94-4FAA-509FF327D7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0" name="Oval 188">
              <a:extLst>
                <a:ext uri="{FF2B5EF4-FFF2-40B4-BE49-F238E27FC236}">
                  <a16:creationId xmlns:a16="http://schemas.microsoft.com/office/drawing/2014/main" id="{D85DDBBB-6903-9521-E389-C8CBACE4A9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1" name="Oval 189">
              <a:extLst>
                <a:ext uri="{FF2B5EF4-FFF2-40B4-BE49-F238E27FC236}">
                  <a16:creationId xmlns:a16="http://schemas.microsoft.com/office/drawing/2014/main" id="{173E7FF3-60ED-E578-D3A9-C09D00AB09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2" name="Oval 190">
              <a:extLst>
                <a:ext uri="{FF2B5EF4-FFF2-40B4-BE49-F238E27FC236}">
                  <a16:creationId xmlns:a16="http://schemas.microsoft.com/office/drawing/2014/main" id="{6EFF8C02-39CD-3220-5D83-3127771620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3" name="Oval 191">
              <a:extLst>
                <a:ext uri="{FF2B5EF4-FFF2-40B4-BE49-F238E27FC236}">
                  <a16:creationId xmlns:a16="http://schemas.microsoft.com/office/drawing/2014/main" id="{EC95421B-6953-5549-2069-FDF9999FBC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73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4" name="Oval 192">
              <a:extLst>
                <a:ext uri="{FF2B5EF4-FFF2-40B4-BE49-F238E27FC236}">
                  <a16:creationId xmlns:a16="http://schemas.microsoft.com/office/drawing/2014/main" id="{E3DDB7D3-00EE-B4D1-BBBB-406D290AAA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5" name="Oval 193">
              <a:extLst>
                <a:ext uri="{FF2B5EF4-FFF2-40B4-BE49-F238E27FC236}">
                  <a16:creationId xmlns:a16="http://schemas.microsoft.com/office/drawing/2014/main" id="{FCE3118F-F158-684F-6A95-8688FA78C7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6" name="Oval 194">
              <a:extLst>
                <a:ext uri="{FF2B5EF4-FFF2-40B4-BE49-F238E27FC236}">
                  <a16:creationId xmlns:a16="http://schemas.microsoft.com/office/drawing/2014/main" id="{1F1153FC-76E8-A9CB-39E0-848CFF27CC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7" name="Oval 195">
              <a:extLst>
                <a:ext uri="{FF2B5EF4-FFF2-40B4-BE49-F238E27FC236}">
                  <a16:creationId xmlns:a16="http://schemas.microsoft.com/office/drawing/2014/main" id="{031FEAE5-1ECE-4583-22FF-C6971C7F2D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8" name="Oval 196">
              <a:extLst>
                <a:ext uri="{FF2B5EF4-FFF2-40B4-BE49-F238E27FC236}">
                  <a16:creationId xmlns:a16="http://schemas.microsoft.com/office/drawing/2014/main" id="{4E022E2A-E78C-D03E-648F-D9441E18BC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79" name="Oval 197">
              <a:extLst>
                <a:ext uri="{FF2B5EF4-FFF2-40B4-BE49-F238E27FC236}">
                  <a16:creationId xmlns:a16="http://schemas.microsoft.com/office/drawing/2014/main" id="{6D7A09BD-44A0-A231-E6F4-D2A4D2B557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0" name="Oval 198">
              <a:extLst>
                <a:ext uri="{FF2B5EF4-FFF2-40B4-BE49-F238E27FC236}">
                  <a16:creationId xmlns:a16="http://schemas.microsoft.com/office/drawing/2014/main" id="{943502B0-CD79-08B3-5F83-A3F0143CCB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1" name="Oval 199">
              <a:extLst>
                <a:ext uri="{FF2B5EF4-FFF2-40B4-BE49-F238E27FC236}">
                  <a16:creationId xmlns:a16="http://schemas.microsoft.com/office/drawing/2014/main" id="{4C5B1311-16BA-B979-6F78-0AD6AC3CCA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2" name="Oval 200">
              <a:extLst>
                <a:ext uri="{FF2B5EF4-FFF2-40B4-BE49-F238E27FC236}">
                  <a16:creationId xmlns:a16="http://schemas.microsoft.com/office/drawing/2014/main" id="{0121BC7F-48D5-3ECE-BB36-300654090E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94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3" name="Oval 201">
              <a:extLst>
                <a:ext uri="{FF2B5EF4-FFF2-40B4-BE49-F238E27FC236}">
                  <a16:creationId xmlns:a16="http://schemas.microsoft.com/office/drawing/2014/main" id="{E3709DBE-0A38-1B06-C3D8-9D2DFD51DC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4" name="Oval 202">
              <a:extLst>
                <a:ext uri="{FF2B5EF4-FFF2-40B4-BE49-F238E27FC236}">
                  <a16:creationId xmlns:a16="http://schemas.microsoft.com/office/drawing/2014/main" id="{6AE78CC7-9179-18E8-EEFE-1934C6C186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5" name="Oval 203">
              <a:extLst>
                <a:ext uri="{FF2B5EF4-FFF2-40B4-BE49-F238E27FC236}">
                  <a16:creationId xmlns:a16="http://schemas.microsoft.com/office/drawing/2014/main" id="{E8D3D3AB-BDE5-1BEE-1E92-DFB0FE311E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6" name="Oval 204">
              <a:extLst>
                <a:ext uri="{FF2B5EF4-FFF2-40B4-BE49-F238E27FC236}">
                  <a16:creationId xmlns:a16="http://schemas.microsoft.com/office/drawing/2014/main" id="{A837BD72-BB3F-D93E-403F-4BA2F26F74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7" name="Oval 205">
              <a:extLst>
                <a:ext uri="{FF2B5EF4-FFF2-40B4-BE49-F238E27FC236}">
                  <a16:creationId xmlns:a16="http://schemas.microsoft.com/office/drawing/2014/main" id="{95395EBC-F7A9-B40F-E69A-D614A1BA3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8" name="Oval 206">
              <a:extLst>
                <a:ext uri="{FF2B5EF4-FFF2-40B4-BE49-F238E27FC236}">
                  <a16:creationId xmlns:a16="http://schemas.microsoft.com/office/drawing/2014/main" id="{A2BECE8F-432C-32B4-E3D1-23DFD350B7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89" name="Oval 207">
              <a:extLst>
                <a:ext uri="{FF2B5EF4-FFF2-40B4-BE49-F238E27FC236}">
                  <a16:creationId xmlns:a16="http://schemas.microsoft.com/office/drawing/2014/main" id="{093CE9D9-4159-1715-3C32-7A22F08935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0" name="Oval 208">
              <a:extLst>
                <a:ext uri="{FF2B5EF4-FFF2-40B4-BE49-F238E27FC236}">
                  <a16:creationId xmlns:a16="http://schemas.microsoft.com/office/drawing/2014/main" id="{438D674A-7342-5629-72F8-442F4AD577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1" name="Oval 209">
              <a:extLst>
                <a:ext uri="{FF2B5EF4-FFF2-40B4-BE49-F238E27FC236}">
                  <a16:creationId xmlns:a16="http://schemas.microsoft.com/office/drawing/2014/main" id="{A0B3EBD9-588B-9166-2309-E7C6559ACF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2" name="Oval 210">
              <a:extLst>
                <a:ext uri="{FF2B5EF4-FFF2-40B4-BE49-F238E27FC236}">
                  <a16:creationId xmlns:a16="http://schemas.microsoft.com/office/drawing/2014/main" id="{4DDB3CFA-104C-961E-36CF-E10C1FF0B7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3" name="Oval 211">
              <a:extLst>
                <a:ext uri="{FF2B5EF4-FFF2-40B4-BE49-F238E27FC236}">
                  <a16:creationId xmlns:a16="http://schemas.microsoft.com/office/drawing/2014/main" id="{9970A2DA-B18E-5C8D-C660-61A90D183C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4" name="Oval 212">
              <a:extLst>
                <a:ext uri="{FF2B5EF4-FFF2-40B4-BE49-F238E27FC236}">
                  <a16:creationId xmlns:a16="http://schemas.microsoft.com/office/drawing/2014/main" id="{4B510E67-BF9A-8596-BDE6-534EB5B780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5" name="Oval 213">
              <a:extLst>
                <a:ext uri="{FF2B5EF4-FFF2-40B4-BE49-F238E27FC236}">
                  <a16:creationId xmlns:a16="http://schemas.microsoft.com/office/drawing/2014/main" id="{3279F5AF-733F-FCC6-DB12-34E8ADA800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6" name="Oval 214">
              <a:extLst>
                <a:ext uri="{FF2B5EF4-FFF2-40B4-BE49-F238E27FC236}">
                  <a16:creationId xmlns:a16="http://schemas.microsoft.com/office/drawing/2014/main" id="{648CD20C-429A-4B30-38FB-5E82594550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7" name="Oval 215">
              <a:extLst>
                <a:ext uri="{FF2B5EF4-FFF2-40B4-BE49-F238E27FC236}">
                  <a16:creationId xmlns:a16="http://schemas.microsoft.com/office/drawing/2014/main" id="{48C4403A-FCE5-E6E0-2C55-7B76E46266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8" name="Oval 216">
              <a:extLst>
                <a:ext uri="{FF2B5EF4-FFF2-40B4-BE49-F238E27FC236}">
                  <a16:creationId xmlns:a16="http://schemas.microsoft.com/office/drawing/2014/main" id="{E7A6940E-D714-14C6-B176-7BA5C2FAE8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299" name="Oval 217">
              <a:extLst>
                <a:ext uri="{FF2B5EF4-FFF2-40B4-BE49-F238E27FC236}">
                  <a16:creationId xmlns:a16="http://schemas.microsoft.com/office/drawing/2014/main" id="{DB7C1D41-3F05-B81D-2F6C-790010677F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0" name="Oval 218">
              <a:extLst>
                <a:ext uri="{FF2B5EF4-FFF2-40B4-BE49-F238E27FC236}">
                  <a16:creationId xmlns:a16="http://schemas.microsoft.com/office/drawing/2014/main" id="{671C073E-19B3-5B0D-8C9A-414BC319A8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1" name="Oval 219">
              <a:extLst>
                <a:ext uri="{FF2B5EF4-FFF2-40B4-BE49-F238E27FC236}">
                  <a16:creationId xmlns:a16="http://schemas.microsoft.com/office/drawing/2014/main" id="{E203D96A-6C6F-D56B-41DB-EC56F2AF13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15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2" name="Oval 220">
              <a:extLst>
                <a:ext uri="{FF2B5EF4-FFF2-40B4-BE49-F238E27FC236}">
                  <a16:creationId xmlns:a16="http://schemas.microsoft.com/office/drawing/2014/main" id="{4CEF963C-0E6B-D1AE-03FD-543F50A084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3" name="Oval 221">
              <a:extLst>
                <a:ext uri="{FF2B5EF4-FFF2-40B4-BE49-F238E27FC236}">
                  <a16:creationId xmlns:a16="http://schemas.microsoft.com/office/drawing/2014/main" id="{51BF3B0B-5E6D-D626-21E2-4B6810FF80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4" name="Oval 222">
              <a:extLst>
                <a:ext uri="{FF2B5EF4-FFF2-40B4-BE49-F238E27FC236}">
                  <a16:creationId xmlns:a16="http://schemas.microsoft.com/office/drawing/2014/main" id="{2D3CFFD1-E2A5-E0C8-1F45-E3496747D3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5" name="Oval 223">
              <a:extLst>
                <a:ext uri="{FF2B5EF4-FFF2-40B4-BE49-F238E27FC236}">
                  <a16:creationId xmlns:a16="http://schemas.microsoft.com/office/drawing/2014/main" id="{E76A8770-1C29-D968-ABA5-EBECB924ED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6" name="Oval 224">
              <a:extLst>
                <a:ext uri="{FF2B5EF4-FFF2-40B4-BE49-F238E27FC236}">
                  <a16:creationId xmlns:a16="http://schemas.microsoft.com/office/drawing/2014/main" id="{7508956E-505C-AC5F-86E6-4F31455F72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7" name="Oval 225">
              <a:extLst>
                <a:ext uri="{FF2B5EF4-FFF2-40B4-BE49-F238E27FC236}">
                  <a16:creationId xmlns:a16="http://schemas.microsoft.com/office/drawing/2014/main" id="{5DC85EFE-2190-890F-B40E-3CD7FC77F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8" name="Oval 226">
              <a:extLst>
                <a:ext uri="{FF2B5EF4-FFF2-40B4-BE49-F238E27FC236}">
                  <a16:creationId xmlns:a16="http://schemas.microsoft.com/office/drawing/2014/main" id="{86906E3B-8299-B273-783B-4BD792138A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09" name="Oval 227">
              <a:extLst>
                <a:ext uri="{FF2B5EF4-FFF2-40B4-BE49-F238E27FC236}">
                  <a16:creationId xmlns:a16="http://schemas.microsoft.com/office/drawing/2014/main" id="{F6146D6F-8A2C-B7F1-9E8D-EA5E518B3F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0" name="Oval 228">
              <a:extLst>
                <a:ext uri="{FF2B5EF4-FFF2-40B4-BE49-F238E27FC236}">
                  <a16:creationId xmlns:a16="http://schemas.microsoft.com/office/drawing/2014/main" id="{2A7A61C2-D55A-9D7C-5BEB-BB95486654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1" name="Oval 229">
              <a:extLst>
                <a:ext uri="{FF2B5EF4-FFF2-40B4-BE49-F238E27FC236}">
                  <a16:creationId xmlns:a16="http://schemas.microsoft.com/office/drawing/2014/main" id="{8CC888F1-04C6-211A-154F-13CC4E383A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2" name="Oval 230">
              <a:extLst>
                <a:ext uri="{FF2B5EF4-FFF2-40B4-BE49-F238E27FC236}">
                  <a16:creationId xmlns:a16="http://schemas.microsoft.com/office/drawing/2014/main" id="{B7285792-5996-9B2B-A0AF-5877B54D29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3" name="Oval 231">
              <a:extLst>
                <a:ext uri="{FF2B5EF4-FFF2-40B4-BE49-F238E27FC236}">
                  <a16:creationId xmlns:a16="http://schemas.microsoft.com/office/drawing/2014/main" id="{DDA884A5-C62E-CA4D-6004-03FCB4CDB0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4" name="Oval 232">
              <a:extLst>
                <a:ext uri="{FF2B5EF4-FFF2-40B4-BE49-F238E27FC236}">
                  <a16:creationId xmlns:a16="http://schemas.microsoft.com/office/drawing/2014/main" id="{694C98DB-9251-8264-A276-DD45025F24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5" name="Oval 233">
              <a:extLst>
                <a:ext uri="{FF2B5EF4-FFF2-40B4-BE49-F238E27FC236}">
                  <a16:creationId xmlns:a16="http://schemas.microsoft.com/office/drawing/2014/main" id="{3472F877-7CD0-6E5C-4E7E-A767DE88A9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6" name="Oval 234">
              <a:extLst>
                <a:ext uri="{FF2B5EF4-FFF2-40B4-BE49-F238E27FC236}">
                  <a16:creationId xmlns:a16="http://schemas.microsoft.com/office/drawing/2014/main" id="{178EDC56-9EE5-A7D2-6599-A7C5F2C8AF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7" name="Oval 235">
              <a:extLst>
                <a:ext uri="{FF2B5EF4-FFF2-40B4-BE49-F238E27FC236}">
                  <a16:creationId xmlns:a16="http://schemas.microsoft.com/office/drawing/2014/main" id="{F5162E44-008B-EB13-B071-6A0EB745A4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8" name="Oval 236">
              <a:extLst>
                <a:ext uri="{FF2B5EF4-FFF2-40B4-BE49-F238E27FC236}">
                  <a16:creationId xmlns:a16="http://schemas.microsoft.com/office/drawing/2014/main" id="{DA976AA1-2372-BF35-C738-1EEAAB4AA2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19" name="Oval 237">
              <a:extLst>
                <a:ext uri="{FF2B5EF4-FFF2-40B4-BE49-F238E27FC236}">
                  <a16:creationId xmlns:a16="http://schemas.microsoft.com/office/drawing/2014/main" id="{1CA6A7BE-AF85-354A-A80B-4A13E578B4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0" name="Oval 238">
              <a:extLst>
                <a:ext uri="{FF2B5EF4-FFF2-40B4-BE49-F238E27FC236}">
                  <a16:creationId xmlns:a16="http://schemas.microsoft.com/office/drawing/2014/main" id="{EFB8D3E7-B782-4216-C749-74563EAD77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1" name="Oval 239">
              <a:extLst>
                <a:ext uri="{FF2B5EF4-FFF2-40B4-BE49-F238E27FC236}">
                  <a16:creationId xmlns:a16="http://schemas.microsoft.com/office/drawing/2014/main" id="{21991B0A-5AC6-2861-C60F-729F6CBC2B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2" name="Oval 240">
              <a:extLst>
                <a:ext uri="{FF2B5EF4-FFF2-40B4-BE49-F238E27FC236}">
                  <a16:creationId xmlns:a16="http://schemas.microsoft.com/office/drawing/2014/main" id="{B4EDA72B-7F98-4CAE-5513-6C562A518F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3" name="Oval 241">
              <a:extLst>
                <a:ext uri="{FF2B5EF4-FFF2-40B4-BE49-F238E27FC236}">
                  <a16:creationId xmlns:a16="http://schemas.microsoft.com/office/drawing/2014/main" id="{177C0321-5480-C02A-9601-AA71E79F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4" name="Oval 242">
              <a:extLst>
                <a:ext uri="{FF2B5EF4-FFF2-40B4-BE49-F238E27FC236}">
                  <a16:creationId xmlns:a16="http://schemas.microsoft.com/office/drawing/2014/main" id="{E782C665-A05D-A88E-7B8C-E1396E5B2A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5" name="Oval 243">
              <a:extLst>
                <a:ext uri="{FF2B5EF4-FFF2-40B4-BE49-F238E27FC236}">
                  <a16:creationId xmlns:a16="http://schemas.microsoft.com/office/drawing/2014/main" id="{0B7EBD83-A69A-4908-56EC-EE7C7181CE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6" name="Oval 244">
              <a:extLst>
                <a:ext uri="{FF2B5EF4-FFF2-40B4-BE49-F238E27FC236}">
                  <a16:creationId xmlns:a16="http://schemas.microsoft.com/office/drawing/2014/main" id="{05BAE237-E97E-8D99-8041-FADCD6C51B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7" name="Oval 245">
              <a:extLst>
                <a:ext uri="{FF2B5EF4-FFF2-40B4-BE49-F238E27FC236}">
                  <a16:creationId xmlns:a16="http://schemas.microsoft.com/office/drawing/2014/main" id="{A394697C-0446-02FB-95E7-BCD29240BA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8" name="Oval 246">
              <a:extLst>
                <a:ext uri="{FF2B5EF4-FFF2-40B4-BE49-F238E27FC236}">
                  <a16:creationId xmlns:a16="http://schemas.microsoft.com/office/drawing/2014/main" id="{63FEBFE0-5B5C-19EE-19CE-15EB00A297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29" name="Oval 247">
              <a:extLst>
                <a:ext uri="{FF2B5EF4-FFF2-40B4-BE49-F238E27FC236}">
                  <a16:creationId xmlns:a16="http://schemas.microsoft.com/office/drawing/2014/main" id="{44B74F5F-3963-56BA-2359-8D68557690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0" name="Oval 248">
              <a:extLst>
                <a:ext uri="{FF2B5EF4-FFF2-40B4-BE49-F238E27FC236}">
                  <a16:creationId xmlns:a16="http://schemas.microsoft.com/office/drawing/2014/main" id="{004AE4EC-3396-051C-F9D5-1F92BEF883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1" name="Oval 249">
              <a:extLst>
                <a:ext uri="{FF2B5EF4-FFF2-40B4-BE49-F238E27FC236}">
                  <a16:creationId xmlns:a16="http://schemas.microsoft.com/office/drawing/2014/main" id="{D843594F-6105-190A-BFF9-C688879978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2" name="Oval 250">
              <a:extLst>
                <a:ext uri="{FF2B5EF4-FFF2-40B4-BE49-F238E27FC236}">
                  <a16:creationId xmlns:a16="http://schemas.microsoft.com/office/drawing/2014/main" id="{8BB2D13A-622C-0661-D71F-7DB5A298FD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8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3" name="Oval 251">
              <a:extLst>
                <a:ext uri="{FF2B5EF4-FFF2-40B4-BE49-F238E27FC236}">
                  <a16:creationId xmlns:a16="http://schemas.microsoft.com/office/drawing/2014/main" id="{A50FEAEF-EBE3-35F9-B8A6-769B7BCF7B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4" name="Oval 252">
              <a:extLst>
                <a:ext uri="{FF2B5EF4-FFF2-40B4-BE49-F238E27FC236}">
                  <a16:creationId xmlns:a16="http://schemas.microsoft.com/office/drawing/2014/main" id="{355CD4F2-412A-1B8F-28FE-DFA9CE5E99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5" name="Oval 253">
              <a:extLst>
                <a:ext uri="{FF2B5EF4-FFF2-40B4-BE49-F238E27FC236}">
                  <a16:creationId xmlns:a16="http://schemas.microsoft.com/office/drawing/2014/main" id="{C71CA5CF-95B6-8BC3-0371-C91EE779C7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59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6" name="Oval 254">
              <a:extLst>
                <a:ext uri="{FF2B5EF4-FFF2-40B4-BE49-F238E27FC236}">
                  <a16:creationId xmlns:a16="http://schemas.microsoft.com/office/drawing/2014/main" id="{D53A674D-B39D-1774-EEFE-12E35946BD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37" name="Oval 255">
              <a:extLst>
                <a:ext uri="{FF2B5EF4-FFF2-40B4-BE49-F238E27FC236}">
                  <a16:creationId xmlns:a16="http://schemas.microsoft.com/office/drawing/2014/main" id="{385C9099-CAFC-81B6-0CA4-A3375B1931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251" name="AutoShape 256">
            <a:extLst>
              <a:ext uri="{FF2B5EF4-FFF2-40B4-BE49-F238E27FC236}">
                <a16:creationId xmlns:a16="http://schemas.microsoft.com/office/drawing/2014/main" id="{2EF2CC57-4DA1-EBA5-48A7-F1915940FC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6775" y="4357688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252" name="AutoShape 257">
            <a:extLst>
              <a:ext uri="{FF2B5EF4-FFF2-40B4-BE49-F238E27FC236}">
                <a16:creationId xmlns:a16="http://schemas.microsoft.com/office/drawing/2014/main" id="{85450DA1-76F8-851D-0C45-BEBC3D70A4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6788" y="405288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253" name="AutoShape 258">
            <a:extLst>
              <a:ext uri="{FF2B5EF4-FFF2-40B4-BE49-F238E27FC236}">
                <a16:creationId xmlns:a16="http://schemas.microsoft.com/office/drawing/2014/main" id="{80A0C942-CDBA-1E45-8CF1-B537CE49E3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6788" y="4498975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254" name="AutoShape 259">
            <a:extLst>
              <a:ext uri="{FF2B5EF4-FFF2-40B4-BE49-F238E27FC236}">
                <a16:creationId xmlns:a16="http://schemas.microsoft.com/office/drawing/2014/main" id="{48229C60-C2E4-D42C-1FAA-7231BBBA23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6788" y="4956175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255" name="Text Box 260">
            <a:extLst>
              <a:ext uri="{FF2B5EF4-FFF2-40B4-BE49-F238E27FC236}">
                <a16:creationId xmlns:a16="http://schemas.microsoft.com/office/drawing/2014/main" id="{5222AD1A-092F-92C8-7A4D-D15F6D5265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27900" y="1528763"/>
            <a:ext cx="16732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latin typeface="Times New Roman" panose="02020603050405020304" pitchFamily="18" charset="0"/>
              </a:rPr>
              <a:t>etc. etc….</a:t>
            </a:r>
          </a:p>
        </p:txBody>
      </p:sp>
      <p:sp>
        <p:nvSpPr>
          <p:cNvPr id="10256" name="Rectangle 38">
            <a:extLst>
              <a:ext uri="{FF2B5EF4-FFF2-40B4-BE49-F238E27FC236}">
                <a16:creationId xmlns:a16="http://schemas.microsoft.com/office/drawing/2014/main" id="{34A359EA-0D76-1BDC-3BEC-EA723B6D7A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313" y="2501900"/>
            <a:ext cx="50784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A50021"/>
                </a:solidFill>
                <a:latin typeface="Times New Roman" panose="02020603050405020304" pitchFamily="18" charset="0"/>
              </a:rPr>
              <a:t>G. H. Wannier</a:t>
            </a:r>
            <a:r>
              <a:rPr lang="en-US" altLang="en-US" sz="2000" b="0">
                <a:solidFill>
                  <a:srgbClr val="A50021"/>
                </a:solidFill>
                <a:latin typeface="Times New Roman" panose="02020603050405020304" pitchFamily="18" charset="0"/>
              </a:rPr>
              <a:t>, </a:t>
            </a:r>
            <a:r>
              <a:rPr lang="en-US" altLang="en-US" sz="2000">
                <a:solidFill>
                  <a:srgbClr val="A50021"/>
                </a:solidFill>
                <a:latin typeface="Times New Roman" panose="02020603050405020304" pitchFamily="18" charset="0"/>
              </a:rPr>
              <a:t>Phys. Rev.</a:t>
            </a:r>
            <a:r>
              <a:rPr lang="en-US" altLang="en-US" sz="2000" b="0">
                <a:solidFill>
                  <a:srgbClr val="A50021"/>
                </a:solidFill>
                <a:latin typeface="Times New Roman" panose="02020603050405020304" pitchFamily="18" charset="0"/>
              </a:rPr>
              <a:t> 79, 357 (</a:t>
            </a:r>
            <a:r>
              <a:rPr lang="en-US" altLang="en-US" sz="2000">
                <a:solidFill>
                  <a:srgbClr val="A50021"/>
                </a:solidFill>
                <a:latin typeface="Times New Roman" panose="02020603050405020304" pitchFamily="18" charset="0"/>
              </a:rPr>
              <a:t>1950</a:t>
            </a:r>
            <a:r>
              <a:rPr lang="en-US" altLang="en-US" sz="2000" b="0">
                <a:solidFill>
                  <a:srgbClr val="A50021"/>
                </a:solidFill>
                <a:latin typeface="Times New Roman" panose="02020603050405020304" pitchFamily="18" charset="0"/>
              </a:rPr>
              <a:t>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010" name="Rectangle 2">
            <a:extLst>
              <a:ext uri="{FF2B5EF4-FFF2-40B4-BE49-F238E27FC236}">
                <a16:creationId xmlns:a16="http://schemas.microsoft.com/office/drawing/2014/main" id="{91464C0B-3AAF-D9E6-3A2C-F55E43069F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5784850"/>
            <a:ext cx="7740650" cy="982663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2800">
                <a:solidFill>
                  <a:srgbClr val="800000"/>
                </a:solidFill>
                <a:sym typeface="Symbol" panose="05050102010706020507" pitchFamily="18" charset="2"/>
              </a:rPr>
              <a:t> </a:t>
            </a:r>
            <a:r>
              <a:rPr lang="en-US" altLang="en-US" sz="2800" b="1">
                <a:solidFill>
                  <a:srgbClr val="800000"/>
                </a:solidFill>
                <a:sym typeface="Wingdings" panose="05000000000000000000" pitchFamily="2" charset="2"/>
              </a:rPr>
              <a:t>Engineered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 Enable direct visualization of </a:t>
            </a:r>
            <a:r>
              <a:rPr lang="en-US" altLang="en-US" sz="2800" b="1">
                <a:solidFill>
                  <a:srgbClr val="800000"/>
                </a:solidFill>
              </a:rPr>
              <a:t>frozen</a:t>
            </a:r>
            <a:r>
              <a:rPr lang="en-US" altLang="en-US" sz="2800"/>
              <a:t> patterns</a:t>
            </a:r>
          </a:p>
        </p:txBody>
      </p:sp>
      <p:sp>
        <p:nvSpPr>
          <p:cNvPr id="427011" name="Rectangle 3">
            <a:extLst>
              <a:ext uri="{FF2B5EF4-FFF2-40B4-BE49-F238E27FC236}">
                <a16:creationId xmlns:a16="http://schemas.microsoft.com/office/drawing/2014/main" id="{2AEAC25A-0F2A-6D06-6DDF-5F7DDD70C0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620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427012" name="Picture 4">
            <a:extLst>
              <a:ext uri="{FF2B5EF4-FFF2-40B4-BE49-F238E27FC236}">
                <a16:creationId xmlns:a16="http://schemas.microsoft.com/office/drawing/2014/main" id="{D898BE10-B0B6-55AB-2A76-D59F08C2B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2598738"/>
            <a:ext cx="3105150" cy="333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7013" name="Text Box 5">
            <a:extLst>
              <a:ext uri="{FF2B5EF4-FFF2-40B4-BE49-F238E27FC236}">
                <a16:creationId xmlns:a16="http://schemas.microsoft.com/office/drawing/2014/main" id="{4CC0B6C6-4122-5D11-6A7F-8AD7105EB2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9725" y="2209800"/>
            <a:ext cx="27336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 b="0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</a:t>
            </a:r>
            <a:r>
              <a:rPr lang="en-US" altLang="en-US" sz="1800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439</a:t>
            </a:r>
            <a:r>
              <a:rPr lang="en-US" altLang="en-US" sz="1800" b="0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303 (2006)</a:t>
            </a:r>
          </a:p>
        </p:txBody>
      </p:sp>
      <p:sp>
        <p:nvSpPr>
          <p:cNvPr id="427014" name="Rectangle 6">
            <a:extLst>
              <a:ext uri="{FF2B5EF4-FFF2-40B4-BE49-F238E27FC236}">
                <a16:creationId xmlns:a16="http://schemas.microsoft.com/office/drawing/2014/main" id="{C7018BEA-7512-39A5-F526-6E459000C9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2370138"/>
            <a:ext cx="4038600" cy="81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Tx/>
              <a:buNone/>
            </a:pPr>
            <a:endParaRPr lang="en-US" altLang="en-US" sz="2800">
              <a:solidFill>
                <a:srgbClr val="A5002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427015" name="Picture 7">
            <a:extLst>
              <a:ext uri="{FF2B5EF4-FFF2-40B4-BE49-F238E27FC236}">
                <a16:creationId xmlns:a16="http://schemas.microsoft.com/office/drawing/2014/main" id="{C68524D2-741E-CD28-2362-04B694B41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2674938"/>
            <a:ext cx="2149475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7016" name="Rectangle 8">
            <a:extLst>
              <a:ext uri="{FF2B5EF4-FFF2-40B4-BE49-F238E27FC236}">
                <a16:creationId xmlns:a16="http://schemas.microsoft.com/office/drawing/2014/main" id="{D3B4383D-002E-C922-CD5C-80847B9F16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Single ‘Spin’ Resolution: Artificial Frustrated Systems</a:t>
            </a:r>
            <a:endParaRPr lang="en-US" altLang="en-US" sz="2800">
              <a:solidFill>
                <a:srgbClr val="FF0000"/>
              </a:solidFill>
            </a:endParaRPr>
          </a:p>
        </p:txBody>
      </p:sp>
      <p:sp>
        <p:nvSpPr>
          <p:cNvPr id="427017" name="Text Box 9">
            <a:extLst>
              <a:ext uri="{FF2B5EF4-FFF2-40B4-BE49-F238E27FC236}">
                <a16:creationId xmlns:a16="http://schemas.microsoft.com/office/drawing/2014/main" id="{26F5C4AB-D33F-2922-2CF8-02BCB7000F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4579938"/>
            <a:ext cx="13668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>
                <a:solidFill>
                  <a:srgbClr val="A50021"/>
                </a:solidFill>
              </a:rPr>
              <a:t>frustration</a:t>
            </a:r>
            <a:endParaRPr lang="en-US" altLang="en-US"/>
          </a:p>
        </p:txBody>
      </p:sp>
      <p:grpSp>
        <p:nvGrpSpPr>
          <p:cNvPr id="427018" name="Group 10">
            <a:extLst>
              <a:ext uri="{FF2B5EF4-FFF2-40B4-BE49-F238E27FC236}">
                <a16:creationId xmlns:a16="http://schemas.microsoft.com/office/drawing/2014/main" id="{0C7A99AE-9323-B1DB-A71D-C375962A6387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90600" y="4046538"/>
            <a:ext cx="688975" cy="98425"/>
            <a:chOff x="2304" y="2592"/>
            <a:chExt cx="672" cy="96"/>
          </a:xfrm>
        </p:grpSpPr>
        <p:sp>
          <p:nvSpPr>
            <p:cNvPr id="427019" name="AutoShape 11">
              <a:extLst>
                <a:ext uri="{FF2B5EF4-FFF2-40B4-BE49-F238E27FC236}">
                  <a16:creationId xmlns:a16="http://schemas.microsoft.com/office/drawing/2014/main" id="{05D163F6-1690-75DE-C47E-AEB36FFB1B7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304" y="2592"/>
              <a:ext cx="288" cy="9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427020" name="Line 12">
              <a:extLst>
                <a:ext uri="{FF2B5EF4-FFF2-40B4-BE49-F238E27FC236}">
                  <a16:creationId xmlns:a16="http://schemas.microsoft.com/office/drawing/2014/main" id="{651C569D-799B-BB45-9355-BC37F5D9A282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2352" y="2640"/>
              <a:ext cx="19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427021" name="AutoShape 13">
              <a:extLst>
                <a:ext uri="{FF2B5EF4-FFF2-40B4-BE49-F238E27FC236}">
                  <a16:creationId xmlns:a16="http://schemas.microsoft.com/office/drawing/2014/main" id="{9E28B248-A92A-6214-6957-382993CA82E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688" y="2592"/>
              <a:ext cx="288" cy="9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427022" name="Line 14">
              <a:extLst>
                <a:ext uri="{FF2B5EF4-FFF2-40B4-BE49-F238E27FC236}">
                  <a16:creationId xmlns:a16="http://schemas.microsoft.com/office/drawing/2014/main" id="{80593425-797E-86F1-17B1-3954C1E9E848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2736" y="2640"/>
              <a:ext cx="19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427023" name="AutoShape 15">
            <a:extLst>
              <a:ext uri="{FF2B5EF4-FFF2-40B4-BE49-F238E27FC236}">
                <a16:creationId xmlns:a16="http://schemas.microsoft.com/office/drawing/2014/main" id="{C65CDDEE-6F0B-A7C4-6C06-96865F1B692B}"/>
              </a:ext>
            </a:extLst>
          </p:cNvPr>
          <p:cNvSpPr>
            <a:spLocks noChangeAspect="1" noChangeArrowheads="1"/>
          </p:cNvSpPr>
          <p:nvPr/>
        </p:nvSpPr>
        <p:spPr bwMode="auto">
          <a:xfrm rot="-5400000">
            <a:off x="1183482" y="4280694"/>
            <a:ext cx="293687" cy="984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427024" name="AutoShape 16">
            <a:extLst>
              <a:ext uri="{FF2B5EF4-FFF2-40B4-BE49-F238E27FC236}">
                <a16:creationId xmlns:a16="http://schemas.microsoft.com/office/drawing/2014/main" id="{DE68FF5E-8E58-55CD-198C-369E8988D1DE}"/>
              </a:ext>
            </a:extLst>
          </p:cNvPr>
          <p:cNvSpPr>
            <a:spLocks noChangeAspect="1" noChangeArrowheads="1"/>
          </p:cNvSpPr>
          <p:nvPr/>
        </p:nvSpPr>
        <p:spPr bwMode="auto">
          <a:xfrm rot="-5400000">
            <a:off x="1183482" y="3829844"/>
            <a:ext cx="293687" cy="984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427025" name="Line 17">
            <a:extLst>
              <a:ext uri="{FF2B5EF4-FFF2-40B4-BE49-F238E27FC236}">
                <a16:creationId xmlns:a16="http://schemas.microsoft.com/office/drawing/2014/main" id="{5AF4761A-6C8F-04ED-1292-ACAA813D6596}"/>
              </a:ext>
            </a:extLst>
          </p:cNvPr>
          <p:cNvSpPr>
            <a:spLocks noChangeAspect="1" noChangeShapeType="1"/>
          </p:cNvSpPr>
          <p:nvPr/>
        </p:nvSpPr>
        <p:spPr bwMode="auto">
          <a:xfrm rot="-5400000">
            <a:off x="1233487" y="4311651"/>
            <a:ext cx="2000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427026" name="Oval 18">
            <a:extLst>
              <a:ext uri="{FF2B5EF4-FFF2-40B4-BE49-F238E27FC236}">
                <a16:creationId xmlns:a16="http://schemas.microsoft.com/office/drawing/2014/main" id="{F60E1CC7-70E2-FBD7-1D13-433A1F2E0004}"/>
              </a:ext>
            </a:extLst>
          </p:cNvPr>
          <p:cNvSpPr>
            <a:spLocks noChangeArrowheads="1"/>
          </p:cNvSpPr>
          <p:nvPr/>
        </p:nvSpPr>
        <p:spPr bwMode="auto">
          <a:xfrm rot="1800000">
            <a:off x="1055688" y="4090988"/>
            <a:ext cx="381000" cy="152400"/>
          </a:xfrm>
          <a:prstGeom prst="ellipse">
            <a:avLst/>
          </a:prstGeom>
          <a:noFill/>
          <a:ln w="15875" algn="ctr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grpSp>
        <p:nvGrpSpPr>
          <p:cNvPr id="427027" name="Group 19">
            <a:extLst>
              <a:ext uri="{FF2B5EF4-FFF2-40B4-BE49-F238E27FC236}">
                <a16:creationId xmlns:a16="http://schemas.microsoft.com/office/drawing/2014/main" id="{7F10B4D5-6F1A-9276-8D95-12ED27995D70}"/>
              </a:ext>
            </a:extLst>
          </p:cNvPr>
          <p:cNvGrpSpPr>
            <a:grpSpLocks/>
          </p:cNvGrpSpPr>
          <p:nvPr/>
        </p:nvGrpSpPr>
        <p:grpSpPr bwMode="auto">
          <a:xfrm>
            <a:off x="990600" y="2751138"/>
            <a:ext cx="704850" cy="571500"/>
            <a:chOff x="3638" y="1992"/>
            <a:chExt cx="444" cy="360"/>
          </a:xfrm>
        </p:grpSpPr>
        <p:sp>
          <p:nvSpPr>
            <p:cNvPr id="427028" name="AutoShape 20">
              <a:extLst>
                <a:ext uri="{FF2B5EF4-FFF2-40B4-BE49-F238E27FC236}">
                  <a16:creationId xmlns:a16="http://schemas.microsoft.com/office/drawing/2014/main" id="{8BEF6FD2-767E-541F-EA23-0FE70F8667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208"/>
              <a:ext cx="336" cy="144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25400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427029" name="AutoShape 21">
              <a:extLst>
                <a:ext uri="{FF2B5EF4-FFF2-40B4-BE49-F238E27FC236}">
                  <a16:creationId xmlns:a16="http://schemas.microsoft.com/office/drawing/2014/main" id="{C55CF854-4C47-DF72-3C8C-C3FEF6D004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208"/>
              <a:ext cx="173" cy="138"/>
            </a:xfrm>
            <a:prstGeom prst="roundRect">
              <a:avLst>
                <a:gd name="adj" fmla="val 16667"/>
              </a:avLst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427030" name="Text Box 22">
              <a:extLst>
                <a:ext uri="{FF2B5EF4-FFF2-40B4-BE49-F238E27FC236}">
                  <a16:creationId xmlns:a16="http://schemas.microsoft.com/office/drawing/2014/main" id="{3328D8E1-10A0-7B71-47F2-E51333D7FAB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38" y="1992"/>
              <a:ext cx="44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800"/>
                <a:t>N    S</a:t>
              </a:r>
              <a:endParaRPr lang="en-US" altLang="en-US"/>
            </a:p>
          </p:txBody>
        </p:sp>
      </p:grpSp>
      <p:sp>
        <p:nvSpPr>
          <p:cNvPr id="427031" name="Rectangle 23">
            <a:extLst>
              <a:ext uri="{FF2B5EF4-FFF2-40B4-BE49-F238E27FC236}">
                <a16:creationId xmlns:a16="http://schemas.microsoft.com/office/drawing/2014/main" id="{DE9C6A2A-F64B-1F6A-947F-F33F542AF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163" y="796925"/>
            <a:ext cx="8337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30000"/>
              </a:spcBef>
            </a:pPr>
            <a:r>
              <a:rPr lang="en-US" altLang="en-US" sz="2400">
                <a:latin typeface="Arial" panose="020B0604020202020204" pitchFamily="34" charset="0"/>
              </a:rPr>
              <a:t>Difficulty: </a:t>
            </a:r>
            <a:r>
              <a:rPr lang="en-US" altLang="en-US"/>
              <a:t>Probing individual spins will alter their quantum states.</a:t>
            </a:r>
          </a:p>
        </p:txBody>
      </p:sp>
      <p:sp>
        <p:nvSpPr>
          <p:cNvPr id="427032" name="Text Box 24">
            <a:extLst>
              <a:ext uri="{FF2B5EF4-FFF2-40B4-BE49-F238E27FC236}">
                <a16:creationId xmlns:a16="http://schemas.microsoft.com/office/drawing/2014/main" id="{AF44CBA2-D3F7-AB23-F4FB-C3C4E3DBC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336675"/>
            <a:ext cx="58515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latin typeface="Arial" panose="020B0604020202020204" pitchFamily="34" charset="0"/>
              </a:rPr>
              <a:t>Solution: artificial systems </a:t>
            </a:r>
            <a:r>
              <a:rPr lang="en-US" altLang="en-US" sz="2400" b="0">
                <a:latin typeface="Arial" panose="020B0604020202020204" pitchFamily="34" charset="0"/>
                <a:sym typeface="Symbol" panose="05050102010706020507" pitchFamily="18" charset="2"/>
              </a:rPr>
              <a:t> </a:t>
            </a:r>
          </a:p>
          <a:p>
            <a:r>
              <a:rPr lang="en-US" altLang="en-US" sz="2400">
                <a:solidFill>
                  <a:srgbClr val="CC0000"/>
                </a:solidFill>
              </a:rPr>
              <a:t>micrometer arrays of ferromagnetic islands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US" altLang="en-US" sz="2800" b="1" dirty="0">
                <a:solidFill>
                  <a:schemeClr val="bg1"/>
                </a:solidFill>
                <a:latin typeface="Times New Roman" pitchFamily="18" charset="0"/>
              </a:rPr>
              <a:t>Colloid </a:t>
            </a:r>
            <a:r>
              <a:rPr lang="zh-CN" altLang="en-US" sz="2800" b="1" dirty="0">
                <a:solidFill>
                  <a:schemeClr val="bg1"/>
                </a:solidFill>
                <a:latin typeface="Times New Roman" pitchFamily="18" charset="0"/>
              </a:rPr>
              <a:t>胶体</a:t>
            </a:r>
            <a:r>
              <a:rPr lang="en-US" altLang="en-US" sz="2800" b="1" dirty="0">
                <a:solidFill>
                  <a:schemeClr val="bg1"/>
                </a:solidFill>
                <a:latin typeface="Times New Roman" pitchFamily="18" charset="0"/>
              </a:rPr>
              <a:t> </a:t>
            </a:r>
            <a:r>
              <a:rPr lang="en-US" altLang="en-US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— </a:t>
            </a:r>
            <a:r>
              <a:rPr lang="en-US" altLang="en-US" sz="2800" b="1" dirty="0">
                <a:solidFill>
                  <a:schemeClr val="bg1"/>
                </a:solidFill>
                <a:latin typeface="Times New Roman" pitchFamily="18" charset="0"/>
              </a:rPr>
              <a:t>One Class of Soft Material</a:t>
            </a:r>
          </a:p>
        </p:txBody>
      </p:sp>
      <p:sp>
        <p:nvSpPr>
          <p:cNvPr id="227331" name="Text Box 3"/>
          <p:cNvSpPr txBox="1">
            <a:spLocks noChangeArrowheads="1"/>
          </p:cNvSpPr>
          <p:nvPr/>
        </p:nvSpPr>
        <p:spPr bwMode="auto">
          <a:xfrm>
            <a:off x="202398" y="813500"/>
            <a:ext cx="6307137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 dirty="0"/>
              <a:t>What are Colloids?</a:t>
            </a:r>
          </a:p>
          <a:p>
            <a:r>
              <a:rPr lang="en-US" altLang="en-US" sz="2800" dirty="0">
                <a:cs typeface="Times New Roman" pitchFamily="18" charset="0"/>
              </a:rPr>
              <a:t>— </a:t>
            </a:r>
            <a:r>
              <a:rPr lang="en-US" altLang="en-US" sz="2800" dirty="0"/>
              <a:t>small particles dispersed in a solution</a:t>
            </a:r>
          </a:p>
          <a:p>
            <a:r>
              <a:rPr lang="en-US" altLang="en-US" sz="2800" dirty="0">
                <a:solidFill>
                  <a:srgbClr val="0000FF"/>
                </a:solidFill>
              </a:rPr>
              <a:t>Particle size: 10nm </a:t>
            </a:r>
            <a:r>
              <a:rPr lang="en-US" altLang="en-US" sz="2800" dirty="0">
                <a:solidFill>
                  <a:srgbClr val="0000FF"/>
                </a:solidFill>
                <a:sym typeface="Symbol" pitchFamily="18" charset="2"/>
              </a:rPr>
              <a:t></a:t>
            </a:r>
            <a:r>
              <a:rPr lang="en-US" altLang="en-US" sz="2800" dirty="0">
                <a:solidFill>
                  <a:srgbClr val="0000FF"/>
                </a:solidFill>
              </a:rPr>
              <a:t>10</a:t>
            </a:r>
            <a:r>
              <a:rPr lang="en-US" altLang="en-US" sz="2800" dirty="0">
                <a:solidFill>
                  <a:srgbClr val="0000FF"/>
                </a:solidFill>
                <a:sym typeface="Symbol" pitchFamily="18" charset="2"/>
              </a:rPr>
              <a:t>m</a:t>
            </a:r>
            <a:r>
              <a:rPr lang="en-US" altLang="en-US" sz="2800" dirty="0">
                <a:solidFill>
                  <a:srgbClr val="0000FF"/>
                </a:solidFill>
              </a:rPr>
              <a:t>, </a:t>
            </a:r>
          </a:p>
          <a:p>
            <a:r>
              <a:rPr lang="en-US" altLang="en-US" sz="2800" dirty="0" err="1">
                <a:solidFill>
                  <a:srgbClr val="0000FF"/>
                </a:solidFill>
              </a:rPr>
              <a:t>k</a:t>
            </a:r>
            <a:r>
              <a:rPr lang="en-US" altLang="en-US" sz="2800" baseline="-25000" dirty="0" err="1">
                <a:solidFill>
                  <a:srgbClr val="0000FF"/>
                </a:solidFill>
              </a:rPr>
              <a:t>B</a:t>
            </a:r>
            <a:r>
              <a:rPr lang="en-US" altLang="en-US" sz="2800" dirty="0" err="1">
                <a:solidFill>
                  <a:srgbClr val="0000FF"/>
                </a:solidFill>
              </a:rPr>
              <a:t>T</a:t>
            </a:r>
            <a:r>
              <a:rPr lang="en-US" altLang="en-US" sz="2800" dirty="0">
                <a:solidFill>
                  <a:srgbClr val="0000FF"/>
                </a:solidFill>
              </a:rPr>
              <a:t> dominated, Brownian motion…</a:t>
            </a:r>
          </a:p>
        </p:txBody>
      </p:sp>
      <p:grpSp>
        <p:nvGrpSpPr>
          <p:cNvPr id="227332" name="Group 4"/>
          <p:cNvGrpSpPr>
            <a:grpSpLocks/>
          </p:cNvGrpSpPr>
          <p:nvPr/>
        </p:nvGrpSpPr>
        <p:grpSpPr bwMode="auto">
          <a:xfrm>
            <a:off x="7086600" y="1066800"/>
            <a:ext cx="1714500" cy="2057400"/>
            <a:chOff x="4560" y="624"/>
            <a:chExt cx="1080" cy="1296"/>
          </a:xfrm>
        </p:grpSpPr>
        <p:sp>
          <p:nvSpPr>
            <p:cNvPr id="227333" name="AutoShape 5"/>
            <p:cNvSpPr>
              <a:spLocks noChangeArrowheads="1"/>
            </p:cNvSpPr>
            <p:nvPr/>
          </p:nvSpPr>
          <p:spPr bwMode="auto">
            <a:xfrm>
              <a:off x="4560" y="624"/>
              <a:ext cx="1080" cy="1296"/>
            </a:xfrm>
            <a:prstGeom prst="can">
              <a:avLst>
                <a:gd name="adj" fmla="val 30000"/>
              </a:avLst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34" name="AutoShape 6"/>
            <p:cNvSpPr>
              <a:spLocks noChangeArrowheads="1"/>
            </p:cNvSpPr>
            <p:nvPr/>
          </p:nvSpPr>
          <p:spPr bwMode="auto">
            <a:xfrm>
              <a:off x="4579" y="1026"/>
              <a:ext cx="1037" cy="864"/>
            </a:xfrm>
            <a:prstGeom prst="can">
              <a:avLst>
                <a:gd name="adj" fmla="val 25000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35" name="Oval 7"/>
            <p:cNvSpPr>
              <a:spLocks noChangeArrowheads="1"/>
            </p:cNvSpPr>
            <p:nvPr/>
          </p:nvSpPr>
          <p:spPr bwMode="auto">
            <a:xfrm>
              <a:off x="4944" y="1152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36" name="Oval 8"/>
            <p:cNvSpPr>
              <a:spLocks noChangeArrowheads="1"/>
            </p:cNvSpPr>
            <p:nvPr/>
          </p:nvSpPr>
          <p:spPr bwMode="auto">
            <a:xfrm>
              <a:off x="5136" y="1344"/>
              <a:ext cx="48" cy="96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37" name="Oval 9"/>
            <p:cNvSpPr>
              <a:spLocks noChangeArrowheads="1"/>
            </p:cNvSpPr>
            <p:nvPr/>
          </p:nvSpPr>
          <p:spPr bwMode="auto">
            <a:xfrm>
              <a:off x="5184" y="1584"/>
              <a:ext cx="96" cy="96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38" name="Oval 10"/>
            <p:cNvSpPr>
              <a:spLocks noChangeArrowheads="1"/>
            </p:cNvSpPr>
            <p:nvPr/>
          </p:nvSpPr>
          <p:spPr bwMode="auto">
            <a:xfrm>
              <a:off x="4704" y="1248"/>
              <a:ext cx="96" cy="96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39" name="Oval 11"/>
            <p:cNvSpPr>
              <a:spLocks noChangeArrowheads="1"/>
            </p:cNvSpPr>
            <p:nvPr/>
          </p:nvSpPr>
          <p:spPr bwMode="auto">
            <a:xfrm>
              <a:off x="5376" y="1440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0" name="Oval 12"/>
            <p:cNvSpPr>
              <a:spLocks noChangeArrowheads="1"/>
            </p:cNvSpPr>
            <p:nvPr/>
          </p:nvSpPr>
          <p:spPr bwMode="auto">
            <a:xfrm>
              <a:off x="4752" y="1440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1" name="Oval 13"/>
            <p:cNvSpPr>
              <a:spLocks noChangeArrowheads="1"/>
            </p:cNvSpPr>
            <p:nvPr/>
          </p:nvSpPr>
          <p:spPr bwMode="auto">
            <a:xfrm>
              <a:off x="4800" y="1728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2" name="Oval 14"/>
            <p:cNvSpPr>
              <a:spLocks noChangeArrowheads="1"/>
            </p:cNvSpPr>
            <p:nvPr/>
          </p:nvSpPr>
          <p:spPr bwMode="auto">
            <a:xfrm rot="2400000">
              <a:off x="5424" y="1584"/>
              <a:ext cx="48" cy="144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3" name="Oval 15"/>
            <p:cNvSpPr>
              <a:spLocks noChangeArrowheads="1"/>
            </p:cNvSpPr>
            <p:nvPr/>
          </p:nvSpPr>
          <p:spPr bwMode="auto">
            <a:xfrm>
              <a:off x="4992" y="1680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4" name="Oval 16"/>
            <p:cNvSpPr>
              <a:spLocks noChangeArrowheads="1"/>
            </p:cNvSpPr>
            <p:nvPr/>
          </p:nvSpPr>
          <p:spPr bwMode="auto">
            <a:xfrm>
              <a:off x="5424" y="1248"/>
              <a:ext cx="96" cy="96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5" name="Oval 17"/>
            <p:cNvSpPr>
              <a:spLocks noChangeArrowheads="1"/>
            </p:cNvSpPr>
            <p:nvPr/>
          </p:nvSpPr>
          <p:spPr bwMode="auto">
            <a:xfrm>
              <a:off x="4656" y="1584"/>
              <a:ext cx="96" cy="96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6" name="Oval 18"/>
            <p:cNvSpPr>
              <a:spLocks noChangeArrowheads="1"/>
            </p:cNvSpPr>
            <p:nvPr/>
          </p:nvSpPr>
          <p:spPr bwMode="auto">
            <a:xfrm rot="600000">
              <a:off x="4896" y="1488"/>
              <a:ext cx="96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7" name="Oval 19"/>
            <p:cNvSpPr>
              <a:spLocks noChangeArrowheads="1"/>
            </p:cNvSpPr>
            <p:nvPr/>
          </p:nvSpPr>
          <p:spPr bwMode="auto">
            <a:xfrm>
              <a:off x="5040" y="1248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7348" name="Oval 20"/>
            <p:cNvSpPr>
              <a:spLocks noChangeArrowheads="1"/>
            </p:cNvSpPr>
            <p:nvPr/>
          </p:nvSpPr>
          <p:spPr bwMode="auto">
            <a:xfrm>
              <a:off x="5088" y="1776"/>
              <a:ext cx="48" cy="48"/>
            </a:xfrm>
            <a:prstGeom prst="ellipse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27349" name="Line 21"/>
          <p:cNvSpPr>
            <a:spLocks noChangeShapeType="1"/>
          </p:cNvSpPr>
          <p:nvPr/>
        </p:nvSpPr>
        <p:spPr bwMode="auto">
          <a:xfrm flipV="1">
            <a:off x="6248400" y="2957513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27350" name="Line 22"/>
          <p:cNvSpPr>
            <a:spLocks noChangeShapeType="1"/>
          </p:cNvSpPr>
          <p:nvPr/>
        </p:nvSpPr>
        <p:spPr bwMode="auto">
          <a:xfrm>
            <a:off x="7772400" y="2957513"/>
            <a:ext cx="990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27357" name="Text Box 29"/>
          <p:cNvSpPr txBox="1">
            <a:spLocks noChangeArrowheads="1"/>
          </p:cNvSpPr>
          <p:nvPr/>
        </p:nvSpPr>
        <p:spPr bwMode="auto">
          <a:xfrm>
            <a:off x="5960362" y="5992813"/>
            <a:ext cx="3119252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altLang="en-US" dirty="0"/>
              <a:t>1.6 micron silica spheres</a:t>
            </a:r>
          </a:p>
          <a:p>
            <a:pPr algn="ctr"/>
            <a:r>
              <a:rPr lang="en-US" altLang="zh-CN" dirty="0"/>
              <a:t>in water</a:t>
            </a:r>
            <a:endParaRPr lang="en-US" altLang="en-US" dirty="0"/>
          </a:p>
        </p:txBody>
      </p:sp>
      <p:pic>
        <p:nvPicPr>
          <p:cNvPr id="227358" name="demoDVM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6248400" y="3733800"/>
            <a:ext cx="25527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milk_paint"/>
          <p:cNvPicPr>
            <a:picLocks noChangeAspect="1" noChangeArrowheads="1"/>
          </p:cNvPicPr>
          <p:nvPr/>
        </p:nvPicPr>
        <p:blipFill>
          <a:blip r:embed="rId6" cstate="print">
            <a:lum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77" y="2857500"/>
            <a:ext cx="2812559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Rectangle 10"/>
          <p:cNvSpPr>
            <a:spLocks noChangeArrowheads="1"/>
          </p:cNvSpPr>
          <p:nvPr/>
        </p:nvSpPr>
        <p:spPr bwMode="auto">
          <a:xfrm>
            <a:off x="158077" y="5321157"/>
            <a:ext cx="36576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rgbClr val="0000FF"/>
                </a:solidFill>
              </a:rPr>
              <a:t>milk, inks, paints, blood, smoke…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B36251F6-EBC2-1FA4-7639-88B5668A9E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5997" y="3072901"/>
            <a:ext cx="1574365" cy="2597702"/>
          </a:xfrm>
          <a:prstGeom prst="rect">
            <a:avLst/>
          </a:prstGeom>
        </p:spPr>
      </p:pic>
      <p:pic>
        <p:nvPicPr>
          <p:cNvPr id="3" name="Picture 4" descr="dryXtalFCC">
            <a:extLst>
              <a:ext uri="{FF2B5EF4-FFF2-40B4-BE49-F238E27FC236}">
                <a16:creationId xmlns:a16="http://schemas.microsoft.com/office/drawing/2014/main" id="{14B7C522-1765-9B2B-10D4-B7CCE13279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01638" y="3665932"/>
            <a:ext cx="2307772" cy="1594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6B7BD76F-3EE0-7DE5-AF2B-66CDA46F5BDD}"/>
              </a:ext>
            </a:extLst>
          </p:cNvPr>
          <p:cNvSpPr txBox="1"/>
          <p:nvPr/>
        </p:nvSpPr>
        <p:spPr>
          <a:xfrm>
            <a:off x="3955524" y="3238428"/>
            <a:ext cx="2025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Gemstone Opal: colloidal crystal</a:t>
            </a:r>
          </a:p>
        </p:txBody>
      </p:sp>
    </p:spTree>
    <p:extLst>
      <p:ext uri="{BB962C8B-B14F-4D97-AF65-F5344CB8AC3E}">
        <p14:creationId xmlns:p14="http://schemas.microsoft.com/office/powerpoint/2010/main" val="140573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273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2735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7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73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35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4"/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itchFamily="18" charset="0"/>
                <a:ea typeface="SimSun" pitchFamily="2" charset="-122"/>
              </a:rPr>
              <a:t>Colloids: Model Systems for Phase-Transition Studies</a:t>
            </a:r>
          </a:p>
        </p:txBody>
      </p:sp>
      <p:sp>
        <p:nvSpPr>
          <p:cNvPr id="25603" name="Text Box 149"/>
          <p:cNvSpPr txBox="1">
            <a:spLocks noChangeArrowheads="1"/>
          </p:cNvSpPr>
          <p:nvPr/>
        </p:nvSpPr>
        <p:spPr bwMode="auto">
          <a:xfrm>
            <a:off x="2386013" y="3625850"/>
            <a:ext cx="2352675" cy="1138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2225" cap="sq">
                <a:solidFill>
                  <a:srgbClr val="FF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Melting </a:t>
            </a:r>
            <a:r>
              <a:rPr lang="en-US" altLang="zh-CN" sz="2000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         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600" i="1">
                <a:solidFill>
                  <a:srgbClr val="C00000"/>
                </a:solidFill>
                <a:latin typeface="Times New Roman" pitchFamily="18" charset="0"/>
                <a:ea typeface="SimSun" pitchFamily="2" charset="-122"/>
              </a:rPr>
              <a:t>Science</a:t>
            </a:r>
            <a:r>
              <a:rPr lang="en-US" altLang="zh-CN" sz="1600">
                <a:solidFill>
                  <a:srgbClr val="C00000"/>
                </a:solidFill>
                <a:latin typeface="Times New Roman" pitchFamily="18" charset="0"/>
                <a:ea typeface="SimSun" pitchFamily="2" charset="-122"/>
              </a:rPr>
              <a:t> 309, 1207 (2005)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i="1">
                <a:solidFill>
                  <a:srgbClr val="C00000"/>
                </a:solidFill>
                <a:latin typeface="Times New Roman" pitchFamily="18" charset="0"/>
              </a:rPr>
              <a:t>Han et al. Science</a:t>
            </a:r>
            <a:r>
              <a:rPr lang="en-US" altLang="en-US" sz="1600">
                <a:solidFill>
                  <a:srgbClr val="C00000"/>
                </a:solidFill>
                <a:latin typeface="Times New Roman" pitchFamily="18" charset="0"/>
              </a:rPr>
              <a:t> 338, 87 (2012)</a:t>
            </a:r>
          </a:p>
        </p:txBody>
      </p:sp>
      <p:pic>
        <p:nvPicPr>
          <p:cNvPr id="25604" name="Picture 150" descr="Sci_cvr_v309_i5738_ori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466850"/>
            <a:ext cx="166052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Text Box 13"/>
          <p:cNvSpPr txBox="1">
            <a:spLocks noChangeArrowheads="1"/>
          </p:cNvSpPr>
          <p:nvPr/>
        </p:nvSpPr>
        <p:spPr bwMode="auto">
          <a:xfrm>
            <a:off x="0" y="3732213"/>
            <a:ext cx="24765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zh-CN" sz="1800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Crystallization   </a:t>
            </a:r>
            <a:r>
              <a:rPr lang="en-US" altLang="zh-CN" sz="1800">
                <a:solidFill>
                  <a:srgbClr val="A50021"/>
                </a:solidFill>
                <a:latin typeface="Times New Roman" pitchFamily="18" charset="0"/>
                <a:ea typeface="PMingLiU" pitchFamily="18" charset="-120"/>
              </a:rPr>
              <a:t> </a:t>
            </a:r>
            <a:r>
              <a:rPr lang="en-US" altLang="zh-CN" sz="1600" i="1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Science </a:t>
            </a:r>
            <a:r>
              <a:rPr lang="en-US" altLang="zh-CN" sz="1600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292, 258 (2001)</a:t>
            </a:r>
            <a:endParaRPr lang="en-US" altLang="zh-TW" sz="1800">
              <a:solidFill>
                <a:srgbClr val="A50021"/>
              </a:solidFill>
              <a:latin typeface="Times New Roman" pitchFamily="18" charset="0"/>
              <a:ea typeface="PMingLiU" pitchFamily="18" charset="-120"/>
            </a:endParaRPr>
          </a:p>
        </p:txBody>
      </p:sp>
      <p:pic>
        <p:nvPicPr>
          <p:cNvPr id="25606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1447800"/>
            <a:ext cx="2519363" cy="233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7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150" y="1462088"/>
            <a:ext cx="2376488" cy="232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608" name="Text Box 16"/>
          <p:cNvSpPr txBox="1">
            <a:spLocks noChangeArrowheads="1"/>
          </p:cNvSpPr>
          <p:nvPr/>
        </p:nvSpPr>
        <p:spPr bwMode="auto">
          <a:xfrm>
            <a:off x="4546600" y="3694113"/>
            <a:ext cx="2486025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zh-TW" sz="1800">
                <a:solidFill>
                  <a:srgbClr val="A50021"/>
                </a:solidFill>
                <a:latin typeface="Times New Roman" pitchFamily="18" charset="0"/>
                <a:ea typeface="PMingLiU" pitchFamily="18" charset="-120"/>
              </a:rPr>
              <a:t>Sublimation </a:t>
            </a:r>
            <a:r>
              <a:rPr lang="en-US" altLang="zh-TW" sz="1600">
                <a:solidFill>
                  <a:srgbClr val="A50021"/>
                </a:solidFill>
                <a:latin typeface="Times New Roman" pitchFamily="18" charset="0"/>
                <a:ea typeface="PMingLiU" pitchFamily="18" charset="-120"/>
              </a:rPr>
              <a:t>          </a:t>
            </a:r>
            <a:r>
              <a:rPr lang="en-US" altLang="zh-CN" sz="1600" i="1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Science</a:t>
            </a:r>
            <a:r>
              <a:rPr lang="en-US" altLang="zh-CN" sz="1600">
                <a:solidFill>
                  <a:srgbClr val="A50021"/>
                </a:solidFill>
                <a:latin typeface="Times New Roman" pitchFamily="18" charset="0"/>
                <a:ea typeface="SimSun" pitchFamily="2" charset="-122"/>
              </a:rPr>
              <a:t> 314, 795 (2006)</a:t>
            </a:r>
            <a:endParaRPr lang="en-US" altLang="zh-TW" sz="1600">
              <a:solidFill>
                <a:srgbClr val="A50021"/>
              </a:solidFill>
              <a:latin typeface="Times New Roman" pitchFamily="18" charset="0"/>
              <a:ea typeface="PMingLiU" pitchFamily="18" charset="-120"/>
            </a:endParaRPr>
          </a:p>
        </p:txBody>
      </p:sp>
      <p:sp>
        <p:nvSpPr>
          <p:cNvPr id="25609" name="Rectangle 12"/>
          <p:cNvSpPr>
            <a:spLocks noChangeArrowheads="1"/>
          </p:cNvSpPr>
          <p:nvPr/>
        </p:nvSpPr>
        <p:spPr bwMode="auto">
          <a:xfrm>
            <a:off x="177800" y="782638"/>
            <a:ext cx="8858250" cy="492443"/>
          </a:xfrm>
          <a:prstGeom prst="rect">
            <a:avLst/>
          </a:prstGeom>
          <a:solidFill>
            <a:srgbClr val="FFFF00"/>
          </a:solidFill>
          <a:ln w="25400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600" dirty="0">
                <a:solidFill>
                  <a:srgbClr val="A50021"/>
                </a:solidFill>
                <a:latin typeface="Times New Roman" pitchFamily="18" charset="0"/>
                <a:ea typeface="SimSun" pitchFamily="2" charset="-122"/>
                <a:sym typeface="Symbol" pitchFamily="18" charset="2"/>
              </a:rPr>
              <a:t>Colloidal Particle  Big Atom  </a:t>
            </a:r>
            <a:r>
              <a:rPr lang="en-US" altLang="zh-CN" sz="2600" dirty="0">
                <a:latin typeface="Times New Roman" pitchFamily="18" charset="0"/>
                <a:ea typeface="SimSun" pitchFamily="2" charset="-122"/>
                <a:sym typeface="Symbol" pitchFamily="18" charset="2"/>
              </a:rPr>
              <a:t>— watch each atom!</a:t>
            </a:r>
          </a:p>
        </p:txBody>
      </p:sp>
      <p:pic>
        <p:nvPicPr>
          <p:cNvPr id="2561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38" y="1470025"/>
            <a:ext cx="1693862" cy="222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11" name="Rectangle 3"/>
          <p:cNvSpPr>
            <a:spLocks noChangeArrowheads="1"/>
          </p:cNvSpPr>
          <p:nvPr/>
        </p:nvSpPr>
        <p:spPr bwMode="auto">
          <a:xfrm>
            <a:off x="6773863" y="3692525"/>
            <a:ext cx="2514600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Solid-solid, </a:t>
            </a:r>
            <a:r>
              <a:rPr lang="en-US" altLang="en-US" sz="1600" i="1">
                <a:solidFill>
                  <a:srgbClr val="C00000"/>
                </a:solidFill>
                <a:latin typeface="Times New Roman" pitchFamily="18" charset="0"/>
              </a:rPr>
              <a:t>Han et al. </a:t>
            </a:r>
            <a:r>
              <a:rPr lang="en-US" altLang="en-US" sz="1600" i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Nat. Mater. </a:t>
            </a:r>
            <a:r>
              <a:rPr lang="en-US" altLang="en-US" sz="16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14, 101 (2015) </a:t>
            </a:r>
            <a:endParaRPr lang="en-US" altLang="en-US" sz="18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1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075" y="4243388"/>
            <a:ext cx="170497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13" name="Rectangle 2"/>
          <p:cNvSpPr>
            <a:spLocks noChangeArrowheads="1"/>
          </p:cNvSpPr>
          <p:nvPr/>
        </p:nvSpPr>
        <p:spPr bwMode="auto">
          <a:xfrm>
            <a:off x="2133600" y="4865688"/>
            <a:ext cx="51482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Times New Roman" pitchFamily="18" charset="0"/>
              </a:rPr>
              <a:t>Assembly and phase transitions within colloidal crystals</a:t>
            </a:r>
            <a:r>
              <a:rPr lang="en-US" altLang="en-US" sz="1600" dirty="0">
                <a:solidFill>
                  <a:srgbClr val="C00000"/>
                </a:solidFill>
                <a:latin typeface="Times New Roman" pitchFamily="18" charset="0"/>
              </a:rPr>
              <a:t>, </a:t>
            </a:r>
            <a:r>
              <a:rPr lang="en-US" altLang="en-US" sz="1600" i="1" dirty="0">
                <a:solidFill>
                  <a:srgbClr val="C00000"/>
                </a:solidFill>
                <a:latin typeface="Times New Roman" pitchFamily="18" charset="0"/>
              </a:rPr>
              <a:t>Bo Li, Di Zhou and Yilong Han, 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600" i="1" dirty="0">
                <a:solidFill>
                  <a:srgbClr val="C00000"/>
                </a:solidFill>
                <a:latin typeface="Times New Roman" pitchFamily="18" charset="0"/>
              </a:rPr>
              <a:t>Nature Reviews Materials, 1, 15011 (2016) </a:t>
            </a:r>
          </a:p>
        </p:txBody>
      </p:sp>
      <p:sp>
        <p:nvSpPr>
          <p:cNvPr id="25614" name="Rectangle 3"/>
          <p:cNvSpPr>
            <a:spLocks noChangeArrowheads="1"/>
          </p:cNvSpPr>
          <p:nvPr/>
        </p:nvSpPr>
        <p:spPr bwMode="auto">
          <a:xfrm>
            <a:off x="1855788" y="5983288"/>
            <a:ext cx="317341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dirty="0">
                <a:solidFill>
                  <a:srgbClr val="C00000"/>
                </a:solidFill>
                <a:latin typeface="Times New Roman" pitchFamily="18" charset="0"/>
              </a:rPr>
              <a:t>Surface </a:t>
            </a:r>
            <a:r>
              <a:rPr lang="en-US" altLang="en-US" sz="1600" dirty="0" err="1">
                <a:solidFill>
                  <a:srgbClr val="C00000"/>
                </a:solidFill>
                <a:latin typeface="Times New Roman" pitchFamily="18" charset="0"/>
              </a:rPr>
              <a:t>Premelting</a:t>
            </a:r>
            <a:r>
              <a:rPr lang="en-US" altLang="en-US" sz="1600" i="1" dirty="0">
                <a:solidFill>
                  <a:srgbClr val="C00000"/>
                </a:solidFill>
                <a:latin typeface="Times New Roman" pitchFamily="18" charset="0"/>
              </a:rPr>
              <a:t>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i="1" dirty="0">
                <a:solidFill>
                  <a:srgbClr val="C00000"/>
                </a:solidFill>
                <a:latin typeface="Times New Roman" pitchFamily="18" charset="0"/>
              </a:rPr>
              <a:t>Han et al. Nature, </a:t>
            </a:r>
            <a:r>
              <a:rPr lang="en-US" altLang="en-US" sz="1600" b="0" dirty="0">
                <a:solidFill>
                  <a:srgbClr val="C00000"/>
                </a:solidFill>
                <a:latin typeface="Times New Roman" pitchFamily="18" charset="0"/>
              </a:rPr>
              <a:t>531, 485</a:t>
            </a:r>
            <a:r>
              <a:rPr lang="en-US" altLang="en-US" sz="1600" dirty="0">
                <a:solidFill>
                  <a:srgbClr val="C00000"/>
                </a:solidFill>
                <a:latin typeface="Times New Roman" pitchFamily="18" charset="0"/>
              </a:rPr>
              <a:t> (2016)</a:t>
            </a:r>
          </a:p>
        </p:txBody>
      </p:sp>
      <p:pic>
        <p:nvPicPr>
          <p:cNvPr id="25615" name="Picture 3" descr="C:\Users\yilong\Desktop\deptfig\20160113f-2 ____  __cover1 __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4340225"/>
            <a:ext cx="1649413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6871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3" name="Rectangle 3"/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eaLnBrk="0" hangingPunct="0">
              <a:defRPr sz="4400">
                <a:solidFill>
                  <a:schemeClr val="tx2"/>
                </a:solidFill>
                <a:latin typeface="Times New Roman" pitchFamily="18" charset="0"/>
              </a:defRPr>
            </a:lvl1pPr>
            <a:lvl2pPr algn="ctr" eaLnBrk="0" hangingPunct="0"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 eaLnBrk="0" hangingPunct="0"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 eaLnBrk="0" hangingPunct="0"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 eaLnBrk="0" hangingPunct="0"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</a:rPr>
              <a:t>Digital Video Microscopy</a:t>
            </a:r>
          </a:p>
        </p:txBody>
      </p:sp>
      <p:sp>
        <p:nvSpPr>
          <p:cNvPr id="235524" name="Text Box 4"/>
          <p:cNvSpPr txBox="1">
            <a:spLocks noChangeArrowheads="1"/>
          </p:cNvSpPr>
          <p:nvPr/>
        </p:nvSpPr>
        <p:spPr bwMode="auto">
          <a:xfrm>
            <a:off x="2057400" y="1212850"/>
            <a:ext cx="1677988" cy="844550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altLang="zh-CN" b="1"/>
              <a:t>Optical</a:t>
            </a:r>
          </a:p>
          <a:p>
            <a:pPr algn="ctr"/>
            <a:r>
              <a:rPr lang="en-US" altLang="zh-CN" b="1"/>
              <a:t>microscope</a:t>
            </a:r>
          </a:p>
        </p:txBody>
      </p:sp>
      <p:sp>
        <p:nvSpPr>
          <p:cNvPr id="235525" name="Text Box 5"/>
          <p:cNvSpPr txBox="1">
            <a:spLocks noChangeArrowheads="1"/>
          </p:cNvSpPr>
          <p:nvPr/>
        </p:nvSpPr>
        <p:spPr bwMode="auto">
          <a:xfrm>
            <a:off x="4624388" y="1212850"/>
            <a:ext cx="1169987" cy="844550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altLang="zh-CN" b="1"/>
              <a:t>CCD </a:t>
            </a:r>
          </a:p>
          <a:p>
            <a:pPr algn="ctr"/>
            <a:r>
              <a:rPr lang="en-US" altLang="zh-CN" b="1"/>
              <a:t>camera</a:t>
            </a:r>
          </a:p>
        </p:txBody>
      </p:sp>
      <p:sp>
        <p:nvSpPr>
          <p:cNvPr id="235526" name="Text Box 6"/>
          <p:cNvSpPr txBox="1">
            <a:spLocks noChangeArrowheads="1"/>
          </p:cNvSpPr>
          <p:nvPr/>
        </p:nvSpPr>
        <p:spPr bwMode="auto">
          <a:xfrm>
            <a:off x="6618288" y="1200150"/>
            <a:ext cx="2297112" cy="844550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altLang="zh-CN" b="1"/>
              <a:t>Computer</a:t>
            </a:r>
          </a:p>
          <a:p>
            <a:pPr algn="ctr"/>
            <a:r>
              <a:rPr lang="en-US" altLang="zh-CN" b="1"/>
              <a:t>(image analysis)</a:t>
            </a:r>
          </a:p>
        </p:txBody>
      </p:sp>
      <p:sp>
        <p:nvSpPr>
          <p:cNvPr id="235527" name="AutoShape 7"/>
          <p:cNvSpPr>
            <a:spLocks noChangeArrowheads="1"/>
          </p:cNvSpPr>
          <p:nvPr/>
        </p:nvSpPr>
        <p:spPr bwMode="auto">
          <a:xfrm>
            <a:off x="3941763" y="1528763"/>
            <a:ext cx="609600" cy="160337"/>
          </a:xfrm>
          <a:prstGeom prst="rightArrow">
            <a:avLst>
              <a:gd name="adj1" fmla="val 50000"/>
              <a:gd name="adj2" fmla="val 950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35528" name="AutoShape 8"/>
          <p:cNvSpPr>
            <a:spLocks noChangeArrowheads="1"/>
          </p:cNvSpPr>
          <p:nvPr/>
        </p:nvSpPr>
        <p:spPr bwMode="auto">
          <a:xfrm>
            <a:off x="5846763" y="1520825"/>
            <a:ext cx="609600" cy="160338"/>
          </a:xfrm>
          <a:prstGeom prst="rightArrow">
            <a:avLst>
              <a:gd name="adj1" fmla="val 50000"/>
              <a:gd name="adj2" fmla="val 9504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35529" name="Text Box 9"/>
          <p:cNvSpPr txBox="1">
            <a:spLocks noChangeArrowheads="1"/>
          </p:cNvSpPr>
          <p:nvPr/>
        </p:nvSpPr>
        <p:spPr bwMode="auto">
          <a:xfrm>
            <a:off x="7137400" y="5881688"/>
            <a:ext cx="11684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altLang="zh-CN" sz="1800" b="1"/>
              <a:t>10 micron</a:t>
            </a:r>
          </a:p>
        </p:txBody>
      </p:sp>
      <p:sp>
        <p:nvSpPr>
          <p:cNvPr id="235530" name="Rectangle 10"/>
          <p:cNvSpPr>
            <a:spLocks noChangeArrowheads="1"/>
          </p:cNvSpPr>
          <p:nvPr/>
        </p:nvSpPr>
        <p:spPr bwMode="auto">
          <a:xfrm>
            <a:off x="7467600" y="5848350"/>
            <a:ext cx="457200" cy="73025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235531" name="Picture 11" descr="fram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544888"/>
            <a:ext cx="2501900" cy="2224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32" name="Picture 12" descr="fitfram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544888"/>
            <a:ext cx="2501900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33" name="Text Box 13"/>
          <p:cNvSpPr txBox="1">
            <a:spLocks noChangeArrowheads="1"/>
          </p:cNvSpPr>
          <p:nvPr/>
        </p:nvSpPr>
        <p:spPr bwMode="auto">
          <a:xfrm>
            <a:off x="1371600" y="4114800"/>
            <a:ext cx="3355975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altLang="zh-CN" sz="2800" b="1">
                <a:solidFill>
                  <a:srgbClr val="0000FF"/>
                </a:solidFill>
              </a:rPr>
              <a:t>image analysis</a:t>
            </a:r>
          </a:p>
          <a:p>
            <a:pPr algn="ctr"/>
            <a:endParaRPr lang="en-US" altLang="zh-CN" sz="2800" b="1">
              <a:solidFill>
                <a:srgbClr val="0000FF"/>
              </a:solidFill>
            </a:endParaRPr>
          </a:p>
          <a:p>
            <a:pPr algn="ctr"/>
            <a:r>
              <a:rPr lang="en-US" altLang="zh-CN" sz="2800" b="1">
                <a:solidFill>
                  <a:srgbClr val="0000FF"/>
                </a:solidFill>
              </a:rPr>
              <a:t>{x,y,t} of all particles</a:t>
            </a:r>
          </a:p>
        </p:txBody>
      </p:sp>
      <p:grpSp>
        <p:nvGrpSpPr>
          <p:cNvPr id="235537" name="Group 17"/>
          <p:cNvGrpSpPr>
            <a:grpSpLocks/>
          </p:cNvGrpSpPr>
          <p:nvPr/>
        </p:nvGrpSpPr>
        <p:grpSpPr bwMode="auto">
          <a:xfrm>
            <a:off x="5715000" y="3657600"/>
            <a:ext cx="2057400" cy="1820863"/>
            <a:chOff x="3936" y="2592"/>
            <a:chExt cx="1296" cy="1147"/>
          </a:xfrm>
        </p:grpSpPr>
        <p:pic>
          <p:nvPicPr>
            <p:cNvPr id="235538" name="Picture 18"/>
            <p:cNvPicPr>
              <a:picLocks noChangeAspect="1" noChangeArrowheads="1"/>
            </p:cNvPicPr>
            <p:nvPr/>
          </p:nvPicPr>
          <p:blipFill>
            <a:blip r:embed="rId5">
              <a:lum bright="-4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6" y="2832"/>
              <a:ext cx="1198" cy="9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5539" name="Rectangle 19"/>
            <p:cNvSpPr>
              <a:spLocks noChangeArrowheads="1"/>
            </p:cNvSpPr>
            <p:nvPr/>
          </p:nvSpPr>
          <p:spPr bwMode="auto">
            <a:xfrm>
              <a:off x="4944" y="2592"/>
              <a:ext cx="288" cy="192"/>
            </a:xfrm>
            <a:prstGeom prst="rect">
              <a:avLst/>
            </a:prstGeom>
            <a:noFill/>
            <a:ln w="25400" algn="ctr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540" name="Line 20"/>
            <p:cNvSpPr>
              <a:spLocks noChangeShapeType="1"/>
            </p:cNvSpPr>
            <p:nvPr/>
          </p:nvSpPr>
          <p:spPr bwMode="auto">
            <a:xfrm flipH="1">
              <a:off x="3936" y="2592"/>
              <a:ext cx="1008" cy="24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541" name="Line 21"/>
            <p:cNvSpPr>
              <a:spLocks noChangeShapeType="1"/>
            </p:cNvSpPr>
            <p:nvPr/>
          </p:nvSpPr>
          <p:spPr bwMode="auto">
            <a:xfrm flipH="1">
              <a:off x="5136" y="2784"/>
              <a:ext cx="96" cy="4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35542" name="Rectangle 22"/>
          <p:cNvSpPr>
            <a:spLocks noChangeArrowheads="1"/>
          </p:cNvSpPr>
          <p:nvPr/>
        </p:nvSpPr>
        <p:spPr bwMode="auto">
          <a:xfrm rot="5400000">
            <a:off x="2720975" y="4527551"/>
            <a:ext cx="5349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0000FF"/>
                </a:solidFill>
                <a:sym typeface="Symbol" pitchFamily="18" charset="2"/>
              </a:rPr>
              <a:t></a:t>
            </a:r>
          </a:p>
        </p:txBody>
      </p:sp>
      <p:pic>
        <p:nvPicPr>
          <p:cNvPr id="235543" name="Picture 23" descr="tn_mc100"/>
          <p:cNvPicPr>
            <a:picLocks noGrp="1" noChangeAspect="1" noChangeArrowheads="1"/>
          </p:cNvPicPr>
          <p:nvPr>
            <p:ph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4800" y="1143000"/>
            <a:ext cx="1535113" cy="1981200"/>
          </a:xfr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193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5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3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35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3" grpId="0"/>
      <p:bldP spid="2355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18">
            <a:extLst>
              <a:ext uri="{FF2B5EF4-FFF2-40B4-BE49-F238E27FC236}">
                <a16:creationId xmlns:a16="http://schemas.microsoft.com/office/drawing/2014/main" id="{801B546D-C7F1-2B23-C884-63DA7067E333}"/>
              </a:ext>
            </a:extLst>
          </p:cNvPr>
          <p:cNvGrpSpPr>
            <a:grpSpLocks/>
          </p:cNvGrpSpPr>
          <p:nvPr/>
        </p:nvGrpSpPr>
        <p:grpSpPr bwMode="auto">
          <a:xfrm>
            <a:off x="3686175" y="1298575"/>
            <a:ext cx="1952625" cy="388938"/>
            <a:chOff x="1104" y="938"/>
            <a:chExt cx="864" cy="166"/>
          </a:xfrm>
        </p:grpSpPr>
        <p:sp>
          <p:nvSpPr>
            <p:cNvPr id="12315" name="Oval 19">
              <a:extLst>
                <a:ext uri="{FF2B5EF4-FFF2-40B4-BE49-F238E27FC236}">
                  <a16:creationId xmlns:a16="http://schemas.microsoft.com/office/drawing/2014/main" id="{31FEEC21-3AF5-CBA7-FE91-B50A0D3C32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9" y="997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6" name="Oval 20">
              <a:extLst>
                <a:ext uri="{FF2B5EF4-FFF2-40B4-BE49-F238E27FC236}">
                  <a16:creationId xmlns:a16="http://schemas.microsoft.com/office/drawing/2014/main" id="{7F74B285-2F7E-E2B5-58A3-6769DC1F02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99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7" name="Oval 21">
              <a:extLst>
                <a:ext uri="{FF2B5EF4-FFF2-40B4-BE49-F238E27FC236}">
                  <a16:creationId xmlns:a16="http://schemas.microsoft.com/office/drawing/2014/main" id="{440A0961-6E9B-F4F2-D978-4961316377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9" y="997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8" name="Oval 22">
              <a:extLst>
                <a:ext uri="{FF2B5EF4-FFF2-40B4-BE49-F238E27FC236}">
                  <a16:creationId xmlns:a16="http://schemas.microsoft.com/office/drawing/2014/main" id="{59F4BD86-4FCC-1F0E-0090-8F48CFAB1B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01" y="99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9" name="Oval 23">
              <a:extLst>
                <a:ext uri="{FF2B5EF4-FFF2-40B4-BE49-F238E27FC236}">
                  <a16:creationId xmlns:a16="http://schemas.microsoft.com/office/drawing/2014/main" id="{2D37FEF9-8E28-ECE7-13AD-80A88867E5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93" y="955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20" name="Oval 24">
              <a:extLst>
                <a:ext uri="{FF2B5EF4-FFF2-40B4-BE49-F238E27FC236}">
                  <a16:creationId xmlns:a16="http://schemas.microsoft.com/office/drawing/2014/main" id="{5D84683E-E1A7-51D1-9FC6-266649852C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05" y="955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21" name="Oval 25">
              <a:extLst>
                <a:ext uri="{FF2B5EF4-FFF2-40B4-BE49-F238E27FC236}">
                  <a16:creationId xmlns:a16="http://schemas.microsoft.com/office/drawing/2014/main" id="{2E83F6C5-7077-80ED-6BF5-F1BB770B9F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97" y="955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22" name="Oval 26">
              <a:extLst>
                <a:ext uri="{FF2B5EF4-FFF2-40B4-BE49-F238E27FC236}">
                  <a16:creationId xmlns:a16="http://schemas.microsoft.com/office/drawing/2014/main" id="{728353AE-B48F-8670-9B20-B3756A7BCF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6" y="960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23" name="Oval 27">
              <a:extLst>
                <a:ext uri="{FF2B5EF4-FFF2-40B4-BE49-F238E27FC236}">
                  <a16:creationId xmlns:a16="http://schemas.microsoft.com/office/drawing/2014/main" id="{15BBC6B8-F1A4-BFE9-C0B2-1DA45EDB6A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2" y="997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24" name="Line 28">
              <a:extLst>
                <a:ext uri="{FF2B5EF4-FFF2-40B4-BE49-F238E27FC236}">
                  <a16:creationId xmlns:a16="http://schemas.microsoft.com/office/drawing/2014/main" id="{D2E203D8-0249-79A3-9958-E1EA5C9D5FE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23" y="1104"/>
              <a:ext cx="80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2325" name="Line 29">
              <a:extLst>
                <a:ext uri="{FF2B5EF4-FFF2-40B4-BE49-F238E27FC236}">
                  <a16:creationId xmlns:a16="http://schemas.microsoft.com/office/drawing/2014/main" id="{499AF4CC-D78C-CE64-8795-DD51B859BB8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23" y="938"/>
              <a:ext cx="80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12291" name="Group 30">
            <a:extLst>
              <a:ext uri="{FF2B5EF4-FFF2-40B4-BE49-F238E27FC236}">
                <a16:creationId xmlns:a16="http://schemas.microsoft.com/office/drawing/2014/main" id="{AD31984E-94CC-8693-1BA9-1F3D5BD6F610}"/>
              </a:ext>
            </a:extLst>
          </p:cNvPr>
          <p:cNvGrpSpPr>
            <a:grpSpLocks/>
          </p:cNvGrpSpPr>
          <p:nvPr/>
        </p:nvGrpSpPr>
        <p:grpSpPr bwMode="auto">
          <a:xfrm>
            <a:off x="388938" y="1376363"/>
            <a:ext cx="1820862" cy="311150"/>
            <a:chOff x="192" y="946"/>
            <a:chExt cx="806" cy="133"/>
          </a:xfrm>
        </p:grpSpPr>
        <p:sp>
          <p:nvSpPr>
            <p:cNvPr id="12306" name="Oval 31">
              <a:extLst>
                <a:ext uri="{FF2B5EF4-FFF2-40B4-BE49-F238E27FC236}">
                  <a16:creationId xmlns:a16="http://schemas.microsoft.com/office/drawing/2014/main" id="{DD1DE7D3-10BB-8D82-51BD-165CC63FB7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07" name="Oval 32">
              <a:extLst>
                <a:ext uri="{FF2B5EF4-FFF2-40B4-BE49-F238E27FC236}">
                  <a16:creationId xmlns:a16="http://schemas.microsoft.com/office/drawing/2014/main" id="{C6FD4F51-D8CB-6FED-9358-BFD69253C3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08" name="Oval 33">
              <a:extLst>
                <a:ext uri="{FF2B5EF4-FFF2-40B4-BE49-F238E27FC236}">
                  <a16:creationId xmlns:a16="http://schemas.microsoft.com/office/drawing/2014/main" id="{9653686C-459C-E7B6-4A60-15710DA5AD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09" name="Oval 34">
              <a:extLst>
                <a:ext uri="{FF2B5EF4-FFF2-40B4-BE49-F238E27FC236}">
                  <a16:creationId xmlns:a16="http://schemas.microsoft.com/office/drawing/2014/main" id="{BA7B0A25-3D7E-AFF6-53B1-791A8C7B2E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8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0" name="Oval 35">
              <a:extLst>
                <a:ext uri="{FF2B5EF4-FFF2-40B4-BE49-F238E27FC236}">
                  <a16:creationId xmlns:a16="http://schemas.microsoft.com/office/drawing/2014/main" id="{D83A4F66-3BDA-D18E-DD70-A52D7FB463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0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1" name="Oval 36">
              <a:extLst>
                <a:ext uri="{FF2B5EF4-FFF2-40B4-BE49-F238E27FC236}">
                  <a16:creationId xmlns:a16="http://schemas.microsoft.com/office/drawing/2014/main" id="{7EC66C88-F231-185D-6600-5BA69883C3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2" name="Oval 37">
              <a:extLst>
                <a:ext uri="{FF2B5EF4-FFF2-40B4-BE49-F238E27FC236}">
                  <a16:creationId xmlns:a16="http://schemas.microsoft.com/office/drawing/2014/main" id="{D5CCC6FB-EBAA-BB74-F61F-8C717C8BFA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" y="964"/>
              <a:ext cx="96" cy="9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2313" name="Line 38">
              <a:extLst>
                <a:ext uri="{FF2B5EF4-FFF2-40B4-BE49-F238E27FC236}">
                  <a16:creationId xmlns:a16="http://schemas.microsoft.com/office/drawing/2014/main" id="{0DC69285-C7AF-7DEC-1BDC-B486D17A45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2" y="946"/>
              <a:ext cx="80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2314" name="Line 39">
              <a:extLst>
                <a:ext uri="{FF2B5EF4-FFF2-40B4-BE49-F238E27FC236}">
                  <a16:creationId xmlns:a16="http://schemas.microsoft.com/office/drawing/2014/main" id="{5035EFA4-D2FC-A01C-3750-B3400FA0DD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2" y="1079"/>
              <a:ext cx="80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  <p:sp>
        <p:nvSpPr>
          <p:cNvPr id="12292" name="Rectangle 40">
            <a:extLst>
              <a:ext uri="{FF2B5EF4-FFF2-40B4-BE49-F238E27FC236}">
                <a16:creationId xmlns:a16="http://schemas.microsoft.com/office/drawing/2014/main" id="{D451972B-8838-9460-F149-1988845E15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363" y="762000"/>
            <a:ext cx="26304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000" b="0">
                <a:latin typeface="Times New Roman" panose="02020603050405020304" pitchFamily="18" charset="0"/>
              </a:rPr>
              <a:t>1-layer triangular lattice</a:t>
            </a:r>
          </a:p>
        </p:txBody>
      </p:sp>
      <p:sp>
        <p:nvSpPr>
          <p:cNvPr id="12293" name="Text Box 41">
            <a:extLst>
              <a:ext uri="{FF2B5EF4-FFF2-40B4-BE49-F238E27FC236}">
                <a16:creationId xmlns:a16="http://schemas.microsoft.com/office/drawing/2014/main" id="{0F7822E7-53BF-2C03-46D4-4E4FA9C08E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6278563"/>
            <a:ext cx="8858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24.7</a:t>
            </a:r>
            <a:r>
              <a:rPr lang="en-US" altLang="en-US" sz="1800">
                <a:sym typeface="Symbol" panose="05050102010706020507" pitchFamily="18" charset="2"/>
              </a:rPr>
              <a:t></a:t>
            </a:r>
            <a:r>
              <a:rPr lang="en-US" altLang="en-US" sz="1800"/>
              <a:t>C</a:t>
            </a:r>
          </a:p>
        </p:txBody>
      </p:sp>
      <p:sp>
        <p:nvSpPr>
          <p:cNvPr id="12294" name="Text Box 42">
            <a:extLst>
              <a:ext uri="{FF2B5EF4-FFF2-40B4-BE49-F238E27FC236}">
                <a16:creationId xmlns:a16="http://schemas.microsoft.com/office/drawing/2014/main" id="{67379B4E-9E32-FC29-AF3E-A82DEC47B3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088" y="2454275"/>
            <a:ext cx="2847975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Bright (in focal plane)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spin</a:t>
            </a:r>
            <a:r>
              <a:rPr lang="en-US" altLang="en-US" sz="2000">
                <a:solidFill>
                  <a:srgbClr val="990000"/>
                </a:solidFill>
                <a:latin typeface="Times New Roman" panose="02020603050405020304" pitchFamily="18" charset="0"/>
              </a:rPr>
              <a:t>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Dark (out of focal plane)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spin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12295" name="Line 43">
            <a:extLst>
              <a:ext uri="{FF2B5EF4-FFF2-40B4-BE49-F238E27FC236}">
                <a16:creationId xmlns:a16="http://schemas.microsoft.com/office/drawing/2014/main" id="{C0B214F1-A17E-F782-BA65-DBC8971660D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200400" y="1692275"/>
            <a:ext cx="609600" cy="457200"/>
          </a:xfrm>
          <a:prstGeom prst="line">
            <a:avLst/>
          </a:prstGeom>
          <a:noFill/>
          <a:ln w="1905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12296" name="Line 44">
            <a:extLst>
              <a:ext uri="{FF2B5EF4-FFF2-40B4-BE49-F238E27FC236}">
                <a16:creationId xmlns:a16="http://schemas.microsoft.com/office/drawing/2014/main" id="{040A1B43-6842-7545-FD0B-9912740269AB}"/>
              </a:ext>
            </a:extLst>
          </p:cNvPr>
          <p:cNvSpPr>
            <a:spLocks noChangeShapeType="1"/>
          </p:cNvSpPr>
          <p:nvPr/>
        </p:nvSpPr>
        <p:spPr bwMode="auto">
          <a:xfrm>
            <a:off x="5486400" y="1692275"/>
            <a:ext cx="3276600" cy="457200"/>
          </a:xfrm>
          <a:prstGeom prst="line">
            <a:avLst/>
          </a:prstGeom>
          <a:noFill/>
          <a:ln w="1905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12297" name="AutoShape 45">
            <a:extLst>
              <a:ext uri="{FF2B5EF4-FFF2-40B4-BE49-F238E27FC236}">
                <a16:creationId xmlns:a16="http://schemas.microsoft.com/office/drawing/2014/main" id="{2226F3C7-4978-ABE8-8017-DB7742D5E00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38200" y="2835275"/>
            <a:ext cx="136525" cy="336550"/>
          </a:xfrm>
          <a:prstGeom prst="upArrow">
            <a:avLst>
              <a:gd name="adj1" fmla="val 50000"/>
              <a:gd name="adj2" fmla="val 61628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2298" name="AutoShape 46">
            <a:extLst>
              <a:ext uri="{FF2B5EF4-FFF2-40B4-BE49-F238E27FC236}">
                <a16:creationId xmlns:a16="http://schemas.microsoft.com/office/drawing/2014/main" id="{DCC2A897-214B-543C-D779-38095071CA52}"/>
              </a:ext>
            </a:extLst>
          </p:cNvPr>
          <p:cNvSpPr>
            <a:spLocks noChangeAspect="1" noChangeArrowheads="1"/>
          </p:cNvSpPr>
          <p:nvPr/>
        </p:nvSpPr>
        <p:spPr bwMode="auto">
          <a:xfrm rot="10800000">
            <a:off x="838200" y="3794125"/>
            <a:ext cx="138113" cy="336550"/>
          </a:xfrm>
          <a:prstGeom prst="upArrow">
            <a:avLst>
              <a:gd name="adj1" fmla="val 50000"/>
              <a:gd name="adj2" fmla="val 60919"/>
            </a:avLst>
          </a:prstGeom>
          <a:solidFill>
            <a:srgbClr val="0000FF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2299" name="AutoShape 47">
            <a:extLst>
              <a:ext uri="{FF2B5EF4-FFF2-40B4-BE49-F238E27FC236}">
                <a16:creationId xmlns:a16="http://schemas.microsoft.com/office/drawing/2014/main" id="{DF3CB20B-E4B4-60F7-D963-A5EA76147E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1738" y="4359275"/>
            <a:ext cx="381000" cy="533400"/>
          </a:xfrm>
          <a:prstGeom prst="downArrow">
            <a:avLst>
              <a:gd name="adj1" fmla="val 50000"/>
              <a:gd name="adj2" fmla="val 3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2300" name="Text Box 48">
            <a:extLst>
              <a:ext uri="{FF2B5EF4-FFF2-40B4-BE49-F238E27FC236}">
                <a16:creationId xmlns:a16="http://schemas.microsoft.com/office/drawing/2014/main" id="{7F985960-01C9-DA87-728A-7C93E96545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4876800"/>
            <a:ext cx="2746375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990000"/>
                </a:solidFill>
                <a:latin typeface="Times New Roman" panose="02020603050405020304" pitchFamily="18" charset="0"/>
              </a:rPr>
              <a:t>Antiferromagnet</a:t>
            </a:r>
            <a:r>
              <a:rPr lang="en-US" altLang="en-US" sz="2600">
                <a:solidFill>
                  <a:srgbClr val="990000"/>
                </a:solidFill>
                <a:latin typeface="Times New Roman" panose="02020603050405020304" pitchFamily="18" charset="0"/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in 2D triangular lattice</a:t>
            </a:r>
            <a:r>
              <a:rPr lang="en-US" altLang="en-US" sz="2400">
                <a:solidFill>
                  <a:srgbClr val="990000"/>
                </a:solidFill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2301" name="Rectangle 49">
            <a:extLst>
              <a:ext uri="{FF2B5EF4-FFF2-40B4-BE49-F238E27FC236}">
                <a16:creationId xmlns:a16="http://schemas.microsoft.com/office/drawing/2014/main" id="{F8220F01-4024-8D0D-3A6F-6B4060D59A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1.5-Layer Micrometer Sized Colloidal Spheres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sym typeface="Symbol" panose="05050102010706020507" pitchFamily="18" charset="2"/>
            </a:endParaRPr>
          </a:p>
        </p:txBody>
      </p:sp>
      <p:sp>
        <p:nvSpPr>
          <p:cNvPr id="12302" name="Rectangle 50">
            <a:extLst>
              <a:ext uri="{FF2B5EF4-FFF2-40B4-BE49-F238E27FC236}">
                <a16:creationId xmlns:a16="http://schemas.microsoft.com/office/drawing/2014/main" id="{1A982EAF-C9A8-1591-CFAF-C8D593DAE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762000"/>
            <a:ext cx="38179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Times New Roman" panose="02020603050405020304" pitchFamily="18" charset="0"/>
                <a:ea typeface="宋体" panose="02010600030101010101" pitchFamily="2" charset="-122"/>
              </a:rPr>
              <a:t>1.5-layer</a:t>
            </a:r>
            <a:r>
              <a:rPr lang="en-US" altLang="en-US" sz="2000">
                <a:latin typeface="Times New Roman" panose="02020603050405020304" pitchFamily="18" charset="0"/>
              </a:rPr>
              <a:t> buckle triangular lattice</a:t>
            </a:r>
          </a:p>
        </p:txBody>
      </p:sp>
      <p:sp>
        <p:nvSpPr>
          <p:cNvPr id="12303" name="Text Box 51">
            <a:extLst>
              <a:ext uri="{FF2B5EF4-FFF2-40B4-BE49-F238E27FC236}">
                <a16:creationId xmlns:a16="http://schemas.microsoft.com/office/drawing/2014/main" id="{E713A207-DD5A-8CB9-5BE6-76432AD120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6216650"/>
            <a:ext cx="7543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1800" b="0">
                <a:solidFill>
                  <a:srgbClr val="A50021"/>
                </a:solidFill>
                <a:latin typeface="Times New Roman" panose="02020603050405020304" pitchFamily="18" charset="0"/>
              </a:rPr>
              <a:t>Yilong Han, Yair Shokef, Ahmed Alsayed, Peter Yunker, Tom C. Lubensky &amp; Arjun Yodh, </a:t>
            </a:r>
            <a:r>
              <a:rPr lang="en-US" altLang="en-US" sz="1800" i="1">
                <a:solidFill>
                  <a:srgbClr val="A50021"/>
                </a:solidFill>
                <a:latin typeface="Times New Roman" panose="02020603050405020304" pitchFamily="18" charset="0"/>
              </a:rPr>
              <a:t>Nature</a:t>
            </a:r>
            <a:r>
              <a:rPr lang="en-US" altLang="en-US" sz="1800" b="0">
                <a:solidFill>
                  <a:srgbClr val="A50021"/>
                </a:solidFill>
                <a:latin typeface="Times New Roman" panose="02020603050405020304" pitchFamily="18" charset="0"/>
              </a:rPr>
              <a:t>, 456, 898-903 (</a:t>
            </a:r>
            <a:r>
              <a:rPr lang="en-US" altLang="en-US" sz="1800">
                <a:solidFill>
                  <a:srgbClr val="A50021"/>
                </a:solidFill>
                <a:latin typeface="Times New Roman" panose="02020603050405020304" pitchFamily="18" charset="0"/>
              </a:rPr>
              <a:t>2008</a:t>
            </a:r>
            <a:r>
              <a:rPr lang="en-US" altLang="en-US" sz="1800" b="0">
                <a:solidFill>
                  <a:srgbClr val="A50021"/>
                </a:solidFill>
                <a:latin typeface="Times New Roman" panose="02020603050405020304" pitchFamily="18" charset="0"/>
              </a:rPr>
              <a:t>).</a:t>
            </a:r>
            <a:r>
              <a:rPr lang="en-US" altLang="en-US" sz="180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2304" name="Text Box 53">
            <a:extLst>
              <a:ext uri="{FF2B5EF4-FFF2-40B4-BE49-F238E27FC236}">
                <a16:creationId xmlns:a16="http://schemas.microsoft.com/office/drawing/2014/main" id="{8809A7EB-D850-343D-43D2-20E31BBF50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1812925"/>
            <a:ext cx="3200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Out-of-Plane Fluctuations</a:t>
            </a:r>
          </a:p>
        </p:txBody>
      </p:sp>
      <p:pic>
        <p:nvPicPr>
          <p:cNvPr id="4" name="ZflucE.AVI">
            <a:hlinkClick r:id="" action="ppaction://media"/>
            <a:extLst>
              <a:ext uri="{FF2B5EF4-FFF2-40B4-BE49-F238E27FC236}">
                <a16:creationId xmlns:a16="http://schemas.microsoft.com/office/drawing/2014/main" id="{B47AE38E-BDFB-565A-8A1A-F6C70D2F08F4}"/>
              </a:ext>
            </a:extLst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2173288"/>
            <a:ext cx="5476875" cy="410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772" name="Picture 4">
            <a:extLst>
              <a:ext uri="{FF2B5EF4-FFF2-40B4-BE49-F238E27FC236}">
                <a16:creationId xmlns:a16="http://schemas.microsoft.com/office/drawing/2014/main" id="{F7692162-E899-3183-8088-516DE70D6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1000"/>
            <a:ext cx="8001000" cy="792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>
            <a:extLst>
              <a:ext uri="{FF2B5EF4-FFF2-40B4-BE49-F238E27FC236}">
                <a16:creationId xmlns:a16="http://schemas.microsoft.com/office/drawing/2014/main" id="{4C4A4E49-A4AA-EF50-FB0E-5C7FD165A4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Lower Volume Fraction </a:t>
            </a: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 weaker spin coupling</a:t>
            </a:r>
          </a:p>
        </p:txBody>
      </p:sp>
      <p:sp>
        <p:nvSpPr>
          <p:cNvPr id="14339" name="Text Box 4">
            <a:extLst>
              <a:ext uri="{FF2B5EF4-FFF2-40B4-BE49-F238E27FC236}">
                <a16:creationId xmlns:a16="http://schemas.microsoft.com/office/drawing/2014/main" id="{E20C57FC-FAD1-24C2-E97D-1DA1C5FB5D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1795" y="5410822"/>
            <a:ext cx="39624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/>
              <a:t>same sample area,  27.1</a:t>
            </a:r>
            <a:r>
              <a:rPr lang="en-US" altLang="en-US" sz="1800" dirty="0">
                <a:sym typeface="Symbol" panose="05050102010706020507" pitchFamily="18" charset="2"/>
              </a:rPr>
              <a:t></a:t>
            </a:r>
            <a:r>
              <a:rPr lang="en-US" altLang="en-US" sz="1800" dirty="0"/>
              <a:t>C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/>
              <a:t>Brownian motions in ‘spin liquid’</a:t>
            </a:r>
          </a:p>
        </p:txBody>
      </p:sp>
      <p:sp>
        <p:nvSpPr>
          <p:cNvPr id="14340" name="Text Box 5">
            <a:extLst>
              <a:ext uri="{FF2B5EF4-FFF2-40B4-BE49-F238E27FC236}">
                <a16:creationId xmlns:a16="http://schemas.microsoft.com/office/drawing/2014/main" id="{4432A1A3-CB35-5630-9B77-4EC31A6F51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1670" y="6087937"/>
            <a:ext cx="6232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A50021"/>
                </a:solidFill>
                <a:latin typeface="Times New Roman" panose="02020603050405020304" pitchFamily="18" charset="0"/>
              </a:rPr>
              <a:t>triangular lattice in x-y plane is well preserved</a:t>
            </a:r>
          </a:p>
        </p:txBody>
      </p:sp>
      <p:sp>
        <p:nvSpPr>
          <p:cNvPr id="14341" name="Text Box 6">
            <a:extLst>
              <a:ext uri="{FF2B5EF4-FFF2-40B4-BE49-F238E27FC236}">
                <a16:creationId xmlns:a16="http://schemas.microsoft.com/office/drawing/2014/main" id="{638CC93D-9536-FADB-9A96-7D4EB2A003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33528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99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heat</a:t>
            </a:r>
          </a:p>
        </p:txBody>
      </p:sp>
      <p:sp>
        <p:nvSpPr>
          <p:cNvPr id="14342" name="Text Box 7">
            <a:extLst>
              <a:ext uri="{FF2B5EF4-FFF2-40B4-BE49-F238E27FC236}">
                <a16:creationId xmlns:a16="http://schemas.microsoft.com/office/drawing/2014/main" id="{B9700521-4F46-BD7E-93A2-DFE247A7F0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3886200"/>
            <a:ext cx="2286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water squeezed out</a:t>
            </a:r>
          </a:p>
        </p:txBody>
      </p:sp>
      <p:sp>
        <p:nvSpPr>
          <p:cNvPr id="14343" name="Line 8">
            <a:extLst>
              <a:ext uri="{FF2B5EF4-FFF2-40B4-BE49-F238E27FC236}">
                <a16:creationId xmlns:a16="http://schemas.microsoft.com/office/drawing/2014/main" id="{CDF45EBF-7EB7-038D-0385-FAAAE19A9BD2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876300" y="3619500"/>
            <a:ext cx="685800" cy="0"/>
          </a:xfrm>
          <a:prstGeom prst="line">
            <a:avLst/>
          </a:prstGeom>
          <a:noFill/>
          <a:ln w="50800">
            <a:solidFill>
              <a:srgbClr val="99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grpSp>
        <p:nvGrpSpPr>
          <p:cNvPr id="14344" name="Group 9">
            <a:extLst>
              <a:ext uri="{FF2B5EF4-FFF2-40B4-BE49-F238E27FC236}">
                <a16:creationId xmlns:a16="http://schemas.microsoft.com/office/drawing/2014/main" id="{CE6AA2C3-B2C7-B383-CA9D-962E9F6B4D8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85800" y="2057400"/>
            <a:ext cx="1127125" cy="1127125"/>
            <a:chOff x="3024" y="624"/>
            <a:chExt cx="1152" cy="1152"/>
          </a:xfrm>
        </p:grpSpPr>
        <p:sp>
          <p:nvSpPr>
            <p:cNvPr id="14375" name="Oval 10">
              <a:extLst>
                <a:ext uri="{FF2B5EF4-FFF2-40B4-BE49-F238E27FC236}">
                  <a16:creationId xmlns:a16="http://schemas.microsoft.com/office/drawing/2014/main" id="{F8EE5A77-0161-5418-DF37-AD723ADC7C1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072" y="720"/>
              <a:ext cx="1008" cy="1008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76" name="Freeform 11">
              <a:extLst>
                <a:ext uri="{FF2B5EF4-FFF2-40B4-BE49-F238E27FC236}">
                  <a16:creationId xmlns:a16="http://schemas.microsoft.com/office/drawing/2014/main" id="{3BA7CD43-09DA-25AE-C2F2-1FA9BA983E7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112" y="1120"/>
              <a:ext cx="1064" cy="560"/>
            </a:xfrm>
            <a:custGeom>
              <a:avLst/>
              <a:gdLst>
                <a:gd name="T0" fmla="*/ 8 w 1064"/>
                <a:gd name="T1" fmla="*/ 560 h 560"/>
                <a:gd name="T2" fmla="*/ 8 w 1064"/>
                <a:gd name="T3" fmla="*/ 416 h 560"/>
                <a:gd name="T4" fmla="*/ 56 w 1064"/>
                <a:gd name="T5" fmla="*/ 368 h 560"/>
                <a:gd name="T6" fmla="*/ 200 w 1064"/>
                <a:gd name="T7" fmla="*/ 368 h 560"/>
                <a:gd name="T8" fmla="*/ 344 w 1064"/>
                <a:gd name="T9" fmla="*/ 224 h 560"/>
                <a:gd name="T10" fmla="*/ 488 w 1064"/>
                <a:gd name="T11" fmla="*/ 224 h 560"/>
                <a:gd name="T12" fmla="*/ 488 w 1064"/>
                <a:gd name="T13" fmla="*/ 128 h 560"/>
                <a:gd name="T14" fmla="*/ 584 w 1064"/>
                <a:gd name="T15" fmla="*/ 80 h 560"/>
                <a:gd name="T16" fmla="*/ 728 w 1064"/>
                <a:gd name="T17" fmla="*/ 32 h 560"/>
                <a:gd name="T18" fmla="*/ 824 w 1064"/>
                <a:gd name="T19" fmla="*/ 32 h 560"/>
                <a:gd name="T20" fmla="*/ 920 w 1064"/>
                <a:gd name="T21" fmla="*/ 224 h 560"/>
                <a:gd name="T22" fmla="*/ 1064 w 1064"/>
                <a:gd name="T23" fmla="*/ 128 h 56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064" h="560">
                  <a:moveTo>
                    <a:pt x="8" y="560"/>
                  </a:moveTo>
                  <a:cubicBezTo>
                    <a:pt x="4" y="504"/>
                    <a:pt x="0" y="448"/>
                    <a:pt x="8" y="416"/>
                  </a:cubicBezTo>
                  <a:cubicBezTo>
                    <a:pt x="16" y="384"/>
                    <a:pt x="24" y="376"/>
                    <a:pt x="56" y="368"/>
                  </a:cubicBezTo>
                  <a:cubicBezTo>
                    <a:pt x="88" y="360"/>
                    <a:pt x="152" y="392"/>
                    <a:pt x="200" y="368"/>
                  </a:cubicBezTo>
                  <a:cubicBezTo>
                    <a:pt x="248" y="344"/>
                    <a:pt x="296" y="248"/>
                    <a:pt x="344" y="224"/>
                  </a:cubicBezTo>
                  <a:cubicBezTo>
                    <a:pt x="392" y="200"/>
                    <a:pt x="464" y="240"/>
                    <a:pt x="488" y="224"/>
                  </a:cubicBezTo>
                  <a:cubicBezTo>
                    <a:pt x="512" y="208"/>
                    <a:pt x="472" y="152"/>
                    <a:pt x="488" y="128"/>
                  </a:cubicBezTo>
                  <a:cubicBezTo>
                    <a:pt x="504" y="104"/>
                    <a:pt x="544" y="96"/>
                    <a:pt x="584" y="80"/>
                  </a:cubicBezTo>
                  <a:cubicBezTo>
                    <a:pt x="624" y="64"/>
                    <a:pt x="688" y="40"/>
                    <a:pt x="728" y="32"/>
                  </a:cubicBezTo>
                  <a:cubicBezTo>
                    <a:pt x="768" y="24"/>
                    <a:pt x="792" y="0"/>
                    <a:pt x="824" y="32"/>
                  </a:cubicBezTo>
                  <a:cubicBezTo>
                    <a:pt x="856" y="64"/>
                    <a:pt x="880" y="208"/>
                    <a:pt x="920" y="224"/>
                  </a:cubicBezTo>
                  <a:cubicBezTo>
                    <a:pt x="960" y="240"/>
                    <a:pt x="1040" y="144"/>
                    <a:pt x="1064" y="12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77" name="Freeform 12">
              <a:extLst>
                <a:ext uri="{FF2B5EF4-FFF2-40B4-BE49-F238E27FC236}">
                  <a16:creationId xmlns:a16="http://schemas.microsoft.com/office/drawing/2014/main" id="{021FC244-7C97-2130-5E12-65278C46F78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120" y="672"/>
              <a:ext cx="672" cy="248"/>
            </a:xfrm>
            <a:custGeom>
              <a:avLst/>
              <a:gdLst>
                <a:gd name="T0" fmla="*/ 0 w 672"/>
                <a:gd name="T1" fmla="*/ 240 h 248"/>
                <a:gd name="T2" fmla="*/ 144 w 672"/>
                <a:gd name="T3" fmla="*/ 240 h 248"/>
                <a:gd name="T4" fmla="*/ 240 w 672"/>
                <a:gd name="T5" fmla="*/ 192 h 248"/>
                <a:gd name="T6" fmla="*/ 384 w 672"/>
                <a:gd name="T7" fmla="*/ 192 h 248"/>
                <a:gd name="T8" fmla="*/ 480 w 672"/>
                <a:gd name="T9" fmla="*/ 240 h 248"/>
                <a:gd name="T10" fmla="*/ 576 w 672"/>
                <a:gd name="T11" fmla="*/ 144 h 248"/>
                <a:gd name="T12" fmla="*/ 672 w 672"/>
                <a:gd name="T13" fmla="*/ 0 h 2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72" h="248">
                  <a:moveTo>
                    <a:pt x="0" y="240"/>
                  </a:moveTo>
                  <a:cubicBezTo>
                    <a:pt x="52" y="244"/>
                    <a:pt x="104" y="248"/>
                    <a:pt x="144" y="240"/>
                  </a:cubicBezTo>
                  <a:cubicBezTo>
                    <a:pt x="184" y="232"/>
                    <a:pt x="200" y="200"/>
                    <a:pt x="240" y="192"/>
                  </a:cubicBezTo>
                  <a:cubicBezTo>
                    <a:pt x="280" y="184"/>
                    <a:pt x="344" y="184"/>
                    <a:pt x="384" y="192"/>
                  </a:cubicBezTo>
                  <a:cubicBezTo>
                    <a:pt x="424" y="200"/>
                    <a:pt x="448" y="248"/>
                    <a:pt x="480" y="240"/>
                  </a:cubicBezTo>
                  <a:cubicBezTo>
                    <a:pt x="512" y="232"/>
                    <a:pt x="544" y="184"/>
                    <a:pt x="576" y="144"/>
                  </a:cubicBezTo>
                  <a:cubicBezTo>
                    <a:pt x="608" y="104"/>
                    <a:pt x="648" y="24"/>
                    <a:pt x="672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78" name="Freeform 13">
              <a:extLst>
                <a:ext uri="{FF2B5EF4-FFF2-40B4-BE49-F238E27FC236}">
                  <a16:creationId xmlns:a16="http://schemas.microsoft.com/office/drawing/2014/main" id="{2FD093F7-927F-6429-9054-99FB135214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216" y="1376"/>
              <a:ext cx="864" cy="216"/>
            </a:xfrm>
            <a:custGeom>
              <a:avLst/>
              <a:gdLst>
                <a:gd name="T0" fmla="*/ 0 w 864"/>
                <a:gd name="T1" fmla="*/ 16 h 216"/>
                <a:gd name="T2" fmla="*/ 96 w 864"/>
                <a:gd name="T3" fmla="*/ 16 h 216"/>
                <a:gd name="T4" fmla="*/ 144 w 864"/>
                <a:gd name="T5" fmla="*/ 112 h 216"/>
                <a:gd name="T6" fmla="*/ 192 w 864"/>
                <a:gd name="T7" fmla="*/ 208 h 216"/>
                <a:gd name="T8" fmla="*/ 288 w 864"/>
                <a:gd name="T9" fmla="*/ 160 h 216"/>
                <a:gd name="T10" fmla="*/ 432 w 864"/>
                <a:gd name="T11" fmla="*/ 160 h 216"/>
                <a:gd name="T12" fmla="*/ 528 w 864"/>
                <a:gd name="T13" fmla="*/ 208 h 216"/>
                <a:gd name="T14" fmla="*/ 672 w 864"/>
                <a:gd name="T15" fmla="*/ 160 h 216"/>
                <a:gd name="T16" fmla="*/ 816 w 864"/>
                <a:gd name="T17" fmla="*/ 160 h 216"/>
                <a:gd name="T18" fmla="*/ 864 w 864"/>
                <a:gd name="T19" fmla="*/ 208 h 21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64" h="216">
                  <a:moveTo>
                    <a:pt x="0" y="16"/>
                  </a:moveTo>
                  <a:cubicBezTo>
                    <a:pt x="36" y="8"/>
                    <a:pt x="72" y="0"/>
                    <a:pt x="96" y="16"/>
                  </a:cubicBezTo>
                  <a:cubicBezTo>
                    <a:pt x="120" y="32"/>
                    <a:pt x="128" y="80"/>
                    <a:pt x="144" y="112"/>
                  </a:cubicBezTo>
                  <a:cubicBezTo>
                    <a:pt x="160" y="144"/>
                    <a:pt x="168" y="200"/>
                    <a:pt x="192" y="208"/>
                  </a:cubicBezTo>
                  <a:cubicBezTo>
                    <a:pt x="216" y="216"/>
                    <a:pt x="248" y="168"/>
                    <a:pt x="288" y="160"/>
                  </a:cubicBezTo>
                  <a:cubicBezTo>
                    <a:pt x="328" y="152"/>
                    <a:pt x="392" y="152"/>
                    <a:pt x="432" y="160"/>
                  </a:cubicBezTo>
                  <a:cubicBezTo>
                    <a:pt x="472" y="168"/>
                    <a:pt x="488" y="208"/>
                    <a:pt x="528" y="208"/>
                  </a:cubicBezTo>
                  <a:cubicBezTo>
                    <a:pt x="568" y="208"/>
                    <a:pt x="624" y="168"/>
                    <a:pt x="672" y="160"/>
                  </a:cubicBezTo>
                  <a:cubicBezTo>
                    <a:pt x="720" y="152"/>
                    <a:pt x="784" y="152"/>
                    <a:pt x="816" y="160"/>
                  </a:cubicBezTo>
                  <a:cubicBezTo>
                    <a:pt x="848" y="168"/>
                    <a:pt x="856" y="188"/>
                    <a:pt x="864" y="20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79" name="Freeform 14">
              <a:extLst>
                <a:ext uri="{FF2B5EF4-FFF2-40B4-BE49-F238E27FC236}">
                  <a16:creationId xmlns:a16="http://schemas.microsoft.com/office/drawing/2014/main" id="{D1E51A50-5088-6F67-835E-D9F2AD05179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552" y="1248"/>
              <a:ext cx="432" cy="528"/>
            </a:xfrm>
            <a:custGeom>
              <a:avLst/>
              <a:gdLst>
                <a:gd name="T0" fmla="*/ 432 w 432"/>
                <a:gd name="T1" fmla="*/ 0 h 528"/>
                <a:gd name="T2" fmla="*/ 336 w 432"/>
                <a:gd name="T3" fmla="*/ 192 h 528"/>
                <a:gd name="T4" fmla="*/ 144 w 432"/>
                <a:gd name="T5" fmla="*/ 240 h 528"/>
                <a:gd name="T6" fmla="*/ 48 w 432"/>
                <a:gd name="T7" fmla="*/ 336 h 528"/>
                <a:gd name="T8" fmla="*/ 0 w 432"/>
                <a:gd name="T9" fmla="*/ 432 h 528"/>
                <a:gd name="T10" fmla="*/ 48 w 432"/>
                <a:gd name="T11" fmla="*/ 528 h 5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32" h="528">
                  <a:moveTo>
                    <a:pt x="432" y="0"/>
                  </a:moveTo>
                  <a:cubicBezTo>
                    <a:pt x="408" y="76"/>
                    <a:pt x="384" y="152"/>
                    <a:pt x="336" y="192"/>
                  </a:cubicBezTo>
                  <a:cubicBezTo>
                    <a:pt x="288" y="232"/>
                    <a:pt x="192" y="216"/>
                    <a:pt x="144" y="240"/>
                  </a:cubicBezTo>
                  <a:cubicBezTo>
                    <a:pt x="96" y="264"/>
                    <a:pt x="72" y="304"/>
                    <a:pt x="48" y="336"/>
                  </a:cubicBezTo>
                  <a:cubicBezTo>
                    <a:pt x="24" y="368"/>
                    <a:pt x="0" y="400"/>
                    <a:pt x="0" y="432"/>
                  </a:cubicBezTo>
                  <a:cubicBezTo>
                    <a:pt x="0" y="464"/>
                    <a:pt x="40" y="512"/>
                    <a:pt x="48" y="52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80" name="Freeform 15">
              <a:extLst>
                <a:ext uri="{FF2B5EF4-FFF2-40B4-BE49-F238E27FC236}">
                  <a16:creationId xmlns:a16="http://schemas.microsoft.com/office/drawing/2014/main" id="{04DC0E48-F911-0D81-BC1F-2F8C4D5DFAD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504" y="624"/>
              <a:ext cx="624" cy="864"/>
            </a:xfrm>
            <a:custGeom>
              <a:avLst/>
              <a:gdLst>
                <a:gd name="T0" fmla="*/ 0 w 624"/>
                <a:gd name="T1" fmla="*/ 0 h 864"/>
                <a:gd name="T2" fmla="*/ 96 w 624"/>
                <a:gd name="T3" fmla="*/ 144 h 864"/>
                <a:gd name="T4" fmla="*/ 48 w 624"/>
                <a:gd name="T5" fmla="*/ 240 h 864"/>
                <a:gd name="T6" fmla="*/ 48 w 624"/>
                <a:gd name="T7" fmla="*/ 384 h 864"/>
                <a:gd name="T8" fmla="*/ 192 w 624"/>
                <a:gd name="T9" fmla="*/ 480 h 864"/>
                <a:gd name="T10" fmla="*/ 240 w 624"/>
                <a:gd name="T11" fmla="*/ 624 h 864"/>
                <a:gd name="T12" fmla="*/ 288 w 624"/>
                <a:gd name="T13" fmla="*/ 768 h 864"/>
                <a:gd name="T14" fmla="*/ 624 w 624"/>
                <a:gd name="T15" fmla="*/ 864 h 8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24" h="864">
                  <a:moveTo>
                    <a:pt x="0" y="0"/>
                  </a:moveTo>
                  <a:cubicBezTo>
                    <a:pt x="44" y="52"/>
                    <a:pt x="88" y="104"/>
                    <a:pt x="96" y="144"/>
                  </a:cubicBezTo>
                  <a:cubicBezTo>
                    <a:pt x="104" y="184"/>
                    <a:pt x="56" y="200"/>
                    <a:pt x="48" y="240"/>
                  </a:cubicBezTo>
                  <a:cubicBezTo>
                    <a:pt x="40" y="280"/>
                    <a:pt x="24" y="344"/>
                    <a:pt x="48" y="384"/>
                  </a:cubicBezTo>
                  <a:cubicBezTo>
                    <a:pt x="72" y="424"/>
                    <a:pt x="160" y="440"/>
                    <a:pt x="192" y="480"/>
                  </a:cubicBezTo>
                  <a:cubicBezTo>
                    <a:pt x="224" y="520"/>
                    <a:pt x="224" y="576"/>
                    <a:pt x="240" y="624"/>
                  </a:cubicBezTo>
                  <a:cubicBezTo>
                    <a:pt x="256" y="672"/>
                    <a:pt x="224" y="728"/>
                    <a:pt x="288" y="768"/>
                  </a:cubicBezTo>
                  <a:cubicBezTo>
                    <a:pt x="352" y="808"/>
                    <a:pt x="488" y="836"/>
                    <a:pt x="624" y="864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81" name="Freeform 16">
              <a:extLst>
                <a:ext uri="{FF2B5EF4-FFF2-40B4-BE49-F238E27FC236}">
                  <a16:creationId xmlns:a16="http://schemas.microsoft.com/office/drawing/2014/main" id="{49FD19C6-8A10-BD18-FF86-E56A29E3B18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024" y="816"/>
              <a:ext cx="960" cy="304"/>
            </a:xfrm>
            <a:custGeom>
              <a:avLst/>
              <a:gdLst>
                <a:gd name="T0" fmla="*/ 0 w 960"/>
                <a:gd name="T1" fmla="*/ 240 h 304"/>
                <a:gd name="T2" fmla="*/ 96 w 960"/>
                <a:gd name="T3" fmla="*/ 288 h 304"/>
                <a:gd name="T4" fmla="*/ 192 w 960"/>
                <a:gd name="T5" fmla="*/ 240 h 304"/>
                <a:gd name="T6" fmla="*/ 288 w 960"/>
                <a:gd name="T7" fmla="*/ 192 h 304"/>
                <a:gd name="T8" fmla="*/ 336 w 960"/>
                <a:gd name="T9" fmla="*/ 288 h 304"/>
                <a:gd name="T10" fmla="*/ 480 w 960"/>
                <a:gd name="T11" fmla="*/ 288 h 304"/>
                <a:gd name="T12" fmla="*/ 624 w 960"/>
                <a:gd name="T13" fmla="*/ 192 h 304"/>
                <a:gd name="T14" fmla="*/ 816 w 960"/>
                <a:gd name="T15" fmla="*/ 144 h 304"/>
                <a:gd name="T16" fmla="*/ 864 w 960"/>
                <a:gd name="T17" fmla="*/ 96 h 304"/>
                <a:gd name="T18" fmla="*/ 960 w 960"/>
                <a:gd name="T19" fmla="*/ 0 h 3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960" h="304">
                  <a:moveTo>
                    <a:pt x="0" y="240"/>
                  </a:moveTo>
                  <a:cubicBezTo>
                    <a:pt x="32" y="264"/>
                    <a:pt x="64" y="288"/>
                    <a:pt x="96" y="288"/>
                  </a:cubicBezTo>
                  <a:cubicBezTo>
                    <a:pt x="128" y="288"/>
                    <a:pt x="160" y="256"/>
                    <a:pt x="192" y="240"/>
                  </a:cubicBezTo>
                  <a:cubicBezTo>
                    <a:pt x="224" y="224"/>
                    <a:pt x="264" y="184"/>
                    <a:pt x="288" y="192"/>
                  </a:cubicBezTo>
                  <a:cubicBezTo>
                    <a:pt x="312" y="200"/>
                    <a:pt x="304" y="272"/>
                    <a:pt x="336" y="288"/>
                  </a:cubicBezTo>
                  <a:cubicBezTo>
                    <a:pt x="368" y="304"/>
                    <a:pt x="432" y="304"/>
                    <a:pt x="480" y="288"/>
                  </a:cubicBezTo>
                  <a:cubicBezTo>
                    <a:pt x="528" y="272"/>
                    <a:pt x="568" y="216"/>
                    <a:pt x="624" y="192"/>
                  </a:cubicBezTo>
                  <a:cubicBezTo>
                    <a:pt x="680" y="168"/>
                    <a:pt x="776" y="160"/>
                    <a:pt x="816" y="144"/>
                  </a:cubicBezTo>
                  <a:cubicBezTo>
                    <a:pt x="856" y="128"/>
                    <a:pt x="840" y="120"/>
                    <a:pt x="864" y="96"/>
                  </a:cubicBezTo>
                  <a:cubicBezTo>
                    <a:pt x="888" y="72"/>
                    <a:pt x="944" y="16"/>
                    <a:pt x="960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82" name="Freeform 17">
              <a:extLst>
                <a:ext uri="{FF2B5EF4-FFF2-40B4-BE49-F238E27FC236}">
                  <a16:creationId xmlns:a16="http://schemas.microsoft.com/office/drawing/2014/main" id="{FDD6C836-98D2-E7EB-12B3-9DC2901C4B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024" y="720"/>
              <a:ext cx="440" cy="672"/>
            </a:xfrm>
            <a:custGeom>
              <a:avLst/>
              <a:gdLst>
                <a:gd name="T0" fmla="*/ 0 w 440"/>
                <a:gd name="T1" fmla="*/ 672 h 672"/>
                <a:gd name="T2" fmla="*/ 96 w 440"/>
                <a:gd name="T3" fmla="*/ 528 h 672"/>
                <a:gd name="T4" fmla="*/ 240 w 440"/>
                <a:gd name="T5" fmla="*/ 576 h 672"/>
                <a:gd name="T6" fmla="*/ 384 w 440"/>
                <a:gd name="T7" fmla="*/ 480 h 672"/>
                <a:gd name="T8" fmla="*/ 432 w 440"/>
                <a:gd name="T9" fmla="*/ 336 h 672"/>
                <a:gd name="T10" fmla="*/ 432 w 440"/>
                <a:gd name="T11" fmla="*/ 144 h 672"/>
                <a:gd name="T12" fmla="*/ 384 w 440"/>
                <a:gd name="T13" fmla="*/ 96 h 672"/>
                <a:gd name="T14" fmla="*/ 432 w 440"/>
                <a:gd name="T15" fmla="*/ 0 h 67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0" h="672">
                  <a:moveTo>
                    <a:pt x="0" y="672"/>
                  </a:moveTo>
                  <a:cubicBezTo>
                    <a:pt x="28" y="608"/>
                    <a:pt x="56" y="544"/>
                    <a:pt x="96" y="528"/>
                  </a:cubicBezTo>
                  <a:cubicBezTo>
                    <a:pt x="136" y="512"/>
                    <a:pt x="192" y="584"/>
                    <a:pt x="240" y="576"/>
                  </a:cubicBezTo>
                  <a:cubicBezTo>
                    <a:pt x="288" y="568"/>
                    <a:pt x="352" y="520"/>
                    <a:pt x="384" y="480"/>
                  </a:cubicBezTo>
                  <a:cubicBezTo>
                    <a:pt x="416" y="440"/>
                    <a:pt x="424" y="392"/>
                    <a:pt x="432" y="336"/>
                  </a:cubicBezTo>
                  <a:cubicBezTo>
                    <a:pt x="440" y="280"/>
                    <a:pt x="440" y="184"/>
                    <a:pt x="432" y="144"/>
                  </a:cubicBezTo>
                  <a:cubicBezTo>
                    <a:pt x="424" y="104"/>
                    <a:pt x="384" y="120"/>
                    <a:pt x="384" y="96"/>
                  </a:cubicBezTo>
                  <a:cubicBezTo>
                    <a:pt x="384" y="72"/>
                    <a:pt x="424" y="24"/>
                    <a:pt x="432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83" name="Freeform 18">
              <a:extLst>
                <a:ext uri="{FF2B5EF4-FFF2-40B4-BE49-F238E27FC236}">
                  <a16:creationId xmlns:a16="http://schemas.microsoft.com/office/drawing/2014/main" id="{D1304A28-3F9B-F6F5-E05B-8A0AD898A73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360" y="672"/>
              <a:ext cx="416" cy="1104"/>
            </a:xfrm>
            <a:custGeom>
              <a:avLst/>
              <a:gdLst>
                <a:gd name="T0" fmla="*/ 0 w 416"/>
                <a:gd name="T1" fmla="*/ 1104 h 1104"/>
                <a:gd name="T2" fmla="*/ 48 w 416"/>
                <a:gd name="T3" fmla="*/ 1056 h 1104"/>
                <a:gd name="T4" fmla="*/ 144 w 416"/>
                <a:gd name="T5" fmla="*/ 816 h 1104"/>
                <a:gd name="T6" fmla="*/ 144 w 416"/>
                <a:gd name="T7" fmla="*/ 672 h 1104"/>
                <a:gd name="T8" fmla="*/ 240 w 416"/>
                <a:gd name="T9" fmla="*/ 480 h 1104"/>
                <a:gd name="T10" fmla="*/ 336 w 416"/>
                <a:gd name="T11" fmla="*/ 384 h 1104"/>
                <a:gd name="T12" fmla="*/ 384 w 416"/>
                <a:gd name="T13" fmla="*/ 240 h 1104"/>
                <a:gd name="T14" fmla="*/ 144 w 416"/>
                <a:gd name="T15" fmla="*/ 96 h 1104"/>
                <a:gd name="T16" fmla="*/ 240 w 416"/>
                <a:gd name="T17" fmla="*/ 0 h 110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16" h="1104">
                  <a:moveTo>
                    <a:pt x="0" y="1104"/>
                  </a:moveTo>
                  <a:cubicBezTo>
                    <a:pt x="12" y="1104"/>
                    <a:pt x="24" y="1104"/>
                    <a:pt x="48" y="1056"/>
                  </a:cubicBezTo>
                  <a:cubicBezTo>
                    <a:pt x="72" y="1008"/>
                    <a:pt x="128" y="880"/>
                    <a:pt x="144" y="816"/>
                  </a:cubicBezTo>
                  <a:cubicBezTo>
                    <a:pt x="160" y="752"/>
                    <a:pt x="128" y="728"/>
                    <a:pt x="144" y="672"/>
                  </a:cubicBezTo>
                  <a:cubicBezTo>
                    <a:pt x="160" y="616"/>
                    <a:pt x="208" y="528"/>
                    <a:pt x="240" y="480"/>
                  </a:cubicBezTo>
                  <a:cubicBezTo>
                    <a:pt x="272" y="432"/>
                    <a:pt x="312" y="424"/>
                    <a:pt x="336" y="384"/>
                  </a:cubicBezTo>
                  <a:cubicBezTo>
                    <a:pt x="360" y="344"/>
                    <a:pt x="416" y="288"/>
                    <a:pt x="384" y="240"/>
                  </a:cubicBezTo>
                  <a:cubicBezTo>
                    <a:pt x="352" y="192"/>
                    <a:pt x="168" y="136"/>
                    <a:pt x="144" y="96"/>
                  </a:cubicBezTo>
                  <a:cubicBezTo>
                    <a:pt x="120" y="56"/>
                    <a:pt x="180" y="28"/>
                    <a:pt x="240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84" name="Freeform 19">
              <a:extLst>
                <a:ext uri="{FF2B5EF4-FFF2-40B4-BE49-F238E27FC236}">
                  <a16:creationId xmlns:a16="http://schemas.microsoft.com/office/drawing/2014/main" id="{8187A4DB-D703-542B-5A9C-D4BAE6F53EF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792" y="1008"/>
              <a:ext cx="288" cy="384"/>
            </a:xfrm>
            <a:custGeom>
              <a:avLst/>
              <a:gdLst>
                <a:gd name="T0" fmla="*/ 0 w 288"/>
                <a:gd name="T1" fmla="*/ 384 h 384"/>
                <a:gd name="T2" fmla="*/ 48 w 288"/>
                <a:gd name="T3" fmla="*/ 144 h 384"/>
                <a:gd name="T4" fmla="*/ 144 w 288"/>
                <a:gd name="T5" fmla="*/ 48 h 384"/>
                <a:gd name="T6" fmla="*/ 288 w 288"/>
                <a:gd name="T7" fmla="*/ 0 h 3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88" h="384">
                  <a:moveTo>
                    <a:pt x="0" y="384"/>
                  </a:moveTo>
                  <a:cubicBezTo>
                    <a:pt x="12" y="292"/>
                    <a:pt x="24" y="200"/>
                    <a:pt x="48" y="144"/>
                  </a:cubicBezTo>
                  <a:cubicBezTo>
                    <a:pt x="72" y="88"/>
                    <a:pt x="104" y="72"/>
                    <a:pt x="144" y="48"/>
                  </a:cubicBezTo>
                  <a:cubicBezTo>
                    <a:pt x="184" y="24"/>
                    <a:pt x="236" y="12"/>
                    <a:pt x="288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85" name="Oval 20">
              <a:extLst>
                <a:ext uri="{FF2B5EF4-FFF2-40B4-BE49-F238E27FC236}">
                  <a16:creationId xmlns:a16="http://schemas.microsoft.com/office/drawing/2014/main" id="{9CF03BAF-289D-A65D-A973-CB510A1FA31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56" y="153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86" name="Oval 21">
              <a:extLst>
                <a:ext uri="{FF2B5EF4-FFF2-40B4-BE49-F238E27FC236}">
                  <a16:creationId xmlns:a16="http://schemas.microsoft.com/office/drawing/2014/main" id="{7DBBE01B-228E-75F9-8E06-49D8A902491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00" y="153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87" name="Oval 22">
              <a:extLst>
                <a:ext uri="{FF2B5EF4-FFF2-40B4-BE49-F238E27FC236}">
                  <a16:creationId xmlns:a16="http://schemas.microsoft.com/office/drawing/2014/main" id="{E6F6A670-9176-ACF6-8C51-BFF192CD3BB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744" y="134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88" name="Oval 23">
              <a:extLst>
                <a:ext uri="{FF2B5EF4-FFF2-40B4-BE49-F238E27FC236}">
                  <a16:creationId xmlns:a16="http://schemas.microsoft.com/office/drawing/2014/main" id="{B12DBB97-F1E3-D94F-A296-156C8A5D0DE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04" y="134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89" name="Oval 24">
              <a:extLst>
                <a:ext uri="{FF2B5EF4-FFF2-40B4-BE49-F238E27FC236}">
                  <a16:creationId xmlns:a16="http://schemas.microsoft.com/office/drawing/2014/main" id="{64EAF1AE-C396-29E7-BAFD-B731D94097B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312" y="1440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0" name="Oval 25">
              <a:extLst>
                <a:ext uri="{FF2B5EF4-FFF2-40B4-BE49-F238E27FC236}">
                  <a16:creationId xmlns:a16="http://schemas.microsoft.com/office/drawing/2014/main" id="{9F7DF9D9-01A0-D65E-B3F1-2142155250F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1008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1" name="Oval 26">
              <a:extLst>
                <a:ext uri="{FF2B5EF4-FFF2-40B4-BE49-F238E27FC236}">
                  <a16:creationId xmlns:a16="http://schemas.microsoft.com/office/drawing/2014/main" id="{F0B12A62-DDEE-0026-4945-E51FFFC4601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81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2" name="Oval 27">
              <a:extLst>
                <a:ext uri="{FF2B5EF4-FFF2-40B4-BE49-F238E27FC236}">
                  <a16:creationId xmlns:a16="http://schemas.microsoft.com/office/drawing/2014/main" id="{229A6130-61E9-807A-F643-03362C0C6B2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96" y="1152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3" name="Oval 28">
              <a:extLst>
                <a:ext uri="{FF2B5EF4-FFF2-40B4-BE49-F238E27FC236}">
                  <a16:creationId xmlns:a16="http://schemas.microsoft.com/office/drawing/2014/main" id="{6D497086-18D1-84B1-1B28-CBA39501F7F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88" y="1392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4" name="Oval 29">
              <a:extLst>
                <a:ext uri="{FF2B5EF4-FFF2-40B4-BE49-F238E27FC236}">
                  <a16:creationId xmlns:a16="http://schemas.microsoft.com/office/drawing/2014/main" id="{57346240-310C-CB84-C34F-319A7AD4A99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08" y="110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5" name="Oval 30">
              <a:extLst>
                <a:ext uri="{FF2B5EF4-FFF2-40B4-BE49-F238E27FC236}">
                  <a16:creationId xmlns:a16="http://schemas.microsoft.com/office/drawing/2014/main" id="{265C2DB1-1B82-A0F6-11D5-57A560CFF67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08" y="81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6" name="Oval 31">
              <a:extLst>
                <a:ext uri="{FF2B5EF4-FFF2-40B4-BE49-F238E27FC236}">
                  <a16:creationId xmlns:a16="http://schemas.microsoft.com/office/drawing/2014/main" id="{C21C4EB5-B483-F90B-DD08-821574DEA86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40" y="110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7" name="Freeform 32">
              <a:extLst>
                <a:ext uri="{FF2B5EF4-FFF2-40B4-BE49-F238E27FC236}">
                  <a16:creationId xmlns:a16="http://schemas.microsoft.com/office/drawing/2014/main" id="{A82FB048-6278-7406-D0DF-A47B66C566B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072" y="960"/>
              <a:ext cx="200" cy="768"/>
            </a:xfrm>
            <a:custGeom>
              <a:avLst/>
              <a:gdLst>
                <a:gd name="T0" fmla="*/ 0 w 200"/>
                <a:gd name="T1" fmla="*/ 0 h 768"/>
                <a:gd name="T2" fmla="*/ 144 w 200"/>
                <a:gd name="T3" fmla="*/ 144 h 768"/>
                <a:gd name="T4" fmla="*/ 144 w 200"/>
                <a:gd name="T5" fmla="*/ 432 h 768"/>
                <a:gd name="T6" fmla="*/ 192 w 200"/>
                <a:gd name="T7" fmla="*/ 672 h 768"/>
                <a:gd name="T8" fmla="*/ 192 w 200"/>
                <a:gd name="T9" fmla="*/ 768 h 7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00" h="768">
                  <a:moveTo>
                    <a:pt x="0" y="0"/>
                  </a:moveTo>
                  <a:cubicBezTo>
                    <a:pt x="60" y="36"/>
                    <a:pt x="120" y="72"/>
                    <a:pt x="144" y="144"/>
                  </a:cubicBezTo>
                  <a:cubicBezTo>
                    <a:pt x="168" y="216"/>
                    <a:pt x="136" y="344"/>
                    <a:pt x="144" y="432"/>
                  </a:cubicBezTo>
                  <a:cubicBezTo>
                    <a:pt x="152" y="520"/>
                    <a:pt x="184" y="616"/>
                    <a:pt x="192" y="672"/>
                  </a:cubicBezTo>
                  <a:cubicBezTo>
                    <a:pt x="200" y="728"/>
                    <a:pt x="196" y="748"/>
                    <a:pt x="192" y="76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98" name="Oval 33">
              <a:extLst>
                <a:ext uri="{FF2B5EF4-FFF2-40B4-BE49-F238E27FC236}">
                  <a16:creationId xmlns:a16="http://schemas.microsoft.com/office/drawing/2014/main" id="{0F576BFB-FF42-2365-1D26-BF761EE2EA3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6" y="1488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99" name="Oval 34">
              <a:extLst>
                <a:ext uri="{FF2B5EF4-FFF2-40B4-BE49-F238E27FC236}">
                  <a16:creationId xmlns:a16="http://schemas.microsoft.com/office/drawing/2014/main" id="{B691AC32-A629-C9B9-2E8F-44505D919C6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6" y="134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400" name="Oval 35">
              <a:extLst>
                <a:ext uri="{FF2B5EF4-FFF2-40B4-BE49-F238E27FC236}">
                  <a16:creationId xmlns:a16="http://schemas.microsoft.com/office/drawing/2014/main" id="{A71332AA-8838-6B78-B2E1-26615F669C2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6" y="1248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401" name="Oval 36">
              <a:extLst>
                <a:ext uri="{FF2B5EF4-FFF2-40B4-BE49-F238E27FC236}">
                  <a16:creationId xmlns:a16="http://schemas.microsoft.com/office/drawing/2014/main" id="{0C0FDA29-2EF0-C314-C2A5-23FAEDE96A6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68" y="105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4345" name="Group 37">
            <a:extLst>
              <a:ext uri="{FF2B5EF4-FFF2-40B4-BE49-F238E27FC236}">
                <a16:creationId xmlns:a16="http://schemas.microsoft.com/office/drawing/2014/main" id="{F5F18E79-D733-7FCC-D21C-AF0AFFCEE1D1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14400" y="4267200"/>
            <a:ext cx="685800" cy="685800"/>
            <a:chOff x="3024" y="624"/>
            <a:chExt cx="1152" cy="1152"/>
          </a:xfrm>
        </p:grpSpPr>
        <p:sp>
          <p:nvSpPr>
            <p:cNvPr id="14348" name="Oval 38">
              <a:extLst>
                <a:ext uri="{FF2B5EF4-FFF2-40B4-BE49-F238E27FC236}">
                  <a16:creationId xmlns:a16="http://schemas.microsoft.com/office/drawing/2014/main" id="{71180264-116C-D3AA-BE46-AC3EA341BDC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072" y="720"/>
              <a:ext cx="1008" cy="1008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49" name="Freeform 39">
              <a:extLst>
                <a:ext uri="{FF2B5EF4-FFF2-40B4-BE49-F238E27FC236}">
                  <a16:creationId xmlns:a16="http://schemas.microsoft.com/office/drawing/2014/main" id="{EF668F26-B38D-3C0E-B04D-2A0E50BBD3D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112" y="1120"/>
              <a:ext cx="1064" cy="560"/>
            </a:xfrm>
            <a:custGeom>
              <a:avLst/>
              <a:gdLst>
                <a:gd name="T0" fmla="*/ 8 w 1064"/>
                <a:gd name="T1" fmla="*/ 560 h 560"/>
                <a:gd name="T2" fmla="*/ 8 w 1064"/>
                <a:gd name="T3" fmla="*/ 416 h 560"/>
                <a:gd name="T4" fmla="*/ 56 w 1064"/>
                <a:gd name="T5" fmla="*/ 368 h 560"/>
                <a:gd name="T6" fmla="*/ 200 w 1064"/>
                <a:gd name="T7" fmla="*/ 368 h 560"/>
                <a:gd name="T8" fmla="*/ 344 w 1064"/>
                <a:gd name="T9" fmla="*/ 224 h 560"/>
                <a:gd name="T10" fmla="*/ 488 w 1064"/>
                <a:gd name="T11" fmla="*/ 224 h 560"/>
                <a:gd name="T12" fmla="*/ 488 w 1064"/>
                <a:gd name="T13" fmla="*/ 128 h 560"/>
                <a:gd name="T14" fmla="*/ 584 w 1064"/>
                <a:gd name="T15" fmla="*/ 80 h 560"/>
                <a:gd name="T16" fmla="*/ 728 w 1064"/>
                <a:gd name="T17" fmla="*/ 32 h 560"/>
                <a:gd name="T18" fmla="*/ 824 w 1064"/>
                <a:gd name="T19" fmla="*/ 32 h 560"/>
                <a:gd name="T20" fmla="*/ 920 w 1064"/>
                <a:gd name="T21" fmla="*/ 224 h 560"/>
                <a:gd name="T22" fmla="*/ 1064 w 1064"/>
                <a:gd name="T23" fmla="*/ 128 h 56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064" h="560">
                  <a:moveTo>
                    <a:pt x="8" y="560"/>
                  </a:moveTo>
                  <a:cubicBezTo>
                    <a:pt x="4" y="504"/>
                    <a:pt x="0" y="448"/>
                    <a:pt x="8" y="416"/>
                  </a:cubicBezTo>
                  <a:cubicBezTo>
                    <a:pt x="16" y="384"/>
                    <a:pt x="24" y="376"/>
                    <a:pt x="56" y="368"/>
                  </a:cubicBezTo>
                  <a:cubicBezTo>
                    <a:pt x="88" y="360"/>
                    <a:pt x="152" y="392"/>
                    <a:pt x="200" y="368"/>
                  </a:cubicBezTo>
                  <a:cubicBezTo>
                    <a:pt x="248" y="344"/>
                    <a:pt x="296" y="248"/>
                    <a:pt x="344" y="224"/>
                  </a:cubicBezTo>
                  <a:cubicBezTo>
                    <a:pt x="392" y="200"/>
                    <a:pt x="464" y="240"/>
                    <a:pt x="488" y="224"/>
                  </a:cubicBezTo>
                  <a:cubicBezTo>
                    <a:pt x="512" y="208"/>
                    <a:pt x="472" y="152"/>
                    <a:pt x="488" y="128"/>
                  </a:cubicBezTo>
                  <a:cubicBezTo>
                    <a:pt x="504" y="104"/>
                    <a:pt x="544" y="96"/>
                    <a:pt x="584" y="80"/>
                  </a:cubicBezTo>
                  <a:cubicBezTo>
                    <a:pt x="624" y="64"/>
                    <a:pt x="688" y="40"/>
                    <a:pt x="728" y="32"/>
                  </a:cubicBezTo>
                  <a:cubicBezTo>
                    <a:pt x="768" y="24"/>
                    <a:pt x="792" y="0"/>
                    <a:pt x="824" y="32"/>
                  </a:cubicBezTo>
                  <a:cubicBezTo>
                    <a:pt x="856" y="64"/>
                    <a:pt x="880" y="208"/>
                    <a:pt x="920" y="224"/>
                  </a:cubicBezTo>
                  <a:cubicBezTo>
                    <a:pt x="960" y="240"/>
                    <a:pt x="1040" y="144"/>
                    <a:pt x="1064" y="12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0" name="Freeform 40">
              <a:extLst>
                <a:ext uri="{FF2B5EF4-FFF2-40B4-BE49-F238E27FC236}">
                  <a16:creationId xmlns:a16="http://schemas.microsoft.com/office/drawing/2014/main" id="{0A1970AD-7685-4F39-E53E-137CF829499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120" y="672"/>
              <a:ext cx="672" cy="248"/>
            </a:xfrm>
            <a:custGeom>
              <a:avLst/>
              <a:gdLst>
                <a:gd name="T0" fmla="*/ 0 w 672"/>
                <a:gd name="T1" fmla="*/ 240 h 248"/>
                <a:gd name="T2" fmla="*/ 144 w 672"/>
                <a:gd name="T3" fmla="*/ 240 h 248"/>
                <a:gd name="T4" fmla="*/ 240 w 672"/>
                <a:gd name="T5" fmla="*/ 192 h 248"/>
                <a:gd name="T6" fmla="*/ 384 w 672"/>
                <a:gd name="T7" fmla="*/ 192 h 248"/>
                <a:gd name="T8" fmla="*/ 480 w 672"/>
                <a:gd name="T9" fmla="*/ 240 h 248"/>
                <a:gd name="T10" fmla="*/ 576 w 672"/>
                <a:gd name="T11" fmla="*/ 144 h 248"/>
                <a:gd name="T12" fmla="*/ 672 w 672"/>
                <a:gd name="T13" fmla="*/ 0 h 2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72" h="248">
                  <a:moveTo>
                    <a:pt x="0" y="240"/>
                  </a:moveTo>
                  <a:cubicBezTo>
                    <a:pt x="52" y="244"/>
                    <a:pt x="104" y="248"/>
                    <a:pt x="144" y="240"/>
                  </a:cubicBezTo>
                  <a:cubicBezTo>
                    <a:pt x="184" y="232"/>
                    <a:pt x="200" y="200"/>
                    <a:pt x="240" y="192"/>
                  </a:cubicBezTo>
                  <a:cubicBezTo>
                    <a:pt x="280" y="184"/>
                    <a:pt x="344" y="184"/>
                    <a:pt x="384" y="192"/>
                  </a:cubicBezTo>
                  <a:cubicBezTo>
                    <a:pt x="424" y="200"/>
                    <a:pt x="448" y="248"/>
                    <a:pt x="480" y="240"/>
                  </a:cubicBezTo>
                  <a:cubicBezTo>
                    <a:pt x="512" y="232"/>
                    <a:pt x="544" y="184"/>
                    <a:pt x="576" y="144"/>
                  </a:cubicBezTo>
                  <a:cubicBezTo>
                    <a:pt x="608" y="104"/>
                    <a:pt x="648" y="24"/>
                    <a:pt x="672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1" name="Freeform 41">
              <a:extLst>
                <a:ext uri="{FF2B5EF4-FFF2-40B4-BE49-F238E27FC236}">
                  <a16:creationId xmlns:a16="http://schemas.microsoft.com/office/drawing/2014/main" id="{30A06516-4F79-B355-293B-3297B6BD7CF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216" y="1376"/>
              <a:ext cx="864" cy="216"/>
            </a:xfrm>
            <a:custGeom>
              <a:avLst/>
              <a:gdLst>
                <a:gd name="T0" fmla="*/ 0 w 864"/>
                <a:gd name="T1" fmla="*/ 16 h 216"/>
                <a:gd name="T2" fmla="*/ 96 w 864"/>
                <a:gd name="T3" fmla="*/ 16 h 216"/>
                <a:gd name="T4" fmla="*/ 144 w 864"/>
                <a:gd name="T5" fmla="*/ 112 h 216"/>
                <a:gd name="T6" fmla="*/ 192 w 864"/>
                <a:gd name="T7" fmla="*/ 208 h 216"/>
                <a:gd name="T8" fmla="*/ 288 w 864"/>
                <a:gd name="T9" fmla="*/ 160 h 216"/>
                <a:gd name="T10" fmla="*/ 432 w 864"/>
                <a:gd name="T11" fmla="*/ 160 h 216"/>
                <a:gd name="T12" fmla="*/ 528 w 864"/>
                <a:gd name="T13" fmla="*/ 208 h 216"/>
                <a:gd name="T14" fmla="*/ 672 w 864"/>
                <a:gd name="T15" fmla="*/ 160 h 216"/>
                <a:gd name="T16" fmla="*/ 816 w 864"/>
                <a:gd name="T17" fmla="*/ 160 h 216"/>
                <a:gd name="T18" fmla="*/ 864 w 864"/>
                <a:gd name="T19" fmla="*/ 208 h 21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64" h="216">
                  <a:moveTo>
                    <a:pt x="0" y="16"/>
                  </a:moveTo>
                  <a:cubicBezTo>
                    <a:pt x="36" y="8"/>
                    <a:pt x="72" y="0"/>
                    <a:pt x="96" y="16"/>
                  </a:cubicBezTo>
                  <a:cubicBezTo>
                    <a:pt x="120" y="32"/>
                    <a:pt x="128" y="80"/>
                    <a:pt x="144" y="112"/>
                  </a:cubicBezTo>
                  <a:cubicBezTo>
                    <a:pt x="160" y="144"/>
                    <a:pt x="168" y="200"/>
                    <a:pt x="192" y="208"/>
                  </a:cubicBezTo>
                  <a:cubicBezTo>
                    <a:pt x="216" y="216"/>
                    <a:pt x="248" y="168"/>
                    <a:pt x="288" y="160"/>
                  </a:cubicBezTo>
                  <a:cubicBezTo>
                    <a:pt x="328" y="152"/>
                    <a:pt x="392" y="152"/>
                    <a:pt x="432" y="160"/>
                  </a:cubicBezTo>
                  <a:cubicBezTo>
                    <a:pt x="472" y="168"/>
                    <a:pt x="488" y="208"/>
                    <a:pt x="528" y="208"/>
                  </a:cubicBezTo>
                  <a:cubicBezTo>
                    <a:pt x="568" y="208"/>
                    <a:pt x="624" y="168"/>
                    <a:pt x="672" y="160"/>
                  </a:cubicBezTo>
                  <a:cubicBezTo>
                    <a:pt x="720" y="152"/>
                    <a:pt x="784" y="152"/>
                    <a:pt x="816" y="160"/>
                  </a:cubicBezTo>
                  <a:cubicBezTo>
                    <a:pt x="848" y="168"/>
                    <a:pt x="856" y="188"/>
                    <a:pt x="864" y="20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2" name="Freeform 42">
              <a:extLst>
                <a:ext uri="{FF2B5EF4-FFF2-40B4-BE49-F238E27FC236}">
                  <a16:creationId xmlns:a16="http://schemas.microsoft.com/office/drawing/2014/main" id="{BE8CF8FB-0091-5933-0FAF-1CD9D641C8D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552" y="1248"/>
              <a:ext cx="432" cy="528"/>
            </a:xfrm>
            <a:custGeom>
              <a:avLst/>
              <a:gdLst>
                <a:gd name="T0" fmla="*/ 432 w 432"/>
                <a:gd name="T1" fmla="*/ 0 h 528"/>
                <a:gd name="T2" fmla="*/ 336 w 432"/>
                <a:gd name="T3" fmla="*/ 192 h 528"/>
                <a:gd name="T4" fmla="*/ 144 w 432"/>
                <a:gd name="T5" fmla="*/ 240 h 528"/>
                <a:gd name="T6" fmla="*/ 48 w 432"/>
                <a:gd name="T7" fmla="*/ 336 h 528"/>
                <a:gd name="T8" fmla="*/ 0 w 432"/>
                <a:gd name="T9" fmla="*/ 432 h 528"/>
                <a:gd name="T10" fmla="*/ 48 w 432"/>
                <a:gd name="T11" fmla="*/ 528 h 5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32" h="528">
                  <a:moveTo>
                    <a:pt x="432" y="0"/>
                  </a:moveTo>
                  <a:cubicBezTo>
                    <a:pt x="408" y="76"/>
                    <a:pt x="384" y="152"/>
                    <a:pt x="336" y="192"/>
                  </a:cubicBezTo>
                  <a:cubicBezTo>
                    <a:pt x="288" y="232"/>
                    <a:pt x="192" y="216"/>
                    <a:pt x="144" y="240"/>
                  </a:cubicBezTo>
                  <a:cubicBezTo>
                    <a:pt x="96" y="264"/>
                    <a:pt x="72" y="304"/>
                    <a:pt x="48" y="336"/>
                  </a:cubicBezTo>
                  <a:cubicBezTo>
                    <a:pt x="24" y="368"/>
                    <a:pt x="0" y="400"/>
                    <a:pt x="0" y="432"/>
                  </a:cubicBezTo>
                  <a:cubicBezTo>
                    <a:pt x="0" y="464"/>
                    <a:pt x="40" y="512"/>
                    <a:pt x="48" y="52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3" name="Freeform 43">
              <a:extLst>
                <a:ext uri="{FF2B5EF4-FFF2-40B4-BE49-F238E27FC236}">
                  <a16:creationId xmlns:a16="http://schemas.microsoft.com/office/drawing/2014/main" id="{76E1A0D2-CFF5-58CD-D31F-C735E2AAF16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504" y="624"/>
              <a:ext cx="624" cy="864"/>
            </a:xfrm>
            <a:custGeom>
              <a:avLst/>
              <a:gdLst>
                <a:gd name="T0" fmla="*/ 0 w 624"/>
                <a:gd name="T1" fmla="*/ 0 h 864"/>
                <a:gd name="T2" fmla="*/ 96 w 624"/>
                <a:gd name="T3" fmla="*/ 144 h 864"/>
                <a:gd name="T4" fmla="*/ 48 w 624"/>
                <a:gd name="T5" fmla="*/ 240 h 864"/>
                <a:gd name="T6" fmla="*/ 48 w 624"/>
                <a:gd name="T7" fmla="*/ 384 h 864"/>
                <a:gd name="T8" fmla="*/ 192 w 624"/>
                <a:gd name="T9" fmla="*/ 480 h 864"/>
                <a:gd name="T10" fmla="*/ 240 w 624"/>
                <a:gd name="T11" fmla="*/ 624 h 864"/>
                <a:gd name="T12" fmla="*/ 288 w 624"/>
                <a:gd name="T13" fmla="*/ 768 h 864"/>
                <a:gd name="T14" fmla="*/ 624 w 624"/>
                <a:gd name="T15" fmla="*/ 864 h 8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24" h="864">
                  <a:moveTo>
                    <a:pt x="0" y="0"/>
                  </a:moveTo>
                  <a:cubicBezTo>
                    <a:pt x="44" y="52"/>
                    <a:pt x="88" y="104"/>
                    <a:pt x="96" y="144"/>
                  </a:cubicBezTo>
                  <a:cubicBezTo>
                    <a:pt x="104" y="184"/>
                    <a:pt x="56" y="200"/>
                    <a:pt x="48" y="240"/>
                  </a:cubicBezTo>
                  <a:cubicBezTo>
                    <a:pt x="40" y="280"/>
                    <a:pt x="24" y="344"/>
                    <a:pt x="48" y="384"/>
                  </a:cubicBezTo>
                  <a:cubicBezTo>
                    <a:pt x="72" y="424"/>
                    <a:pt x="160" y="440"/>
                    <a:pt x="192" y="480"/>
                  </a:cubicBezTo>
                  <a:cubicBezTo>
                    <a:pt x="224" y="520"/>
                    <a:pt x="224" y="576"/>
                    <a:pt x="240" y="624"/>
                  </a:cubicBezTo>
                  <a:cubicBezTo>
                    <a:pt x="256" y="672"/>
                    <a:pt x="224" y="728"/>
                    <a:pt x="288" y="768"/>
                  </a:cubicBezTo>
                  <a:cubicBezTo>
                    <a:pt x="352" y="808"/>
                    <a:pt x="488" y="836"/>
                    <a:pt x="624" y="864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4" name="Freeform 44">
              <a:extLst>
                <a:ext uri="{FF2B5EF4-FFF2-40B4-BE49-F238E27FC236}">
                  <a16:creationId xmlns:a16="http://schemas.microsoft.com/office/drawing/2014/main" id="{DD41C9BD-7A9D-D2BC-0768-C92FE87798B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024" y="816"/>
              <a:ext cx="960" cy="304"/>
            </a:xfrm>
            <a:custGeom>
              <a:avLst/>
              <a:gdLst>
                <a:gd name="T0" fmla="*/ 0 w 960"/>
                <a:gd name="T1" fmla="*/ 240 h 304"/>
                <a:gd name="T2" fmla="*/ 96 w 960"/>
                <a:gd name="T3" fmla="*/ 288 h 304"/>
                <a:gd name="T4" fmla="*/ 192 w 960"/>
                <a:gd name="T5" fmla="*/ 240 h 304"/>
                <a:gd name="T6" fmla="*/ 288 w 960"/>
                <a:gd name="T7" fmla="*/ 192 h 304"/>
                <a:gd name="T8" fmla="*/ 336 w 960"/>
                <a:gd name="T9" fmla="*/ 288 h 304"/>
                <a:gd name="T10" fmla="*/ 480 w 960"/>
                <a:gd name="T11" fmla="*/ 288 h 304"/>
                <a:gd name="T12" fmla="*/ 624 w 960"/>
                <a:gd name="T13" fmla="*/ 192 h 304"/>
                <a:gd name="T14" fmla="*/ 816 w 960"/>
                <a:gd name="T15" fmla="*/ 144 h 304"/>
                <a:gd name="T16" fmla="*/ 864 w 960"/>
                <a:gd name="T17" fmla="*/ 96 h 304"/>
                <a:gd name="T18" fmla="*/ 960 w 960"/>
                <a:gd name="T19" fmla="*/ 0 h 3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960" h="304">
                  <a:moveTo>
                    <a:pt x="0" y="240"/>
                  </a:moveTo>
                  <a:cubicBezTo>
                    <a:pt x="32" y="264"/>
                    <a:pt x="64" y="288"/>
                    <a:pt x="96" y="288"/>
                  </a:cubicBezTo>
                  <a:cubicBezTo>
                    <a:pt x="128" y="288"/>
                    <a:pt x="160" y="256"/>
                    <a:pt x="192" y="240"/>
                  </a:cubicBezTo>
                  <a:cubicBezTo>
                    <a:pt x="224" y="224"/>
                    <a:pt x="264" y="184"/>
                    <a:pt x="288" y="192"/>
                  </a:cubicBezTo>
                  <a:cubicBezTo>
                    <a:pt x="312" y="200"/>
                    <a:pt x="304" y="272"/>
                    <a:pt x="336" y="288"/>
                  </a:cubicBezTo>
                  <a:cubicBezTo>
                    <a:pt x="368" y="304"/>
                    <a:pt x="432" y="304"/>
                    <a:pt x="480" y="288"/>
                  </a:cubicBezTo>
                  <a:cubicBezTo>
                    <a:pt x="528" y="272"/>
                    <a:pt x="568" y="216"/>
                    <a:pt x="624" y="192"/>
                  </a:cubicBezTo>
                  <a:cubicBezTo>
                    <a:pt x="680" y="168"/>
                    <a:pt x="776" y="160"/>
                    <a:pt x="816" y="144"/>
                  </a:cubicBezTo>
                  <a:cubicBezTo>
                    <a:pt x="856" y="128"/>
                    <a:pt x="840" y="120"/>
                    <a:pt x="864" y="96"/>
                  </a:cubicBezTo>
                  <a:cubicBezTo>
                    <a:pt x="888" y="72"/>
                    <a:pt x="944" y="16"/>
                    <a:pt x="960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5" name="Freeform 45">
              <a:extLst>
                <a:ext uri="{FF2B5EF4-FFF2-40B4-BE49-F238E27FC236}">
                  <a16:creationId xmlns:a16="http://schemas.microsoft.com/office/drawing/2014/main" id="{4C22F365-10D7-EC43-9D1F-F6990DEABF5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024" y="720"/>
              <a:ext cx="440" cy="672"/>
            </a:xfrm>
            <a:custGeom>
              <a:avLst/>
              <a:gdLst>
                <a:gd name="T0" fmla="*/ 0 w 440"/>
                <a:gd name="T1" fmla="*/ 672 h 672"/>
                <a:gd name="T2" fmla="*/ 96 w 440"/>
                <a:gd name="T3" fmla="*/ 528 h 672"/>
                <a:gd name="T4" fmla="*/ 240 w 440"/>
                <a:gd name="T5" fmla="*/ 576 h 672"/>
                <a:gd name="T6" fmla="*/ 384 w 440"/>
                <a:gd name="T7" fmla="*/ 480 h 672"/>
                <a:gd name="T8" fmla="*/ 432 w 440"/>
                <a:gd name="T9" fmla="*/ 336 h 672"/>
                <a:gd name="T10" fmla="*/ 432 w 440"/>
                <a:gd name="T11" fmla="*/ 144 h 672"/>
                <a:gd name="T12" fmla="*/ 384 w 440"/>
                <a:gd name="T13" fmla="*/ 96 h 672"/>
                <a:gd name="T14" fmla="*/ 432 w 440"/>
                <a:gd name="T15" fmla="*/ 0 h 67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0" h="672">
                  <a:moveTo>
                    <a:pt x="0" y="672"/>
                  </a:moveTo>
                  <a:cubicBezTo>
                    <a:pt x="28" y="608"/>
                    <a:pt x="56" y="544"/>
                    <a:pt x="96" y="528"/>
                  </a:cubicBezTo>
                  <a:cubicBezTo>
                    <a:pt x="136" y="512"/>
                    <a:pt x="192" y="584"/>
                    <a:pt x="240" y="576"/>
                  </a:cubicBezTo>
                  <a:cubicBezTo>
                    <a:pt x="288" y="568"/>
                    <a:pt x="352" y="520"/>
                    <a:pt x="384" y="480"/>
                  </a:cubicBezTo>
                  <a:cubicBezTo>
                    <a:pt x="416" y="440"/>
                    <a:pt x="424" y="392"/>
                    <a:pt x="432" y="336"/>
                  </a:cubicBezTo>
                  <a:cubicBezTo>
                    <a:pt x="440" y="280"/>
                    <a:pt x="440" y="184"/>
                    <a:pt x="432" y="144"/>
                  </a:cubicBezTo>
                  <a:cubicBezTo>
                    <a:pt x="424" y="104"/>
                    <a:pt x="384" y="120"/>
                    <a:pt x="384" y="96"/>
                  </a:cubicBezTo>
                  <a:cubicBezTo>
                    <a:pt x="384" y="72"/>
                    <a:pt x="424" y="24"/>
                    <a:pt x="432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6" name="Freeform 46">
              <a:extLst>
                <a:ext uri="{FF2B5EF4-FFF2-40B4-BE49-F238E27FC236}">
                  <a16:creationId xmlns:a16="http://schemas.microsoft.com/office/drawing/2014/main" id="{BA5D8416-9091-840E-11F1-7048C56ECD6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360" y="672"/>
              <a:ext cx="416" cy="1104"/>
            </a:xfrm>
            <a:custGeom>
              <a:avLst/>
              <a:gdLst>
                <a:gd name="T0" fmla="*/ 0 w 416"/>
                <a:gd name="T1" fmla="*/ 1104 h 1104"/>
                <a:gd name="T2" fmla="*/ 48 w 416"/>
                <a:gd name="T3" fmla="*/ 1056 h 1104"/>
                <a:gd name="T4" fmla="*/ 144 w 416"/>
                <a:gd name="T5" fmla="*/ 816 h 1104"/>
                <a:gd name="T6" fmla="*/ 144 w 416"/>
                <a:gd name="T7" fmla="*/ 672 h 1104"/>
                <a:gd name="T8" fmla="*/ 240 w 416"/>
                <a:gd name="T9" fmla="*/ 480 h 1104"/>
                <a:gd name="T10" fmla="*/ 336 w 416"/>
                <a:gd name="T11" fmla="*/ 384 h 1104"/>
                <a:gd name="T12" fmla="*/ 384 w 416"/>
                <a:gd name="T13" fmla="*/ 240 h 1104"/>
                <a:gd name="T14" fmla="*/ 144 w 416"/>
                <a:gd name="T15" fmla="*/ 96 h 1104"/>
                <a:gd name="T16" fmla="*/ 240 w 416"/>
                <a:gd name="T17" fmla="*/ 0 h 110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16" h="1104">
                  <a:moveTo>
                    <a:pt x="0" y="1104"/>
                  </a:moveTo>
                  <a:cubicBezTo>
                    <a:pt x="12" y="1104"/>
                    <a:pt x="24" y="1104"/>
                    <a:pt x="48" y="1056"/>
                  </a:cubicBezTo>
                  <a:cubicBezTo>
                    <a:pt x="72" y="1008"/>
                    <a:pt x="128" y="880"/>
                    <a:pt x="144" y="816"/>
                  </a:cubicBezTo>
                  <a:cubicBezTo>
                    <a:pt x="160" y="752"/>
                    <a:pt x="128" y="728"/>
                    <a:pt x="144" y="672"/>
                  </a:cubicBezTo>
                  <a:cubicBezTo>
                    <a:pt x="160" y="616"/>
                    <a:pt x="208" y="528"/>
                    <a:pt x="240" y="480"/>
                  </a:cubicBezTo>
                  <a:cubicBezTo>
                    <a:pt x="272" y="432"/>
                    <a:pt x="312" y="424"/>
                    <a:pt x="336" y="384"/>
                  </a:cubicBezTo>
                  <a:cubicBezTo>
                    <a:pt x="360" y="344"/>
                    <a:pt x="416" y="288"/>
                    <a:pt x="384" y="240"/>
                  </a:cubicBezTo>
                  <a:cubicBezTo>
                    <a:pt x="352" y="192"/>
                    <a:pt x="168" y="136"/>
                    <a:pt x="144" y="96"/>
                  </a:cubicBezTo>
                  <a:cubicBezTo>
                    <a:pt x="120" y="56"/>
                    <a:pt x="180" y="28"/>
                    <a:pt x="240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7" name="Freeform 47">
              <a:extLst>
                <a:ext uri="{FF2B5EF4-FFF2-40B4-BE49-F238E27FC236}">
                  <a16:creationId xmlns:a16="http://schemas.microsoft.com/office/drawing/2014/main" id="{5D4AD7F1-EE9E-E16B-525B-73BC1BC7F1B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792" y="1008"/>
              <a:ext cx="288" cy="384"/>
            </a:xfrm>
            <a:custGeom>
              <a:avLst/>
              <a:gdLst>
                <a:gd name="T0" fmla="*/ 0 w 288"/>
                <a:gd name="T1" fmla="*/ 384 h 384"/>
                <a:gd name="T2" fmla="*/ 48 w 288"/>
                <a:gd name="T3" fmla="*/ 144 h 384"/>
                <a:gd name="T4" fmla="*/ 144 w 288"/>
                <a:gd name="T5" fmla="*/ 48 h 384"/>
                <a:gd name="T6" fmla="*/ 288 w 288"/>
                <a:gd name="T7" fmla="*/ 0 h 3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88" h="384">
                  <a:moveTo>
                    <a:pt x="0" y="384"/>
                  </a:moveTo>
                  <a:cubicBezTo>
                    <a:pt x="12" y="292"/>
                    <a:pt x="24" y="200"/>
                    <a:pt x="48" y="144"/>
                  </a:cubicBezTo>
                  <a:cubicBezTo>
                    <a:pt x="72" y="88"/>
                    <a:pt x="104" y="72"/>
                    <a:pt x="144" y="48"/>
                  </a:cubicBezTo>
                  <a:cubicBezTo>
                    <a:pt x="184" y="24"/>
                    <a:pt x="236" y="12"/>
                    <a:pt x="288" y="0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58" name="Oval 48">
              <a:extLst>
                <a:ext uri="{FF2B5EF4-FFF2-40B4-BE49-F238E27FC236}">
                  <a16:creationId xmlns:a16="http://schemas.microsoft.com/office/drawing/2014/main" id="{01066EFB-2800-EC44-D823-6C7388E5575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56" y="153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59" name="Oval 49">
              <a:extLst>
                <a:ext uri="{FF2B5EF4-FFF2-40B4-BE49-F238E27FC236}">
                  <a16:creationId xmlns:a16="http://schemas.microsoft.com/office/drawing/2014/main" id="{EEA80121-62FA-EE1C-FBEB-00A2B58CFCC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00" y="153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0" name="Oval 50">
              <a:extLst>
                <a:ext uri="{FF2B5EF4-FFF2-40B4-BE49-F238E27FC236}">
                  <a16:creationId xmlns:a16="http://schemas.microsoft.com/office/drawing/2014/main" id="{D45D16F9-A50A-3BED-B2EF-E61E9FA3777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744" y="134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1" name="Oval 51">
              <a:extLst>
                <a:ext uri="{FF2B5EF4-FFF2-40B4-BE49-F238E27FC236}">
                  <a16:creationId xmlns:a16="http://schemas.microsoft.com/office/drawing/2014/main" id="{1B46766B-84E2-9E72-0C0F-7924477AA70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04" y="134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2" name="Oval 52">
              <a:extLst>
                <a:ext uri="{FF2B5EF4-FFF2-40B4-BE49-F238E27FC236}">
                  <a16:creationId xmlns:a16="http://schemas.microsoft.com/office/drawing/2014/main" id="{F50A7221-DCB0-4467-448B-FDCAF7AEC58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312" y="1440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3" name="Oval 53">
              <a:extLst>
                <a:ext uri="{FF2B5EF4-FFF2-40B4-BE49-F238E27FC236}">
                  <a16:creationId xmlns:a16="http://schemas.microsoft.com/office/drawing/2014/main" id="{D75CBE87-8B42-5956-4324-4E9FCF064C5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1008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4" name="Oval 54">
              <a:extLst>
                <a:ext uri="{FF2B5EF4-FFF2-40B4-BE49-F238E27FC236}">
                  <a16:creationId xmlns:a16="http://schemas.microsoft.com/office/drawing/2014/main" id="{7BCF9649-7243-2C23-914E-FCB2D413916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81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5" name="Oval 55">
              <a:extLst>
                <a:ext uri="{FF2B5EF4-FFF2-40B4-BE49-F238E27FC236}">
                  <a16:creationId xmlns:a16="http://schemas.microsoft.com/office/drawing/2014/main" id="{4BDB7B4E-6CA4-07B7-536A-F65D224ADDA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96" y="1152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6" name="Oval 56">
              <a:extLst>
                <a:ext uri="{FF2B5EF4-FFF2-40B4-BE49-F238E27FC236}">
                  <a16:creationId xmlns:a16="http://schemas.microsoft.com/office/drawing/2014/main" id="{EA688376-CC23-9FED-65C2-99CEEEA6AB7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88" y="1392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7" name="Oval 57">
              <a:extLst>
                <a:ext uri="{FF2B5EF4-FFF2-40B4-BE49-F238E27FC236}">
                  <a16:creationId xmlns:a16="http://schemas.microsoft.com/office/drawing/2014/main" id="{A708B522-2D30-406A-6ED3-8B3C45A1D5F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08" y="110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8" name="Oval 58">
              <a:extLst>
                <a:ext uri="{FF2B5EF4-FFF2-40B4-BE49-F238E27FC236}">
                  <a16:creationId xmlns:a16="http://schemas.microsoft.com/office/drawing/2014/main" id="{C194DFF4-3B72-BBBB-5BD4-165B3CFCCF9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08" y="81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69" name="Oval 59">
              <a:extLst>
                <a:ext uri="{FF2B5EF4-FFF2-40B4-BE49-F238E27FC236}">
                  <a16:creationId xmlns:a16="http://schemas.microsoft.com/office/drawing/2014/main" id="{0A0D5AEA-127C-03B1-6142-1F44D04CBCA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40" y="110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70" name="Freeform 60">
              <a:extLst>
                <a:ext uri="{FF2B5EF4-FFF2-40B4-BE49-F238E27FC236}">
                  <a16:creationId xmlns:a16="http://schemas.microsoft.com/office/drawing/2014/main" id="{ED8EAEAF-35D3-C275-E632-73CFA813595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072" y="960"/>
              <a:ext cx="200" cy="768"/>
            </a:xfrm>
            <a:custGeom>
              <a:avLst/>
              <a:gdLst>
                <a:gd name="T0" fmla="*/ 0 w 200"/>
                <a:gd name="T1" fmla="*/ 0 h 768"/>
                <a:gd name="T2" fmla="*/ 144 w 200"/>
                <a:gd name="T3" fmla="*/ 144 h 768"/>
                <a:gd name="T4" fmla="*/ 144 w 200"/>
                <a:gd name="T5" fmla="*/ 432 h 768"/>
                <a:gd name="T6" fmla="*/ 192 w 200"/>
                <a:gd name="T7" fmla="*/ 672 h 768"/>
                <a:gd name="T8" fmla="*/ 192 w 200"/>
                <a:gd name="T9" fmla="*/ 768 h 7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00" h="768">
                  <a:moveTo>
                    <a:pt x="0" y="0"/>
                  </a:moveTo>
                  <a:cubicBezTo>
                    <a:pt x="60" y="36"/>
                    <a:pt x="120" y="72"/>
                    <a:pt x="144" y="144"/>
                  </a:cubicBezTo>
                  <a:cubicBezTo>
                    <a:pt x="168" y="216"/>
                    <a:pt x="136" y="344"/>
                    <a:pt x="144" y="432"/>
                  </a:cubicBezTo>
                  <a:cubicBezTo>
                    <a:pt x="152" y="520"/>
                    <a:pt x="184" y="616"/>
                    <a:pt x="192" y="672"/>
                  </a:cubicBezTo>
                  <a:cubicBezTo>
                    <a:pt x="200" y="728"/>
                    <a:pt x="196" y="748"/>
                    <a:pt x="192" y="768"/>
                  </a:cubicBezTo>
                </a:path>
              </a:pathLst>
            </a:custGeom>
            <a:noFill/>
            <a:ln w="1905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4371" name="Oval 61">
              <a:extLst>
                <a:ext uri="{FF2B5EF4-FFF2-40B4-BE49-F238E27FC236}">
                  <a16:creationId xmlns:a16="http://schemas.microsoft.com/office/drawing/2014/main" id="{2000FF28-5136-F4E8-0651-03F79D074E2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6" y="1488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72" name="Oval 62">
              <a:extLst>
                <a:ext uri="{FF2B5EF4-FFF2-40B4-BE49-F238E27FC236}">
                  <a16:creationId xmlns:a16="http://schemas.microsoft.com/office/drawing/2014/main" id="{AFB99550-17AC-E5CD-F616-3B688EFFA4D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6" y="1344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73" name="Oval 63">
              <a:extLst>
                <a:ext uri="{FF2B5EF4-FFF2-40B4-BE49-F238E27FC236}">
                  <a16:creationId xmlns:a16="http://schemas.microsoft.com/office/drawing/2014/main" id="{B5AC581F-BE0B-22AE-D1A7-670B29AB6BF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6" y="1248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4374" name="Oval 64">
              <a:extLst>
                <a:ext uri="{FF2B5EF4-FFF2-40B4-BE49-F238E27FC236}">
                  <a16:creationId xmlns:a16="http://schemas.microsoft.com/office/drawing/2014/main" id="{6A20A56B-AC41-F229-27CB-CBBE88AF51A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68" y="1056"/>
              <a:ext cx="48" cy="48"/>
            </a:xfrm>
            <a:prstGeom prst="ellipse">
              <a:avLst/>
            </a:prstGeom>
            <a:solidFill>
              <a:srgbClr val="FF00FF"/>
            </a:solidFill>
            <a:ln w="9525" algn="ctr">
              <a:solidFill>
                <a:srgbClr val="FF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4346" name="Text Box 65">
            <a:extLst>
              <a:ext uri="{FF2B5EF4-FFF2-40B4-BE49-F238E27FC236}">
                <a16:creationId xmlns:a16="http://schemas.microsoft.com/office/drawing/2014/main" id="{9B95BE54-CFD3-8C9D-AF9A-82D26967DC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1" y="990600"/>
            <a:ext cx="2286000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0" dirty="0">
                <a:latin typeface="Times New Roman" panose="02020603050405020304" pitchFamily="18" charset="0"/>
              </a:rPr>
              <a:t>1 </a:t>
            </a:r>
            <a:r>
              <a:rPr lang="en-US" altLang="en-US" sz="2200" b="0" dirty="0">
                <a:latin typeface="Times New Roman" panose="02020603050405020304" pitchFamily="18" charset="0"/>
                <a:sym typeface="Symbol" panose="05050102010706020507" pitchFamily="18" charset="2"/>
              </a:rPr>
              <a:t>m </a:t>
            </a:r>
            <a:r>
              <a:rPr lang="en-US" altLang="en-US" sz="2200" b="0" dirty="0">
                <a:latin typeface="Times New Roman" panose="02020603050405020304" pitchFamily="18" charset="0"/>
              </a:rPr>
              <a:t>NIPA microgel spheres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A50021"/>
                </a:solidFill>
                <a:latin typeface="Times New Roman" panose="02020603050405020304" pitchFamily="18" charset="0"/>
              </a:rPr>
              <a:t>diameter tunable</a:t>
            </a:r>
          </a:p>
        </p:txBody>
      </p:sp>
      <p:pic>
        <p:nvPicPr>
          <p:cNvPr id="4" name="ZflucB.AVI">
            <a:hlinkClick r:id="" action="ppaction://media"/>
            <a:extLst>
              <a:ext uri="{FF2B5EF4-FFF2-40B4-BE49-F238E27FC236}">
                <a16:creationId xmlns:a16="http://schemas.microsoft.com/office/drawing/2014/main" id="{96C5C032-C084-E5AF-4561-233ECA92F2EB}"/>
              </a:ext>
            </a:extLst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213" y="800100"/>
            <a:ext cx="6107112" cy="457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4" name="Text Box 4">
            <a:extLst>
              <a:ext uri="{FF2B5EF4-FFF2-40B4-BE49-F238E27FC236}">
                <a16:creationId xmlns:a16="http://schemas.microsoft.com/office/drawing/2014/main" id="{EA508021-1129-966A-FE45-7CF6EF29F8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5638800"/>
            <a:ext cx="9636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>
                <a:latin typeface="Arial" panose="020B0604020202020204" pitchFamily="34" charset="0"/>
                <a:sym typeface="Symbol" panose="05050102010706020507" pitchFamily="18" charset="2"/>
              </a:rPr>
              <a:t>25.3C</a:t>
            </a:r>
          </a:p>
        </p:txBody>
      </p:sp>
      <p:sp>
        <p:nvSpPr>
          <p:cNvPr id="153606" name="Rectangle 6">
            <a:extLst>
              <a:ext uri="{FF2B5EF4-FFF2-40B4-BE49-F238E27FC236}">
                <a16:creationId xmlns:a16="http://schemas.microsoft.com/office/drawing/2014/main" id="{6582610E-9D6A-5B1A-89C8-F9DEB83128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Thermally Excited Triangles and Defects</a:t>
            </a:r>
          </a:p>
        </p:txBody>
      </p:sp>
      <p:sp>
        <p:nvSpPr>
          <p:cNvPr id="153607" name="Text Box 7">
            <a:extLst>
              <a:ext uri="{FF2B5EF4-FFF2-40B4-BE49-F238E27FC236}">
                <a16:creationId xmlns:a16="http://schemas.microsoft.com/office/drawing/2014/main" id="{154C736F-FFEA-3356-79E6-8F718B0531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963" y="889000"/>
            <a:ext cx="38941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>
                <a:latin typeface="Arial" panose="020B0604020202020204" pitchFamily="34" charset="0"/>
              </a:rPr>
              <a:t>Ground State only has         </a:t>
            </a:r>
          </a:p>
          <a:p>
            <a:endParaRPr lang="en-US" altLang="en-US" sz="2000">
              <a:latin typeface="Arial" panose="020B0604020202020204" pitchFamily="34" charset="0"/>
            </a:endParaRPr>
          </a:p>
          <a:p>
            <a:r>
              <a:rPr lang="en-US" altLang="en-US" sz="2000">
                <a:latin typeface="Arial" panose="020B0604020202020204" pitchFamily="34" charset="0"/>
              </a:rPr>
              <a:t>Thermal excitations                   </a:t>
            </a:r>
          </a:p>
        </p:txBody>
      </p:sp>
      <p:grpSp>
        <p:nvGrpSpPr>
          <p:cNvPr id="153608" name="Group 8">
            <a:extLst>
              <a:ext uri="{FF2B5EF4-FFF2-40B4-BE49-F238E27FC236}">
                <a16:creationId xmlns:a16="http://schemas.microsoft.com/office/drawing/2014/main" id="{E33FF598-E8C1-0DA6-A68E-2064A173152A}"/>
              </a:ext>
            </a:extLst>
          </p:cNvPr>
          <p:cNvGrpSpPr>
            <a:grpSpLocks/>
          </p:cNvGrpSpPr>
          <p:nvPr/>
        </p:nvGrpSpPr>
        <p:grpSpPr bwMode="auto">
          <a:xfrm>
            <a:off x="2971800" y="822325"/>
            <a:ext cx="533400" cy="519113"/>
            <a:chOff x="1968" y="518"/>
            <a:chExt cx="336" cy="327"/>
          </a:xfrm>
        </p:grpSpPr>
        <p:sp>
          <p:nvSpPr>
            <p:cNvPr id="153609" name="Oval 9">
              <a:extLst>
                <a:ext uri="{FF2B5EF4-FFF2-40B4-BE49-F238E27FC236}">
                  <a16:creationId xmlns:a16="http://schemas.microsoft.com/office/drawing/2014/main" id="{F238A809-B5B2-0334-AFB5-14F978F6F1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8" y="749"/>
              <a:ext cx="96" cy="96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10" name="Oval 10">
              <a:extLst>
                <a:ext uri="{FF2B5EF4-FFF2-40B4-BE49-F238E27FC236}">
                  <a16:creationId xmlns:a16="http://schemas.microsoft.com/office/drawing/2014/main" id="{FB8464FC-0374-E352-6D20-9BAEFE58E4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88" y="518"/>
              <a:ext cx="96" cy="96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11" name="Oval 11">
              <a:extLst>
                <a:ext uri="{FF2B5EF4-FFF2-40B4-BE49-F238E27FC236}">
                  <a16:creationId xmlns:a16="http://schemas.microsoft.com/office/drawing/2014/main" id="{61EED45E-3239-2817-E8F4-2FDBA5BE32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8" y="749"/>
              <a:ext cx="96" cy="9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12" name="AutoShape 12">
              <a:extLst>
                <a:ext uri="{FF2B5EF4-FFF2-40B4-BE49-F238E27FC236}">
                  <a16:creationId xmlns:a16="http://schemas.microsoft.com/office/drawing/2014/main" id="{6F8C0CC1-3295-F1ED-570B-05CCBD8EB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557"/>
              <a:ext cx="240" cy="240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153613" name="Text Box 13">
            <a:extLst>
              <a:ext uri="{FF2B5EF4-FFF2-40B4-BE49-F238E27FC236}">
                <a16:creationId xmlns:a16="http://schemas.microsoft.com/office/drawing/2014/main" id="{391AB8E4-C36E-12CA-3133-2BD6421BD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9063" y="1524000"/>
            <a:ext cx="25733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800"/>
              <a:t>           </a:t>
            </a:r>
            <a:r>
              <a:rPr lang="en-US" altLang="en-US" sz="2000"/>
              <a:t>in-plane defects</a:t>
            </a:r>
            <a:r>
              <a:rPr lang="en-US" altLang="en-US" sz="1800" b="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53614" name="Group 14">
            <a:extLst>
              <a:ext uri="{FF2B5EF4-FFF2-40B4-BE49-F238E27FC236}">
                <a16:creationId xmlns:a16="http://schemas.microsoft.com/office/drawing/2014/main" id="{A0863A2A-75BD-9FE4-D935-04682C9AD418}"/>
              </a:ext>
            </a:extLst>
          </p:cNvPr>
          <p:cNvGrpSpPr>
            <a:grpSpLocks/>
          </p:cNvGrpSpPr>
          <p:nvPr/>
        </p:nvGrpSpPr>
        <p:grpSpPr bwMode="auto">
          <a:xfrm>
            <a:off x="3657600" y="830263"/>
            <a:ext cx="533400" cy="511175"/>
            <a:chOff x="2736" y="523"/>
            <a:chExt cx="336" cy="322"/>
          </a:xfrm>
        </p:grpSpPr>
        <p:sp>
          <p:nvSpPr>
            <p:cNvPr id="153615" name="Oval 15">
              <a:extLst>
                <a:ext uri="{FF2B5EF4-FFF2-40B4-BE49-F238E27FC236}">
                  <a16:creationId xmlns:a16="http://schemas.microsoft.com/office/drawing/2014/main" id="{D2B6E9C3-F015-0B25-2553-AEB96CB5A2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749"/>
              <a:ext cx="96" cy="96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16" name="Oval 16">
              <a:extLst>
                <a:ext uri="{FF2B5EF4-FFF2-40B4-BE49-F238E27FC236}">
                  <a16:creationId xmlns:a16="http://schemas.microsoft.com/office/drawing/2014/main" id="{42FC6FEF-CFE4-0658-C409-FF4B6F0848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56" y="523"/>
              <a:ext cx="96" cy="9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17" name="Oval 17">
              <a:extLst>
                <a:ext uri="{FF2B5EF4-FFF2-40B4-BE49-F238E27FC236}">
                  <a16:creationId xmlns:a16="http://schemas.microsoft.com/office/drawing/2014/main" id="{FB96ECFC-C255-C436-D971-E4030FB7AD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6" y="749"/>
              <a:ext cx="96" cy="9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18" name="AutoShape 18">
              <a:extLst>
                <a:ext uri="{FF2B5EF4-FFF2-40B4-BE49-F238E27FC236}">
                  <a16:creationId xmlns:a16="http://schemas.microsoft.com/office/drawing/2014/main" id="{9336F16C-31D3-11C7-07AB-62FB1295C5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4" y="557"/>
              <a:ext cx="240" cy="240"/>
            </a:xfrm>
            <a:prstGeom prst="triangle">
              <a:avLst>
                <a:gd name="adj" fmla="val 50000"/>
              </a:avLst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grpSp>
        <p:nvGrpSpPr>
          <p:cNvPr id="153619" name="Group 19">
            <a:extLst>
              <a:ext uri="{FF2B5EF4-FFF2-40B4-BE49-F238E27FC236}">
                <a16:creationId xmlns:a16="http://schemas.microsoft.com/office/drawing/2014/main" id="{6A17989B-2CDC-AD6A-71B5-B462DA56608C}"/>
              </a:ext>
            </a:extLst>
          </p:cNvPr>
          <p:cNvGrpSpPr>
            <a:grpSpLocks/>
          </p:cNvGrpSpPr>
          <p:nvPr/>
        </p:nvGrpSpPr>
        <p:grpSpPr bwMode="auto">
          <a:xfrm>
            <a:off x="3657600" y="1522413"/>
            <a:ext cx="533400" cy="534987"/>
            <a:chOff x="1392" y="892"/>
            <a:chExt cx="336" cy="337"/>
          </a:xfrm>
        </p:grpSpPr>
        <p:sp>
          <p:nvSpPr>
            <p:cNvPr id="153620" name="Oval 20">
              <a:extLst>
                <a:ext uri="{FF2B5EF4-FFF2-40B4-BE49-F238E27FC236}">
                  <a16:creationId xmlns:a16="http://schemas.microsoft.com/office/drawing/2014/main" id="{36B76437-57D9-FCA1-0E50-EFC5F773D2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1133"/>
              <a:ext cx="96" cy="9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21" name="Oval 21">
              <a:extLst>
                <a:ext uri="{FF2B5EF4-FFF2-40B4-BE49-F238E27FC236}">
                  <a16:creationId xmlns:a16="http://schemas.microsoft.com/office/drawing/2014/main" id="{82630144-3058-079C-E712-1E9097DFC5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12" y="892"/>
              <a:ext cx="96" cy="9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altLang="en-US" sz="1800" b="0">
                <a:latin typeface="Arial" panose="020B0604020202020204" pitchFamily="34" charset="0"/>
              </a:endParaRPr>
            </a:p>
          </p:txBody>
        </p:sp>
        <p:sp>
          <p:nvSpPr>
            <p:cNvPr id="153622" name="Oval 22">
              <a:extLst>
                <a:ext uri="{FF2B5EF4-FFF2-40B4-BE49-F238E27FC236}">
                  <a16:creationId xmlns:a16="http://schemas.microsoft.com/office/drawing/2014/main" id="{3203979B-FFC9-DAA0-83C8-4756352EC9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2" y="1133"/>
              <a:ext cx="96" cy="9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23" name="AutoShape 23">
              <a:extLst>
                <a:ext uri="{FF2B5EF4-FFF2-40B4-BE49-F238E27FC236}">
                  <a16:creationId xmlns:a16="http://schemas.microsoft.com/office/drawing/2014/main" id="{B3FD1E9C-0672-9B59-AA76-B96A0DA67E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0" y="941"/>
              <a:ext cx="240" cy="240"/>
            </a:xfrm>
            <a:prstGeom prst="triangle">
              <a:avLst>
                <a:gd name="adj" fmla="val 50000"/>
              </a:avLst>
            </a:prstGeom>
            <a:solidFill>
              <a:srgbClr val="FF00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grpSp>
        <p:nvGrpSpPr>
          <p:cNvPr id="153624" name="Group 24">
            <a:extLst>
              <a:ext uri="{FF2B5EF4-FFF2-40B4-BE49-F238E27FC236}">
                <a16:creationId xmlns:a16="http://schemas.microsoft.com/office/drawing/2014/main" id="{5EA87AFC-B749-9FF9-B2A5-54627305479A}"/>
              </a:ext>
            </a:extLst>
          </p:cNvPr>
          <p:cNvGrpSpPr>
            <a:grpSpLocks/>
          </p:cNvGrpSpPr>
          <p:nvPr/>
        </p:nvGrpSpPr>
        <p:grpSpPr bwMode="auto">
          <a:xfrm>
            <a:off x="2971800" y="1524000"/>
            <a:ext cx="533400" cy="503238"/>
            <a:chOff x="864" y="912"/>
            <a:chExt cx="336" cy="317"/>
          </a:xfrm>
        </p:grpSpPr>
        <p:sp>
          <p:nvSpPr>
            <p:cNvPr id="153625" name="Oval 25">
              <a:extLst>
                <a:ext uri="{FF2B5EF4-FFF2-40B4-BE49-F238E27FC236}">
                  <a16:creationId xmlns:a16="http://schemas.microsoft.com/office/drawing/2014/main" id="{0B556D20-5E9D-B314-463D-47055AD203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4" y="1133"/>
              <a:ext cx="96" cy="96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26" name="Oval 26">
              <a:extLst>
                <a:ext uri="{FF2B5EF4-FFF2-40B4-BE49-F238E27FC236}">
                  <a16:creationId xmlns:a16="http://schemas.microsoft.com/office/drawing/2014/main" id="{3BEE9F07-7B5B-1F33-2E82-90278B95F3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84" y="912"/>
              <a:ext cx="96" cy="96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27" name="Oval 27">
              <a:extLst>
                <a:ext uri="{FF2B5EF4-FFF2-40B4-BE49-F238E27FC236}">
                  <a16:creationId xmlns:a16="http://schemas.microsoft.com/office/drawing/2014/main" id="{F01A6FC2-DC48-4FB3-1B77-475F1E9539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1133"/>
              <a:ext cx="96" cy="96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53628" name="AutoShape 28">
              <a:extLst>
                <a:ext uri="{FF2B5EF4-FFF2-40B4-BE49-F238E27FC236}">
                  <a16:creationId xmlns:a16="http://schemas.microsoft.com/office/drawing/2014/main" id="{F06C9876-615C-D610-ECAB-4D0652C37D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" y="941"/>
              <a:ext cx="240" cy="240"/>
            </a:xfrm>
            <a:prstGeom prst="triangle">
              <a:avLst>
                <a:gd name="adj" fmla="val 50000"/>
              </a:avLst>
            </a:prstGeom>
            <a:solidFill>
              <a:srgbClr val="0000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153629" name="AutoShape 29">
            <a:extLst>
              <a:ext uri="{FF2B5EF4-FFF2-40B4-BE49-F238E27FC236}">
                <a16:creationId xmlns:a16="http://schemas.microsoft.com/office/drawing/2014/main" id="{35FE6FC9-5F83-905D-2561-0A3FF8F4F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5263" y="1471613"/>
            <a:ext cx="457200" cy="381000"/>
          </a:xfrm>
          <a:prstGeom prst="triangle">
            <a:avLst>
              <a:gd name="adj" fmla="val 50000"/>
            </a:avLst>
          </a:prstGeom>
          <a:solidFill>
            <a:schemeClr val="bg2">
              <a:alpha val="3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pic>
        <p:nvPicPr>
          <p:cNvPr id="2" name="DTRIANGLE253">
            <a:hlinkClick r:id="" action="ppaction://media"/>
            <a:extLst>
              <a:ext uri="{FF2B5EF4-FFF2-40B4-BE49-F238E27FC236}">
                <a16:creationId xmlns:a16="http://schemas.microsoft.com/office/drawing/2014/main" id="{DBF65043-424F-4D9D-8A2E-A2E7E10733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7187" y="2155824"/>
            <a:ext cx="4230688" cy="41889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Picture 2">
            <a:extLst>
              <a:ext uri="{FF2B5EF4-FFF2-40B4-BE49-F238E27FC236}">
                <a16:creationId xmlns:a16="http://schemas.microsoft.com/office/drawing/2014/main" id="{012316F8-EA78-74A1-DCAE-C288E42CF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4206875"/>
            <a:ext cx="40386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1011" name="Rectangle 3">
            <a:extLst>
              <a:ext uri="{FF2B5EF4-FFF2-40B4-BE49-F238E27FC236}">
                <a16:creationId xmlns:a16="http://schemas.microsoft.com/office/drawing/2014/main" id="{F2068363-87BE-BFE6-8F95-078C335E01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Dynamics of Single Spins</a:t>
            </a:r>
          </a:p>
        </p:txBody>
      </p:sp>
      <p:sp>
        <p:nvSpPr>
          <p:cNvPr id="171013" name="Rectangle 5">
            <a:extLst>
              <a:ext uri="{FF2B5EF4-FFF2-40B4-BE49-F238E27FC236}">
                <a16:creationId xmlns:a16="http://schemas.microsoft.com/office/drawing/2014/main" id="{4D785448-AB1E-A51A-7F5D-CC44E360F8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3657600"/>
            <a:ext cx="2740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solidFill>
                  <a:srgbClr val="0000FF"/>
                </a:solidFill>
              </a:rPr>
              <a:t>Free spins fluctuate</a:t>
            </a:r>
          </a:p>
        </p:txBody>
      </p:sp>
      <p:sp>
        <p:nvSpPr>
          <p:cNvPr id="171015" name="Rectangle 7">
            <a:extLst>
              <a:ext uri="{FF2B5EF4-FFF2-40B4-BE49-F238E27FC236}">
                <a16:creationId xmlns:a16="http://schemas.microsoft.com/office/drawing/2014/main" id="{C739C33B-59FC-1261-EE3C-07E76141CF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286000"/>
            <a:ext cx="39624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171016" name="Rectangle 8">
            <a:extLst>
              <a:ext uri="{FF2B5EF4-FFF2-40B4-BE49-F238E27FC236}">
                <a16:creationId xmlns:a16="http://schemas.microsoft.com/office/drawing/2014/main" id="{F03A0337-31AF-A9A7-3130-B35F3F76FF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4400" y="2514600"/>
            <a:ext cx="4229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after flipping, more frustration</a:t>
            </a:r>
          </a:p>
        </p:txBody>
      </p:sp>
      <p:sp>
        <p:nvSpPr>
          <p:cNvPr id="171019" name="Rectangle 11">
            <a:extLst>
              <a:ext uri="{FF2B5EF4-FFF2-40B4-BE49-F238E27FC236}">
                <a16:creationId xmlns:a16="http://schemas.microsoft.com/office/drawing/2014/main" id="{B638F784-3EC5-B9D8-3362-AA8FA3227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439988"/>
            <a:ext cx="3670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after flipping, same energy</a:t>
            </a:r>
          </a:p>
        </p:txBody>
      </p:sp>
      <p:grpSp>
        <p:nvGrpSpPr>
          <p:cNvPr id="171020" name="Group 12">
            <a:extLst>
              <a:ext uri="{FF2B5EF4-FFF2-40B4-BE49-F238E27FC236}">
                <a16:creationId xmlns:a16="http://schemas.microsoft.com/office/drawing/2014/main" id="{BDF05D48-5C8C-27CE-D57C-8BA3E9907EE5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133600" y="1295400"/>
            <a:ext cx="869950" cy="914400"/>
            <a:chOff x="2496" y="2496"/>
            <a:chExt cx="777" cy="817"/>
          </a:xfrm>
        </p:grpSpPr>
        <p:sp>
          <p:nvSpPr>
            <p:cNvPr id="171021" name="Line 13">
              <a:extLst>
                <a:ext uri="{FF2B5EF4-FFF2-40B4-BE49-F238E27FC236}">
                  <a16:creationId xmlns:a16="http://schemas.microsoft.com/office/drawing/2014/main" id="{D278E67B-3694-25DC-D7C0-BA6D06895C33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072" y="2591"/>
              <a:ext cx="192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22" name="Line 14">
              <a:extLst>
                <a:ext uri="{FF2B5EF4-FFF2-40B4-BE49-F238E27FC236}">
                  <a16:creationId xmlns:a16="http://schemas.microsoft.com/office/drawing/2014/main" id="{CA13F3DB-17E5-8EC1-A88A-29BBCC36A677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2544" y="2879"/>
              <a:ext cx="192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23" name="Line 15">
              <a:extLst>
                <a:ext uri="{FF2B5EF4-FFF2-40B4-BE49-F238E27FC236}">
                  <a16:creationId xmlns:a16="http://schemas.microsoft.com/office/drawing/2014/main" id="{F97B0D58-7624-A525-2645-AD839BD4F4FC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2554" y="2902"/>
              <a:ext cx="6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grpSp>
          <p:nvGrpSpPr>
            <p:cNvPr id="171024" name="Group 16">
              <a:extLst>
                <a:ext uri="{FF2B5EF4-FFF2-40B4-BE49-F238E27FC236}">
                  <a16:creationId xmlns:a16="http://schemas.microsoft.com/office/drawing/2014/main" id="{990A63A4-5AE9-B821-85EA-99FD1CA187E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496" y="2496"/>
              <a:ext cx="777" cy="817"/>
              <a:chOff x="2496" y="2495"/>
              <a:chExt cx="777" cy="817"/>
            </a:xfrm>
          </p:grpSpPr>
          <p:sp>
            <p:nvSpPr>
              <p:cNvPr id="171025" name="Line 17">
                <a:extLst>
                  <a:ext uri="{FF2B5EF4-FFF2-40B4-BE49-F238E27FC236}">
                    <a16:creationId xmlns:a16="http://schemas.microsoft.com/office/drawing/2014/main" id="{6D392CBD-040B-BA2C-D31D-67D917E8422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736" y="3204"/>
                <a:ext cx="33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71026" name="Line 18">
                <a:extLst>
                  <a:ext uri="{FF2B5EF4-FFF2-40B4-BE49-F238E27FC236}">
                    <a16:creationId xmlns:a16="http://schemas.microsoft.com/office/drawing/2014/main" id="{E8F2479F-9242-6F4A-A910-2541349214A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726" y="2599"/>
                <a:ext cx="34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71027" name="Line 19">
                <a:extLst>
                  <a:ext uri="{FF2B5EF4-FFF2-40B4-BE49-F238E27FC236}">
                    <a16:creationId xmlns:a16="http://schemas.microsoft.com/office/drawing/2014/main" id="{33FD5A6D-68AE-E020-F8D0-E1377153CD3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18000000">
                <a:off x="2445" y="2762"/>
                <a:ext cx="375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71028" name="Line 20">
                <a:extLst>
                  <a:ext uri="{FF2B5EF4-FFF2-40B4-BE49-F238E27FC236}">
                    <a16:creationId xmlns:a16="http://schemas.microsoft.com/office/drawing/2014/main" id="{64E1CD23-BE0E-C0A8-B0DB-935F9A920B5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18000000">
                <a:off x="2553" y="2899"/>
                <a:ext cx="691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71029" name="Line 21">
                <a:extLst>
                  <a:ext uri="{FF2B5EF4-FFF2-40B4-BE49-F238E27FC236}">
                    <a16:creationId xmlns:a16="http://schemas.microsoft.com/office/drawing/2014/main" id="{25033740-7531-E473-08F6-92014E442F3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18000000">
                <a:off x="2980" y="3040"/>
                <a:ext cx="36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71030" name="AutoShape 22">
                <a:extLst>
                  <a:ext uri="{FF2B5EF4-FFF2-40B4-BE49-F238E27FC236}">
                    <a16:creationId xmlns:a16="http://schemas.microsoft.com/office/drawing/2014/main" id="{4789EE33-8054-0D12-FF57-B0383D8D61A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97" y="3100"/>
                <a:ext cx="87" cy="212"/>
              </a:xfrm>
              <a:prstGeom prst="upArrow">
                <a:avLst>
                  <a:gd name="adj1" fmla="val 50000"/>
                  <a:gd name="adj2" fmla="val 60920"/>
                </a:avLst>
              </a:prstGeom>
              <a:solidFill>
                <a:srgbClr val="FF0000"/>
              </a:solidFill>
              <a:ln w="952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1" name="AutoShape 23">
                <a:extLst>
                  <a:ext uri="{FF2B5EF4-FFF2-40B4-BE49-F238E27FC236}">
                    <a16:creationId xmlns:a16="http://schemas.microsoft.com/office/drawing/2014/main" id="{C5F04449-1D29-CD8E-CFE1-03F0B1D99AD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9" y="2495"/>
                <a:ext cx="86" cy="212"/>
              </a:xfrm>
              <a:prstGeom prst="upArrow">
                <a:avLst>
                  <a:gd name="adj1" fmla="val 50000"/>
                  <a:gd name="adj2" fmla="val 61628"/>
                </a:avLst>
              </a:prstGeom>
              <a:solidFill>
                <a:srgbClr val="FF0000"/>
              </a:solidFill>
              <a:ln w="952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2" name="AutoShape 24">
                <a:extLst>
                  <a:ext uri="{FF2B5EF4-FFF2-40B4-BE49-F238E27FC236}">
                    <a16:creationId xmlns:a16="http://schemas.microsoft.com/office/drawing/2014/main" id="{3F8D67AA-550B-28D1-B93C-6D141D91D3C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87" y="2783"/>
                <a:ext cx="86" cy="212"/>
              </a:xfrm>
              <a:prstGeom prst="upArrow">
                <a:avLst>
                  <a:gd name="adj1" fmla="val 50000"/>
                  <a:gd name="adj2" fmla="val 61628"/>
                </a:avLst>
              </a:prstGeom>
              <a:solidFill>
                <a:srgbClr val="FF0000"/>
              </a:solidFill>
              <a:ln w="952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3" name="AutoShape 25">
                <a:extLst>
                  <a:ext uri="{FF2B5EF4-FFF2-40B4-BE49-F238E27FC236}">
                    <a16:creationId xmlns:a16="http://schemas.microsoft.com/office/drawing/2014/main" id="{B36F36AF-71E1-7FEA-2681-B11A23A4D35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10800000">
                <a:off x="3043" y="3100"/>
                <a:ext cx="86" cy="212"/>
              </a:xfrm>
              <a:prstGeom prst="upArrow">
                <a:avLst>
                  <a:gd name="adj1" fmla="val 50000"/>
                  <a:gd name="adj2" fmla="val 61628"/>
                </a:avLst>
              </a:prstGeom>
              <a:solidFill>
                <a:srgbClr val="0000FF"/>
              </a:solidFill>
              <a:ln w="9525">
                <a:solidFill>
                  <a:srgbClr val="0000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4" name="AutoShape 26">
                <a:extLst>
                  <a:ext uri="{FF2B5EF4-FFF2-40B4-BE49-F238E27FC236}">
                    <a16:creationId xmlns:a16="http://schemas.microsoft.com/office/drawing/2014/main" id="{23BFE80B-EA2F-47E0-83E4-7670F18BBCA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10800000">
                <a:off x="2496" y="2812"/>
                <a:ext cx="86" cy="212"/>
              </a:xfrm>
              <a:prstGeom prst="upArrow">
                <a:avLst>
                  <a:gd name="adj1" fmla="val 50000"/>
                  <a:gd name="adj2" fmla="val 61628"/>
                </a:avLst>
              </a:prstGeom>
              <a:solidFill>
                <a:srgbClr val="0000FF"/>
              </a:solidFill>
              <a:ln w="9525">
                <a:solidFill>
                  <a:srgbClr val="0000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5" name="AutoShape 27">
                <a:extLst>
                  <a:ext uri="{FF2B5EF4-FFF2-40B4-BE49-F238E27FC236}">
                    <a16:creationId xmlns:a16="http://schemas.microsoft.com/office/drawing/2014/main" id="{3E71C3BB-2AE3-5576-5FD1-A85A6D3E4FF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10800000">
                <a:off x="3014" y="2495"/>
                <a:ext cx="87" cy="212"/>
              </a:xfrm>
              <a:prstGeom prst="upArrow">
                <a:avLst>
                  <a:gd name="adj1" fmla="val 50000"/>
                  <a:gd name="adj2" fmla="val 60920"/>
                </a:avLst>
              </a:prstGeom>
              <a:solidFill>
                <a:srgbClr val="0000FF"/>
              </a:solidFill>
              <a:ln w="9525">
                <a:solidFill>
                  <a:srgbClr val="0000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6" name="Line 28">
                <a:extLst>
                  <a:ext uri="{FF2B5EF4-FFF2-40B4-BE49-F238E27FC236}">
                    <a16:creationId xmlns:a16="http://schemas.microsoft.com/office/drawing/2014/main" id="{BD2ED231-CB48-11D3-B401-11FAD5F6F0F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736" y="2591"/>
                <a:ext cx="336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171037" name="AutoShape 29">
                <a:extLst>
                  <a:ext uri="{FF2B5EF4-FFF2-40B4-BE49-F238E27FC236}">
                    <a16:creationId xmlns:a16="http://schemas.microsoft.com/office/drawing/2014/main" id="{8A4755EB-31A9-E209-F51E-0AB1CD50171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50" y="2783"/>
                <a:ext cx="87" cy="230"/>
              </a:xfrm>
              <a:prstGeom prst="upDownArrow">
                <a:avLst>
                  <a:gd name="adj1" fmla="val 50000"/>
                  <a:gd name="adj2" fmla="val 52874"/>
                </a:avLst>
              </a:prstGeom>
              <a:solidFill>
                <a:srgbClr val="00FF00"/>
              </a:solidFill>
              <a:ln w="9525">
                <a:solidFill>
                  <a:srgbClr val="00FF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</p:grpSp>
      </p:grpSp>
      <p:sp>
        <p:nvSpPr>
          <p:cNvPr id="171038" name="AutoShape 30">
            <a:extLst>
              <a:ext uri="{FF2B5EF4-FFF2-40B4-BE49-F238E27FC236}">
                <a16:creationId xmlns:a16="http://schemas.microsoft.com/office/drawing/2014/main" id="{CA0AA33F-CA96-CD88-8AB1-54EEAACF28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1371600"/>
            <a:ext cx="138113" cy="365125"/>
          </a:xfrm>
          <a:prstGeom prst="upDownArrow">
            <a:avLst>
              <a:gd name="adj1" fmla="val 50000"/>
              <a:gd name="adj2" fmla="val 52873"/>
            </a:avLst>
          </a:prstGeom>
          <a:solidFill>
            <a:srgbClr val="00FF00"/>
          </a:solidFill>
          <a:ln w="9525">
            <a:solidFill>
              <a:srgbClr val="00FF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171039" name="Rectangle 31">
            <a:extLst>
              <a:ext uri="{FF2B5EF4-FFF2-40B4-BE49-F238E27FC236}">
                <a16:creationId xmlns:a16="http://schemas.microsoft.com/office/drawing/2014/main" id="{7907D7F9-A768-E185-8776-C56CC6500F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5" y="1295400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solidFill>
                  <a:srgbClr val="008000"/>
                </a:solidFill>
              </a:rPr>
              <a:t>Free Spin</a:t>
            </a:r>
          </a:p>
        </p:txBody>
      </p:sp>
      <p:sp>
        <p:nvSpPr>
          <p:cNvPr id="171040" name="Rectangle 32">
            <a:extLst>
              <a:ext uri="{FF2B5EF4-FFF2-40B4-BE49-F238E27FC236}">
                <a16:creationId xmlns:a16="http://schemas.microsoft.com/office/drawing/2014/main" id="{C756D2EF-0117-22E8-00DE-F53A93B6E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600" y="1295400"/>
            <a:ext cx="3171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solidFill>
                  <a:srgbClr val="A50021"/>
                </a:solidFill>
              </a:rPr>
              <a:t>Non-Free Spin        </a:t>
            </a:r>
            <a:r>
              <a:rPr lang="en-US" altLang="en-US"/>
              <a:t>e.g. </a:t>
            </a:r>
          </a:p>
        </p:txBody>
      </p:sp>
      <p:grpSp>
        <p:nvGrpSpPr>
          <p:cNvPr id="171041" name="Group 33">
            <a:extLst>
              <a:ext uri="{FF2B5EF4-FFF2-40B4-BE49-F238E27FC236}">
                <a16:creationId xmlns:a16="http://schemas.microsoft.com/office/drawing/2014/main" id="{08334417-B78E-0A3A-D274-6CBD4436F74F}"/>
              </a:ext>
            </a:extLst>
          </p:cNvPr>
          <p:cNvGrpSpPr>
            <a:grpSpLocks/>
          </p:cNvGrpSpPr>
          <p:nvPr/>
        </p:nvGrpSpPr>
        <p:grpSpPr bwMode="auto">
          <a:xfrm>
            <a:off x="4953000" y="4152900"/>
            <a:ext cx="3581400" cy="1349375"/>
            <a:chOff x="3120" y="1790"/>
            <a:chExt cx="2160" cy="706"/>
          </a:xfrm>
        </p:grpSpPr>
        <p:pic>
          <p:nvPicPr>
            <p:cNvPr id="171042" name="Picture 34">
              <a:extLst>
                <a:ext uri="{FF2B5EF4-FFF2-40B4-BE49-F238E27FC236}">
                  <a16:creationId xmlns:a16="http://schemas.microsoft.com/office/drawing/2014/main" id="{A8D03F49-A290-0BF4-1422-F402545B63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20" y="1790"/>
              <a:ext cx="2160" cy="7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1043" name="Rectangle 35">
              <a:extLst>
                <a:ext uri="{FF2B5EF4-FFF2-40B4-BE49-F238E27FC236}">
                  <a16:creationId xmlns:a16="http://schemas.microsoft.com/office/drawing/2014/main" id="{6A93E0C2-EFDA-7BCA-7282-D81306693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0" y="1848"/>
              <a:ext cx="1975" cy="4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44" name="Line 36">
              <a:extLst>
                <a:ext uri="{FF2B5EF4-FFF2-40B4-BE49-F238E27FC236}">
                  <a16:creationId xmlns:a16="http://schemas.microsoft.com/office/drawing/2014/main" id="{61DC2601-09DC-4034-414B-DC6119AD5C3A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267" y="1839"/>
              <a:ext cx="1998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171045" name="Rectangle 37">
            <a:extLst>
              <a:ext uri="{FF2B5EF4-FFF2-40B4-BE49-F238E27FC236}">
                <a16:creationId xmlns:a16="http://schemas.microsoft.com/office/drawing/2014/main" id="{08266C07-993E-3976-F5DE-023EE9647F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3657600"/>
            <a:ext cx="3476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solidFill>
                  <a:srgbClr val="0000FF"/>
                </a:solidFill>
              </a:rPr>
              <a:t>Non-free spins are frozen</a:t>
            </a:r>
          </a:p>
        </p:txBody>
      </p:sp>
      <p:grpSp>
        <p:nvGrpSpPr>
          <p:cNvPr id="171068" name="Group 60">
            <a:extLst>
              <a:ext uri="{FF2B5EF4-FFF2-40B4-BE49-F238E27FC236}">
                <a16:creationId xmlns:a16="http://schemas.microsoft.com/office/drawing/2014/main" id="{1D28820F-0118-8E2B-6389-724EFBF0EEAF}"/>
              </a:ext>
            </a:extLst>
          </p:cNvPr>
          <p:cNvGrpSpPr>
            <a:grpSpLocks/>
          </p:cNvGrpSpPr>
          <p:nvPr/>
        </p:nvGrpSpPr>
        <p:grpSpPr bwMode="auto">
          <a:xfrm>
            <a:off x="7705725" y="1295400"/>
            <a:ext cx="860425" cy="914400"/>
            <a:chOff x="4854" y="528"/>
            <a:chExt cx="542" cy="576"/>
          </a:xfrm>
        </p:grpSpPr>
        <p:sp>
          <p:nvSpPr>
            <p:cNvPr id="171047" name="Line 39">
              <a:extLst>
                <a:ext uri="{FF2B5EF4-FFF2-40B4-BE49-F238E27FC236}">
                  <a16:creationId xmlns:a16="http://schemas.microsoft.com/office/drawing/2014/main" id="{23B51916-F5FE-C7FA-6524-46D7903DCBE0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5254" y="595"/>
              <a:ext cx="136" cy="2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48" name="Line 40">
              <a:extLst>
                <a:ext uri="{FF2B5EF4-FFF2-40B4-BE49-F238E27FC236}">
                  <a16:creationId xmlns:a16="http://schemas.microsoft.com/office/drawing/2014/main" id="{DCF06068-F9B7-E4D4-0929-F49E8D0D4229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882" y="798"/>
              <a:ext cx="135" cy="2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49" name="Line 41">
              <a:extLst>
                <a:ext uri="{FF2B5EF4-FFF2-40B4-BE49-F238E27FC236}">
                  <a16:creationId xmlns:a16="http://schemas.microsoft.com/office/drawing/2014/main" id="{E405DC83-DA55-B5B2-52EF-DBFEBE1D7209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889" y="814"/>
              <a:ext cx="48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71051" name="Line 43">
              <a:extLst>
                <a:ext uri="{FF2B5EF4-FFF2-40B4-BE49-F238E27FC236}">
                  <a16:creationId xmlns:a16="http://schemas.microsoft.com/office/drawing/2014/main" id="{1554EA06-E813-716A-7855-37DAE597525F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5017" y="1028"/>
              <a:ext cx="23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71052" name="Line 44">
              <a:extLst>
                <a:ext uri="{FF2B5EF4-FFF2-40B4-BE49-F238E27FC236}">
                  <a16:creationId xmlns:a16="http://schemas.microsoft.com/office/drawing/2014/main" id="{1BACE68B-13C3-7DD1-A6F0-748446F0FD3C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5010" y="601"/>
              <a:ext cx="2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71053" name="Line 45">
              <a:extLst>
                <a:ext uri="{FF2B5EF4-FFF2-40B4-BE49-F238E27FC236}">
                  <a16:creationId xmlns:a16="http://schemas.microsoft.com/office/drawing/2014/main" id="{D7EF8DD5-2D77-3AC9-D301-4012D069529A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18000000">
              <a:off x="4813" y="716"/>
              <a:ext cx="26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71054" name="Line 46">
              <a:extLst>
                <a:ext uri="{FF2B5EF4-FFF2-40B4-BE49-F238E27FC236}">
                  <a16:creationId xmlns:a16="http://schemas.microsoft.com/office/drawing/2014/main" id="{0AC79973-492E-056F-9BE8-6570A9067096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18000000">
              <a:off x="4888" y="813"/>
              <a:ext cx="48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71055" name="Line 47">
              <a:extLst>
                <a:ext uri="{FF2B5EF4-FFF2-40B4-BE49-F238E27FC236}">
                  <a16:creationId xmlns:a16="http://schemas.microsoft.com/office/drawing/2014/main" id="{AF5A3748-7745-9F6B-79D4-E6883EFF56C7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rot="18000000">
              <a:off x="5189" y="913"/>
              <a:ext cx="25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71057" name="AutoShape 49">
              <a:extLst>
                <a:ext uri="{FF2B5EF4-FFF2-40B4-BE49-F238E27FC236}">
                  <a16:creationId xmlns:a16="http://schemas.microsoft.com/office/drawing/2014/main" id="{939A3713-2C02-596C-1024-B4B75160725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970" y="528"/>
              <a:ext cx="61" cy="149"/>
            </a:xfrm>
            <a:prstGeom prst="upArrow">
              <a:avLst>
                <a:gd name="adj1" fmla="val 50000"/>
                <a:gd name="adj2" fmla="val 61066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58" name="AutoShape 50">
              <a:extLst>
                <a:ext uri="{FF2B5EF4-FFF2-40B4-BE49-F238E27FC236}">
                  <a16:creationId xmlns:a16="http://schemas.microsoft.com/office/drawing/2014/main" id="{36117C02-CC9F-B4FE-E8D7-5B152E885F4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335" y="731"/>
              <a:ext cx="61" cy="150"/>
            </a:xfrm>
            <a:prstGeom prst="upArrow">
              <a:avLst>
                <a:gd name="adj1" fmla="val 50000"/>
                <a:gd name="adj2" fmla="val 61475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61" name="AutoShape 53">
              <a:extLst>
                <a:ext uri="{FF2B5EF4-FFF2-40B4-BE49-F238E27FC236}">
                  <a16:creationId xmlns:a16="http://schemas.microsoft.com/office/drawing/2014/main" id="{A05523F2-91C1-01B3-7758-76CC97994AF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5213" y="528"/>
              <a:ext cx="62" cy="149"/>
            </a:xfrm>
            <a:prstGeom prst="upArrow">
              <a:avLst>
                <a:gd name="adj1" fmla="val 50000"/>
                <a:gd name="adj2" fmla="val 60081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62" name="Line 54">
              <a:extLst>
                <a:ext uri="{FF2B5EF4-FFF2-40B4-BE49-F238E27FC236}">
                  <a16:creationId xmlns:a16="http://schemas.microsoft.com/office/drawing/2014/main" id="{CC705925-1560-A107-3455-A261A0CC088C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5017" y="596"/>
              <a:ext cx="237" cy="4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63" name="AutoShape 55">
              <a:extLst>
                <a:ext uri="{FF2B5EF4-FFF2-40B4-BE49-F238E27FC236}">
                  <a16:creationId xmlns:a16="http://schemas.microsoft.com/office/drawing/2014/main" id="{78D74740-1003-34C8-639F-BCD48142C88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098" y="731"/>
              <a:ext cx="61" cy="162"/>
            </a:xfrm>
            <a:prstGeom prst="upDownArrow">
              <a:avLst>
                <a:gd name="adj1" fmla="val 50000"/>
                <a:gd name="adj2" fmla="val 53115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65" name="AutoShape 57">
              <a:extLst>
                <a:ext uri="{FF2B5EF4-FFF2-40B4-BE49-F238E27FC236}">
                  <a16:creationId xmlns:a16="http://schemas.microsoft.com/office/drawing/2014/main" id="{6B31C3FE-0B14-CED8-3000-FA3A95C9C9B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854" y="751"/>
              <a:ext cx="61" cy="149"/>
            </a:xfrm>
            <a:prstGeom prst="upArrow">
              <a:avLst>
                <a:gd name="adj1" fmla="val 50000"/>
                <a:gd name="adj2" fmla="val 61066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66" name="AutoShape 58">
              <a:extLst>
                <a:ext uri="{FF2B5EF4-FFF2-40B4-BE49-F238E27FC236}">
                  <a16:creationId xmlns:a16="http://schemas.microsoft.com/office/drawing/2014/main" id="{6E465108-916E-5900-32EA-177BA4BC9DD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219" y="954"/>
              <a:ext cx="61" cy="150"/>
            </a:xfrm>
            <a:prstGeom prst="upArrow">
              <a:avLst>
                <a:gd name="adj1" fmla="val 50000"/>
                <a:gd name="adj2" fmla="val 61475"/>
              </a:avLst>
            </a:prstGeom>
            <a:solidFill>
              <a:srgbClr val="FF0000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171067" name="AutoShape 59">
              <a:extLst>
                <a:ext uri="{FF2B5EF4-FFF2-40B4-BE49-F238E27FC236}">
                  <a16:creationId xmlns:a16="http://schemas.microsoft.com/office/drawing/2014/main" id="{5486D1CD-E9DC-B493-9C1D-A43819F1EDE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0800000">
              <a:off x="4978" y="955"/>
              <a:ext cx="62" cy="149"/>
            </a:xfrm>
            <a:prstGeom prst="upArrow">
              <a:avLst>
                <a:gd name="adj1" fmla="val 50000"/>
                <a:gd name="adj2" fmla="val 60081"/>
              </a:avLst>
            </a:prstGeom>
            <a:solidFill>
              <a:srgbClr val="0000FF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8C00BF07-9914-3CF2-EED0-EA853128AB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429000"/>
            <a:ext cx="2667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Antiferromagnetic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Ising Ground state</a:t>
            </a:r>
            <a:r>
              <a:rPr lang="en-US" altLang="en-US" sz="2200" b="0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357379" name="Text Box 3">
            <a:extLst>
              <a:ext uri="{FF2B5EF4-FFF2-40B4-BE49-F238E27FC236}">
                <a16:creationId xmlns:a16="http://schemas.microsoft.com/office/drawing/2014/main" id="{8760F1FD-3B2C-ADA3-AFF0-E772B66B3B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5986463"/>
            <a:ext cx="49037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Symbol" panose="05050102010706020507" pitchFamily="18" charset="2"/>
              <a:buChar char="Þ"/>
            </a:pPr>
            <a:r>
              <a:rPr lang="en-US" altLang="en-US" sz="2400">
                <a:latin typeface="Times New Roman" panose="02020603050405020304" pitchFamily="18" charset="0"/>
                <a:sym typeface="Symbol" panose="05050102010706020507" pitchFamily="18" charset="2"/>
              </a:rPr>
              <a:t> the phase space is fully connected</a:t>
            </a:r>
          </a:p>
        </p:txBody>
      </p:sp>
      <p:grpSp>
        <p:nvGrpSpPr>
          <p:cNvPr id="357380" name="Group 4">
            <a:extLst>
              <a:ext uri="{FF2B5EF4-FFF2-40B4-BE49-F238E27FC236}">
                <a16:creationId xmlns:a16="http://schemas.microsoft.com/office/drawing/2014/main" id="{440D7D28-86F9-7E0F-FCD4-E75656C7F26B}"/>
              </a:ext>
            </a:extLst>
          </p:cNvPr>
          <p:cNvGrpSpPr>
            <a:grpSpLocks/>
          </p:cNvGrpSpPr>
          <p:nvPr/>
        </p:nvGrpSpPr>
        <p:grpSpPr bwMode="auto">
          <a:xfrm>
            <a:off x="5257800" y="609600"/>
            <a:ext cx="3886200" cy="3551238"/>
            <a:chOff x="3312" y="384"/>
            <a:chExt cx="2448" cy="2237"/>
          </a:xfrm>
        </p:grpSpPr>
        <p:grpSp>
          <p:nvGrpSpPr>
            <p:cNvPr id="22663" name="Group 5">
              <a:extLst>
                <a:ext uri="{FF2B5EF4-FFF2-40B4-BE49-F238E27FC236}">
                  <a16:creationId xmlns:a16="http://schemas.microsoft.com/office/drawing/2014/main" id="{DF22B355-63B9-EED1-AAD5-7222D0143A3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44" y="384"/>
              <a:ext cx="2016" cy="2016"/>
              <a:chOff x="144" y="2592"/>
              <a:chExt cx="1632" cy="1728"/>
            </a:xfrm>
          </p:grpSpPr>
          <p:pic>
            <p:nvPicPr>
              <p:cNvPr id="22666" name="Picture 6">
                <a:extLst>
                  <a:ext uri="{FF2B5EF4-FFF2-40B4-BE49-F238E27FC236}">
                    <a16:creationId xmlns:a16="http://schemas.microsoft.com/office/drawing/2014/main" id="{C042E17C-A201-BA7A-39D4-107B1713658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6" y="2640"/>
                <a:ext cx="1492" cy="168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667" name="Rectangle 7">
                <a:extLst>
                  <a:ext uri="{FF2B5EF4-FFF2-40B4-BE49-F238E27FC236}">
                    <a16:creationId xmlns:a16="http://schemas.microsoft.com/office/drawing/2014/main" id="{D81B316D-B9CA-6A77-6697-B14B422103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4" y="2592"/>
                <a:ext cx="1632" cy="9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2668" name="Rectangle 8">
                <a:extLst>
                  <a:ext uri="{FF2B5EF4-FFF2-40B4-BE49-F238E27FC236}">
                    <a16:creationId xmlns:a16="http://schemas.microsoft.com/office/drawing/2014/main" id="{52AD7DD2-565F-ADC0-81FE-A590F67C2E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0" y="2640"/>
                <a:ext cx="96" cy="16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22664" name="AutoShape 9">
              <a:extLst>
                <a:ext uri="{FF2B5EF4-FFF2-40B4-BE49-F238E27FC236}">
                  <a16:creationId xmlns:a16="http://schemas.microsoft.com/office/drawing/2014/main" id="{70792512-E34A-2D14-A8C3-AE96FAA20E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2" y="1296"/>
              <a:ext cx="432" cy="96"/>
            </a:xfrm>
            <a:prstGeom prst="leftRightArrow">
              <a:avLst>
                <a:gd name="adj1" fmla="val 50000"/>
                <a:gd name="adj2" fmla="val 90000"/>
              </a:avLst>
            </a:prstGeom>
            <a:noFill/>
            <a:ln w="1587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65" name="Rectangle 10">
              <a:extLst>
                <a:ext uri="{FF2B5EF4-FFF2-40B4-BE49-F238E27FC236}">
                  <a16:creationId xmlns:a16="http://schemas.microsoft.com/office/drawing/2014/main" id="{184D6BBD-1A62-0D04-EC98-16BE8EDA91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0" y="2352"/>
              <a:ext cx="182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CC0000"/>
                  </a:solidFill>
                  <a:latin typeface="Times New Roman" panose="02020603050405020304" pitchFamily="18" charset="0"/>
                </a:rPr>
                <a:t>a stack of cubes</a:t>
              </a:r>
            </a:p>
          </p:txBody>
        </p:sp>
      </p:grpSp>
      <p:sp>
        <p:nvSpPr>
          <p:cNvPr id="22533" name="Rectangle 11">
            <a:extLst>
              <a:ext uri="{FF2B5EF4-FFF2-40B4-BE49-F238E27FC236}">
                <a16:creationId xmlns:a16="http://schemas.microsoft.com/office/drawing/2014/main" id="{2827BDFE-F536-B5DA-BD7B-B8CDEBE68D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One-to-One Mapping to Cube Stacks</a:t>
            </a:r>
          </a:p>
        </p:txBody>
      </p:sp>
      <p:sp>
        <p:nvSpPr>
          <p:cNvPr id="22534" name="Line 12">
            <a:extLst>
              <a:ext uri="{FF2B5EF4-FFF2-40B4-BE49-F238E27FC236}">
                <a16:creationId xmlns:a16="http://schemas.microsoft.com/office/drawing/2014/main" id="{310AF624-BB3E-5050-6A58-209CCB220C2B}"/>
              </a:ext>
            </a:extLst>
          </p:cNvPr>
          <p:cNvSpPr>
            <a:spLocks noChangeAspect="1" noChangeShapeType="1"/>
          </p:cNvSpPr>
          <p:nvPr/>
        </p:nvSpPr>
        <p:spPr bwMode="auto">
          <a:xfrm flipV="1">
            <a:off x="520700" y="1741488"/>
            <a:ext cx="179388" cy="4048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35" name="Line 13">
            <a:extLst>
              <a:ext uri="{FF2B5EF4-FFF2-40B4-BE49-F238E27FC236}">
                <a16:creationId xmlns:a16="http://schemas.microsoft.com/office/drawing/2014/main" id="{8720629A-5FC6-2E6F-D669-A534F991B494}"/>
              </a:ext>
            </a:extLst>
          </p:cNvPr>
          <p:cNvSpPr>
            <a:spLocks noChangeAspect="1" noChangeShapeType="1"/>
          </p:cNvSpPr>
          <p:nvPr/>
        </p:nvSpPr>
        <p:spPr bwMode="auto">
          <a:xfrm flipV="1">
            <a:off x="1962150" y="2462213"/>
            <a:ext cx="157163" cy="3825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36" name="Line 14">
            <a:extLst>
              <a:ext uri="{FF2B5EF4-FFF2-40B4-BE49-F238E27FC236}">
                <a16:creationId xmlns:a16="http://schemas.microsoft.com/office/drawing/2014/main" id="{CADB122B-531D-7EE3-0BFA-9E5320714700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1824831" y="2283619"/>
            <a:ext cx="395288" cy="317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37" name="Line 15">
            <a:extLst>
              <a:ext uri="{FF2B5EF4-FFF2-40B4-BE49-F238E27FC236}">
                <a16:creationId xmlns:a16="http://schemas.microsoft.com/office/drawing/2014/main" id="{C75141BF-BBB5-D042-469B-B20B91CA2949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1830387" y="1531938"/>
            <a:ext cx="441325" cy="444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38" name="Line 16">
            <a:extLst>
              <a:ext uri="{FF2B5EF4-FFF2-40B4-BE49-F238E27FC236}">
                <a16:creationId xmlns:a16="http://schemas.microsoft.com/office/drawing/2014/main" id="{4B919822-7B52-88C7-3904-72C4CF148E50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1219200" y="954088"/>
            <a:ext cx="179388" cy="4048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39" name="Line 17">
            <a:extLst>
              <a:ext uri="{FF2B5EF4-FFF2-40B4-BE49-F238E27FC236}">
                <a16:creationId xmlns:a16="http://schemas.microsoft.com/office/drawing/2014/main" id="{ACA73C8E-6303-AB2B-C292-00D15F27DCD1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1758950" y="1741488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0" name="Line 18">
            <a:extLst>
              <a:ext uri="{FF2B5EF4-FFF2-40B4-BE49-F238E27FC236}">
                <a16:creationId xmlns:a16="http://schemas.microsoft.com/office/drawing/2014/main" id="{A5CF3A67-14DB-0387-0CF0-D1FF1C457A5D}"/>
              </a:ext>
            </a:extLst>
          </p:cNvPr>
          <p:cNvSpPr>
            <a:spLocks noChangeAspect="1" noChangeShapeType="1"/>
          </p:cNvSpPr>
          <p:nvPr/>
        </p:nvSpPr>
        <p:spPr bwMode="auto">
          <a:xfrm flipV="1">
            <a:off x="1601788" y="2506663"/>
            <a:ext cx="157162" cy="338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1" name="Line 19">
            <a:extLst>
              <a:ext uri="{FF2B5EF4-FFF2-40B4-BE49-F238E27FC236}">
                <a16:creationId xmlns:a16="http://schemas.microsoft.com/office/drawing/2014/main" id="{2F8475CD-B0EE-274E-FA9B-8C6ECB129359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758825" y="3033713"/>
            <a:ext cx="423863" cy="142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2" name="Line 20">
            <a:extLst>
              <a:ext uri="{FF2B5EF4-FFF2-40B4-BE49-F238E27FC236}">
                <a16:creationId xmlns:a16="http://schemas.microsoft.com/office/drawing/2014/main" id="{80BA4E60-726F-DCA8-E797-4E95DC836356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319088" y="1741488"/>
            <a:ext cx="360362" cy="720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3" name="Line 21">
            <a:extLst>
              <a:ext uri="{FF2B5EF4-FFF2-40B4-BE49-F238E27FC236}">
                <a16:creationId xmlns:a16="http://schemas.microsoft.com/office/drawing/2014/main" id="{D5BC8106-3BAE-E1E4-E042-B6616C625183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520700" y="1336675"/>
            <a:ext cx="7207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4" name="Line 22">
            <a:extLst>
              <a:ext uri="{FF2B5EF4-FFF2-40B4-BE49-F238E27FC236}">
                <a16:creationId xmlns:a16="http://schemas.microsoft.com/office/drawing/2014/main" id="{44DC6DCD-9FFF-3405-1939-D5968038A7CC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1601788" y="1336675"/>
            <a:ext cx="3603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5" name="Line 23">
            <a:extLst>
              <a:ext uri="{FF2B5EF4-FFF2-40B4-BE49-F238E27FC236}">
                <a16:creationId xmlns:a16="http://schemas.microsoft.com/office/drawing/2014/main" id="{B341D9D8-A74D-FB55-FFDC-4938A70949CA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701675" y="1741488"/>
            <a:ext cx="71913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6" name="Line 24">
            <a:extLst>
              <a:ext uri="{FF2B5EF4-FFF2-40B4-BE49-F238E27FC236}">
                <a16:creationId xmlns:a16="http://schemas.microsoft.com/office/drawing/2014/main" id="{90F8AF25-2BD5-80DD-7177-47D46BB670D3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1555750" y="1336675"/>
            <a:ext cx="46038" cy="6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7" name="Line 25">
            <a:extLst>
              <a:ext uri="{FF2B5EF4-FFF2-40B4-BE49-F238E27FC236}">
                <a16:creationId xmlns:a16="http://schemas.microsoft.com/office/drawing/2014/main" id="{980FF3C6-90F8-398A-459E-6091A08AD638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1420813" y="1381125"/>
            <a:ext cx="158750" cy="3381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8" name="Line 26">
            <a:extLst>
              <a:ext uri="{FF2B5EF4-FFF2-40B4-BE49-F238E27FC236}">
                <a16:creationId xmlns:a16="http://schemas.microsoft.com/office/drawing/2014/main" id="{E49F4463-3E17-FFE0-7170-09A7A2A909DE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881063" y="2101850"/>
            <a:ext cx="360362" cy="7651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49" name="Line 27">
            <a:extLst>
              <a:ext uri="{FF2B5EF4-FFF2-40B4-BE49-F238E27FC236}">
                <a16:creationId xmlns:a16="http://schemas.microsoft.com/office/drawing/2014/main" id="{6BFD363A-A789-BDA5-612E-2F3E36A0174F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1601788" y="1719263"/>
            <a:ext cx="179387" cy="3825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0" name="Line 28">
            <a:extLst>
              <a:ext uri="{FF2B5EF4-FFF2-40B4-BE49-F238E27FC236}">
                <a16:creationId xmlns:a16="http://schemas.microsoft.com/office/drawing/2014/main" id="{5BCB4815-7DC6-92FC-6CD1-156E94304F12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1916113" y="1763713"/>
            <a:ext cx="203200" cy="3603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1" name="Line 29">
            <a:extLst>
              <a:ext uri="{FF2B5EF4-FFF2-40B4-BE49-F238E27FC236}">
                <a16:creationId xmlns:a16="http://schemas.microsoft.com/office/drawing/2014/main" id="{A06A050A-1AE1-44C5-B6C4-54F8A002379E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1062038" y="2484438"/>
            <a:ext cx="358775" cy="7429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2" name="Line 30">
            <a:extLst>
              <a:ext uri="{FF2B5EF4-FFF2-40B4-BE49-F238E27FC236}">
                <a16:creationId xmlns:a16="http://schemas.microsoft.com/office/drawing/2014/main" id="{846756C8-8B48-ADBC-459F-A24876658989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520700" y="2101850"/>
            <a:ext cx="360363" cy="7651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3" name="Line 31">
            <a:extLst>
              <a:ext uri="{FF2B5EF4-FFF2-40B4-BE49-F238E27FC236}">
                <a16:creationId xmlns:a16="http://schemas.microsoft.com/office/drawing/2014/main" id="{0288A194-0484-9988-B1C6-E4E33EDE6679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881063" y="2101850"/>
            <a:ext cx="10350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4" name="Line 32">
            <a:extLst>
              <a:ext uri="{FF2B5EF4-FFF2-40B4-BE49-F238E27FC236}">
                <a16:creationId xmlns:a16="http://schemas.microsoft.com/office/drawing/2014/main" id="{460EE9A6-DCBA-861E-3F2C-4AC84C4EB98A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679450" y="2484438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5" name="Line 33">
            <a:extLst>
              <a:ext uri="{FF2B5EF4-FFF2-40B4-BE49-F238E27FC236}">
                <a16:creationId xmlns:a16="http://schemas.microsoft.com/office/drawing/2014/main" id="{DDEFBF74-E051-B9BF-57D8-4D0A94289A18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542925" y="2844800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6" name="Line 34">
            <a:extLst>
              <a:ext uri="{FF2B5EF4-FFF2-40B4-BE49-F238E27FC236}">
                <a16:creationId xmlns:a16="http://schemas.microsoft.com/office/drawing/2014/main" id="{65BAEB0F-1821-133A-D16E-D20399FF4682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1219200" y="2844800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7" name="Line 35">
            <a:extLst>
              <a:ext uri="{FF2B5EF4-FFF2-40B4-BE49-F238E27FC236}">
                <a16:creationId xmlns:a16="http://schemas.microsoft.com/office/drawing/2014/main" id="{72A5A696-2AE5-D628-3DB5-ABAA60740AC5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1420813" y="2484438"/>
            <a:ext cx="6985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8" name="Line 36">
            <a:extLst>
              <a:ext uri="{FF2B5EF4-FFF2-40B4-BE49-F238E27FC236}">
                <a16:creationId xmlns:a16="http://schemas.microsoft.com/office/drawing/2014/main" id="{0148F536-38C5-8F7C-2F8C-B86130359A2F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1154906" y="1310482"/>
            <a:ext cx="892175" cy="809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59" name="Line 37">
            <a:extLst>
              <a:ext uri="{FF2B5EF4-FFF2-40B4-BE49-F238E27FC236}">
                <a16:creationId xmlns:a16="http://schemas.microsoft.com/office/drawing/2014/main" id="{BC6F1AFF-0321-6C13-EEEC-2AADCBB551B5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870744" y="1843882"/>
            <a:ext cx="1257300" cy="1127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0" name="Line 38">
            <a:extLst>
              <a:ext uri="{FF2B5EF4-FFF2-40B4-BE49-F238E27FC236}">
                <a16:creationId xmlns:a16="http://schemas.microsoft.com/office/drawing/2014/main" id="{119B804B-B5F3-A770-8664-470217D0FF5C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881063" y="1336675"/>
            <a:ext cx="561975" cy="11699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1" name="Line 39">
            <a:extLst>
              <a:ext uri="{FF2B5EF4-FFF2-40B4-BE49-F238E27FC236}">
                <a16:creationId xmlns:a16="http://schemas.microsoft.com/office/drawing/2014/main" id="{B2F5695A-D57B-7727-AB90-AB88E89A8EF4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341313" y="1336675"/>
            <a:ext cx="179387" cy="4270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2" name="Line 40">
            <a:extLst>
              <a:ext uri="{FF2B5EF4-FFF2-40B4-BE49-F238E27FC236}">
                <a16:creationId xmlns:a16="http://schemas.microsoft.com/office/drawing/2014/main" id="{403BC066-A56E-A380-C073-2ED1C9F18FF1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1577975" y="2844800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3" name="Line 41">
            <a:extLst>
              <a:ext uri="{FF2B5EF4-FFF2-40B4-BE49-F238E27FC236}">
                <a16:creationId xmlns:a16="http://schemas.microsoft.com/office/drawing/2014/main" id="{BBE1AEC6-15BE-5A5B-0A00-13489C69DE27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273050" y="1674813"/>
            <a:ext cx="838200" cy="76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4" name="Line 42">
            <a:extLst>
              <a:ext uri="{FF2B5EF4-FFF2-40B4-BE49-F238E27FC236}">
                <a16:creationId xmlns:a16="http://schemas.microsoft.com/office/drawing/2014/main" id="{7ED12CAF-E36B-F6CF-F855-6449E491D695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946944" y="2666207"/>
            <a:ext cx="395287" cy="317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5" name="Line 43">
            <a:extLst>
              <a:ext uri="{FF2B5EF4-FFF2-40B4-BE49-F238E27FC236}">
                <a16:creationId xmlns:a16="http://schemas.microsoft.com/office/drawing/2014/main" id="{9BD4DAE7-6EEA-D17D-F4FF-196EA828B051}"/>
              </a:ext>
            </a:extLst>
          </p:cNvPr>
          <p:cNvSpPr>
            <a:spLocks noChangeAspect="1" noChangeShapeType="1"/>
          </p:cNvSpPr>
          <p:nvPr/>
        </p:nvSpPr>
        <p:spPr bwMode="auto">
          <a:xfrm rot="3600000">
            <a:off x="409576" y="3044825"/>
            <a:ext cx="457200" cy="95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2566" name="Line 44">
            <a:extLst>
              <a:ext uri="{FF2B5EF4-FFF2-40B4-BE49-F238E27FC236}">
                <a16:creationId xmlns:a16="http://schemas.microsoft.com/office/drawing/2014/main" id="{B6301015-71CA-27F4-B144-7B018E313958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723900" y="3227388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grpSp>
        <p:nvGrpSpPr>
          <p:cNvPr id="357421" name="Group 45">
            <a:extLst>
              <a:ext uri="{FF2B5EF4-FFF2-40B4-BE49-F238E27FC236}">
                <a16:creationId xmlns:a16="http://schemas.microsoft.com/office/drawing/2014/main" id="{A784521A-0C79-3298-F951-0EA57DB1C10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50825" y="863600"/>
            <a:ext cx="1943100" cy="2439988"/>
            <a:chOff x="442" y="856"/>
            <a:chExt cx="2448" cy="3074"/>
          </a:xfrm>
        </p:grpSpPr>
        <p:sp>
          <p:nvSpPr>
            <p:cNvPr id="22634" name="Oval 46">
              <a:extLst>
                <a:ext uri="{FF2B5EF4-FFF2-40B4-BE49-F238E27FC236}">
                  <a16:creationId xmlns:a16="http://schemas.microsoft.com/office/drawing/2014/main" id="{38A8A9E4-59CD-D32B-66F4-C670259AA21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809" y="1864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35" name="Oval 47">
              <a:extLst>
                <a:ext uri="{FF2B5EF4-FFF2-40B4-BE49-F238E27FC236}">
                  <a16:creationId xmlns:a16="http://schemas.microsoft.com/office/drawing/2014/main" id="{3F20DA48-739A-2BFE-0A99-3034D252ABE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63" y="1864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36" name="Oval 48">
              <a:extLst>
                <a:ext uri="{FF2B5EF4-FFF2-40B4-BE49-F238E27FC236}">
                  <a16:creationId xmlns:a16="http://schemas.microsoft.com/office/drawing/2014/main" id="{86307984-2F74-63CD-6CCC-AC72B5BBE3C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915" y="1864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37" name="Oval 49">
              <a:extLst>
                <a:ext uri="{FF2B5EF4-FFF2-40B4-BE49-F238E27FC236}">
                  <a16:creationId xmlns:a16="http://schemas.microsoft.com/office/drawing/2014/main" id="{DE1825E7-AA6C-5B56-EF9A-022595F1AE7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603" y="2311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38" name="Oval 50">
              <a:extLst>
                <a:ext uri="{FF2B5EF4-FFF2-40B4-BE49-F238E27FC236}">
                  <a16:creationId xmlns:a16="http://schemas.microsoft.com/office/drawing/2014/main" id="{D8C47A4E-B743-B80F-EC3C-9713E0C4C06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710" y="2812"/>
              <a:ext cx="180" cy="182"/>
            </a:xfrm>
            <a:prstGeom prst="ellipse">
              <a:avLst/>
            </a:prstGeom>
            <a:solidFill>
              <a:srgbClr val="000000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39" name="Oval 51">
              <a:extLst>
                <a:ext uri="{FF2B5EF4-FFF2-40B4-BE49-F238E27FC236}">
                  <a16:creationId xmlns:a16="http://schemas.microsoft.com/office/drawing/2014/main" id="{C68944B4-C8BF-8436-AC31-84807B47D24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96" y="2800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0" name="Oval 52">
              <a:extLst>
                <a:ext uri="{FF2B5EF4-FFF2-40B4-BE49-F238E27FC236}">
                  <a16:creationId xmlns:a16="http://schemas.microsoft.com/office/drawing/2014/main" id="{1AE3655E-C678-35D5-97F8-7B5CF557640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97" y="2335"/>
              <a:ext cx="180" cy="182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1" name="Oval 53">
              <a:extLst>
                <a:ext uri="{FF2B5EF4-FFF2-40B4-BE49-F238E27FC236}">
                  <a16:creationId xmlns:a16="http://schemas.microsoft.com/office/drawing/2014/main" id="{5E37C3CA-0FAF-BFF7-93EA-A1A7C46E059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489" y="1371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2" name="Oval 54">
              <a:extLst>
                <a:ext uri="{FF2B5EF4-FFF2-40B4-BE49-F238E27FC236}">
                  <a16:creationId xmlns:a16="http://schemas.microsoft.com/office/drawing/2014/main" id="{A67265D2-EF78-3617-9560-AC72EAB6DEF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141" y="1371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3" name="Oval 55">
              <a:extLst>
                <a:ext uri="{FF2B5EF4-FFF2-40B4-BE49-F238E27FC236}">
                  <a16:creationId xmlns:a16="http://schemas.microsoft.com/office/drawing/2014/main" id="{B2008B65-7388-F19A-6C76-C69C66F8E9B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603" y="3258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4" name="Oval 56">
              <a:extLst>
                <a:ext uri="{FF2B5EF4-FFF2-40B4-BE49-F238E27FC236}">
                  <a16:creationId xmlns:a16="http://schemas.microsoft.com/office/drawing/2014/main" id="{D2648916-F77B-0054-CA09-C1EA65774E1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141" y="3270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5" name="Oval 57">
              <a:extLst>
                <a:ext uri="{FF2B5EF4-FFF2-40B4-BE49-F238E27FC236}">
                  <a16:creationId xmlns:a16="http://schemas.microsoft.com/office/drawing/2014/main" id="{3E25DD3A-35A9-3606-A5C7-82789AAEBFE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35" y="2323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6" name="Oval 58">
              <a:extLst>
                <a:ext uri="{FF2B5EF4-FFF2-40B4-BE49-F238E27FC236}">
                  <a16:creationId xmlns:a16="http://schemas.microsoft.com/office/drawing/2014/main" id="{C249E680-6047-5DCA-02DE-55D9CD869EF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141" y="2323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7" name="Oval 59">
              <a:extLst>
                <a:ext uri="{FF2B5EF4-FFF2-40B4-BE49-F238E27FC236}">
                  <a16:creationId xmlns:a16="http://schemas.microsoft.com/office/drawing/2014/main" id="{B6E6CAC4-0A97-3198-8EF9-7524CCDE27F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358" y="2788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8" name="Oval 60">
              <a:extLst>
                <a:ext uri="{FF2B5EF4-FFF2-40B4-BE49-F238E27FC236}">
                  <a16:creationId xmlns:a16="http://schemas.microsoft.com/office/drawing/2014/main" id="{8B632746-2424-EF11-7DD2-3817E8A82C7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90" y="2800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49" name="Oval 61">
              <a:extLst>
                <a:ext uri="{FF2B5EF4-FFF2-40B4-BE49-F238E27FC236}">
                  <a16:creationId xmlns:a16="http://schemas.microsoft.com/office/drawing/2014/main" id="{09A9488E-26E3-5131-6616-444B5E113CC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603" y="1359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0" name="Oval 62">
              <a:extLst>
                <a:ext uri="{FF2B5EF4-FFF2-40B4-BE49-F238E27FC236}">
                  <a16:creationId xmlns:a16="http://schemas.microsoft.com/office/drawing/2014/main" id="{84ABD1CA-9298-F77F-34E1-C707DAA0B15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35" y="1371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1" name="Oval 63">
              <a:extLst>
                <a:ext uri="{FF2B5EF4-FFF2-40B4-BE49-F238E27FC236}">
                  <a16:creationId xmlns:a16="http://schemas.microsoft.com/office/drawing/2014/main" id="{42CD5C89-8696-B90D-B815-73B78B6A653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97" y="1383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2" name="Oval 64">
              <a:extLst>
                <a:ext uri="{FF2B5EF4-FFF2-40B4-BE49-F238E27FC236}">
                  <a16:creationId xmlns:a16="http://schemas.microsoft.com/office/drawing/2014/main" id="{5EA6172C-14F7-3BDB-09EB-803F8750A64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35" y="3270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3" name="Oval 65">
              <a:extLst>
                <a:ext uri="{FF2B5EF4-FFF2-40B4-BE49-F238E27FC236}">
                  <a16:creationId xmlns:a16="http://schemas.microsoft.com/office/drawing/2014/main" id="{27F450F3-0C3D-D541-46B9-27782D964F3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489" y="3270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4" name="Oval 66">
              <a:extLst>
                <a:ext uri="{FF2B5EF4-FFF2-40B4-BE49-F238E27FC236}">
                  <a16:creationId xmlns:a16="http://schemas.microsoft.com/office/drawing/2014/main" id="{637BF9F4-86BA-E799-DA35-2825D3F7537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97" y="3282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5" name="Oval 67">
              <a:extLst>
                <a:ext uri="{FF2B5EF4-FFF2-40B4-BE49-F238E27FC236}">
                  <a16:creationId xmlns:a16="http://schemas.microsoft.com/office/drawing/2014/main" id="{96B92227-7E3E-4D46-C0EF-D4CFBBB7AD9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42" y="1848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6" name="Oval 68">
              <a:extLst>
                <a:ext uri="{FF2B5EF4-FFF2-40B4-BE49-F238E27FC236}">
                  <a16:creationId xmlns:a16="http://schemas.microsoft.com/office/drawing/2014/main" id="{7556EAD5-EE83-0BDC-AF95-AE958DDFCA7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803" y="856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7" name="Oval 69">
              <a:extLst>
                <a:ext uri="{FF2B5EF4-FFF2-40B4-BE49-F238E27FC236}">
                  <a16:creationId xmlns:a16="http://schemas.microsoft.com/office/drawing/2014/main" id="{F40385DD-611E-C99F-0620-E6DEE972BCC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455" y="2330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8" name="Oval 70">
              <a:extLst>
                <a:ext uri="{FF2B5EF4-FFF2-40B4-BE49-F238E27FC236}">
                  <a16:creationId xmlns:a16="http://schemas.microsoft.com/office/drawing/2014/main" id="{2AC4D380-B4DD-C1E9-F80D-FF789E8E266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710" y="1875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59" name="Oval 71">
              <a:extLst>
                <a:ext uri="{FF2B5EF4-FFF2-40B4-BE49-F238E27FC236}">
                  <a16:creationId xmlns:a16="http://schemas.microsoft.com/office/drawing/2014/main" id="{388CA216-875C-E9F3-2ABE-07175AD396B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377" y="3719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60" name="Oval 72">
              <a:extLst>
                <a:ext uri="{FF2B5EF4-FFF2-40B4-BE49-F238E27FC236}">
                  <a16:creationId xmlns:a16="http://schemas.microsoft.com/office/drawing/2014/main" id="{B32032FD-A130-663B-313A-253835D6024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56" y="2800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61" name="Oval 73">
              <a:extLst>
                <a:ext uri="{FF2B5EF4-FFF2-40B4-BE49-F238E27FC236}">
                  <a16:creationId xmlns:a16="http://schemas.microsoft.com/office/drawing/2014/main" id="{D6A040B1-12F7-F22C-9731-5A74462822D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377" y="1852"/>
              <a:ext cx="180" cy="18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2662" name="Oval 74">
              <a:extLst>
                <a:ext uri="{FF2B5EF4-FFF2-40B4-BE49-F238E27FC236}">
                  <a16:creationId xmlns:a16="http://schemas.microsoft.com/office/drawing/2014/main" id="{E78E8BC3-91C1-A8C3-6814-22B9696AF69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952" y="3748"/>
              <a:ext cx="180" cy="182"/>
            </a:xfrm>
            <a:prstGeom prst="ellipse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22568" name="Rectangle 75">
            <a:extLst>
              <a:ext uri="{FF2B5EF4-FFF2-40B4-BE49-F238E27FC236}">
                <a16:creationId xmlns:a16="http://schemas.microsoft.com/office/drawing/2014/main" id="{9F618CC8-5C5E-C748-595B-2550B877AA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9550" y="3571875"/>
            <a:ext cx="31718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(frustrated bonds removed</a:t>
            </a:r>
            <a:r>
              <a:rPr lang="en-US" altLang="en-US" sz="2000" b="0">
                <a:latin typeface="Times New Roman" panose="02020603050405020304" pitchFamily="18" charset="0"/>
              </a:rPr>
              <a:t>)</a:t>
            </a:r>
          </a:p>
        </p:txBody>
      </p:sp>
      <p:grpSp>
        <p:nvGrpSpPr>
          <p:cNvPr id="357452" name="Group 76">
            <a:extLst>
              <a:ext uri="{FF2B5EF4-FFF2-40B4-BE49-F238E27FC236}">
                <a16:creationId xmlns:a16="http://schemas.microsoft.com/office/drawing/2014/main" id="{0CAC6814-EEEA-FE15-0334-0BAB5DF90D22}"/>
              </a:ext>
            </a:extLst>
          </p:cNvPr>
          <p:cNvGrpSpPr>
            <a:grpSpLocks/>
          </p:cNvGrpSpPr>
          <p:nvPr/>
        </p:nvGrpSpPr>
        <p:grpSpPr bwMode="auto">
          <a:xfrm>
            <a:off x="341313" y="1314450"/>
            <a:ext cx="5535612" cy="2744788"/>
            <a:chOff x="215" y="828"/>
            <a:chExt cx="3487" cy="1729"/>
          </a:xfrm>
        </p:grpSpPr>
        <p:grpSp>
          <p:nvGrpSpPr>
            <p:cNvPr id="22614" name="Group 77">
              <a:extLst>
                <a:ext uri="{FF2B5EF4-FFF2-40B4-BE49-F238E27FC236}">
                  <a16:creationId xmlns:a16="http://schemas.microsoft.com/office/drawing/2014/main" id="{05FF4A56-B875-DE63-9E66-B30FC41084C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5" y="828"/>
              <a:ext cx="1006" cy="1205"/>
              <a:chOff x="215" y="828"/>
              <a:chExt cx="1006" cy="1205"/>
            </a:xfrm>
          </p:grpSpPr>
          <p:sp>
            <p:nvSpPr>
              <p:cNvPr id="22616" name="Line 78">
                <a:extLst>
                  <a:ext uri="{FF2B5EF4-FFF2-40B4-BE49-F238E27FC236}">
                    <a16:creationId xmlns:a16="http://schemas.microsoft.com/office/drawing/2014/main" id="{C22AD04A-8199-6726-8CBC-7279A083F4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29" y="1338"/>
                <a:ext cx="226" cy="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17" name="Line 79">
                <a:extLst>
                  <a:ext uri="{FF2B5EF4-FFF2-40B4-BE49-F238E27FC236}">
                    <a16:creationId xmlns:a16="http://schemas.microsoft.com/office/drawing/2014/main" id="{D2FFCAC4-EB4F-1980-E666-D69925BC783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456" y="1806"/>
                <a:ext cx="99" cy="227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18" name="Line 80">
                <a:extLst>
                  <a:ext uri="{FF2B5EF4-FFF2-40B4-BE49-F238E27FC236}">
                    <a16:creationId xmlns:a16="http://schemas.microsoft.com/office/drawing/2014/main" id="{05624B6C-D4EB-AD1F-6EEB-39B335249DF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654" y="1565"/>
                <a:ext cx="227" cy="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19" name="Line 81">
                <a:extLst>
                  <a:ext uri="{FF2B5EF4-FFF2-40B4-BE49-F238E27FC236}">
                    <a16:creationId xmlns:a16="http://schemas.microsoft.com/office/drawing/2014/main" id="{2DF623C7-A134-B3AF-0BBC-8F68E1AAAC2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881" y="1098"/>
                <a:ext cx="227" cy="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0" name="Line 82">
                <a:extLst>
                  <a:ext uri="{FF2B5EF4-FFF2-40B4-BE49-F238E27FC236}">
                    <a16:creationId xmlns:a16="http://schemas.microsoft.com/office/drawing/2014/main" id="{87BF8DA8-9C5F-B5EC-C736-D2365FE0D8E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1108" y="1324"/>
                <a:ext cx="113" cy="241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1" name="Line 83">
                <a:extLst>
                  <a:ext uri="{FF2B5EF4-FFF2-40B4-BE49-F238E27FC236}">
                    <a16:creationId xmlns:a16="http://schemas.microsoft.com/office/drawing/2014/main" id="{7FBF5F20-449B-32E5-DC7C-D3AA5F08652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3600000">
                <a:off x="1050" y="1680"/>
                <a:ext cx="249" cy="2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2" name="Line 84">
                <a:extLst>
                  <a:ext uri="{FF2B5EF4-FFF2-40B4-BE49-F238E27FC236}">
                    <a16:creationId xmlns:a16="http://schemas.microsoft.com/office/drawing/2014/main" id="{9944898A-45F9-BC25-4B54-3F8672DDAB6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3600000">
                <a:off x="1035" y="1198"/>
                <a:ext cx="249" cy="2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3" name="Line 85">
                <a:extLst>
                  <a:ext uri="{FF2B5EF4-FFF2-40B4-BE49-F238E27FC236}">
                    <a16:creationId xmlns:a16="http://schemas.microsoft.com/office/drawing/2014/main" id="{E013B879-75A1-40F2-D064-C04060C4AF1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15" y="1098"/>
                <a:ext cx="227" cy="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4" name="Line 86">
                <a:extLst>
                  <a:ext uri="{FF2B5EF4-FFF2-40B4-BE49-F238E27FC236}">
                    <a16:creationId xmlns:a16="http://schemas.microsoft.com/office/drawing/2014/main" id="{C8443D6C-6B19-6089-409C-028C90D8547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782" y="1083"/>
                <a:ext cx="113" cy="241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5" name="Line 87">
                <a:extLst>
                  <a:ext uri="{FF2B5EF4-FFF2-40B4-BE49-F238E27FC236}">
                    <a16:creationId xmlns:a16="http://schemas.microsoft.com/office/drawing/2014/main" id="{A3CE111B-D775-E207-B4CB-970A158868A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782" y="842"/>
                <a:ext cx="227" cy="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6" name="Line 88">
                <a:extLst>
                  <a:ext uri="{FF2B5EF4-FFF2-40B4-BE49-F238E27FC236}">
                    <a16:creationId xmlns:a16="http://schemas.microsoft.com/office/drawing/2014/main" id="{D428B43F-A976-8229-3187-67550E1B021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555" y="1792"/>
                <a:ext cx="227" cy="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7" name="Line 89">
                <a:extLst>
                  <a:ext uri="{FF2B5EF4-FFF2-40B4-BE49-F238E27FC236}">
                    <a16:creationId xmlns:a16="http://schemas.microsoft.com/office/drawing/2014/main" id="{D83FEC6C-778F-D964-C97B-EA36B089D32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3600000">
                <a:off x="816" y="1654"/>
                <a:ext cx="249" cy="2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8" name="Line 90">
                <a:extLst>
                  <a:ext uri="{FF2B5EF4-FFF2-40B4-BE49-F238E27FC236}">
                    <a16:creationId xmlns:a16="http://schemas.microsoft.com/office/drawing/2014/main" id="{79924D74-6E84-FEC9-8EC8-85A08256BCE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 flipV="1">
                <a:off x="428" y="1551"/>
                <a:ext cx="127" cy="255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29" name="Line 91">
                <a:extLst>
                  <a:ext uri="{FF2B5EF4-FFF2-40B4-BE49-F238E27FC236}">
                    <a16:creationId xmlns:a16="http://schemas.microsoft.com/office/drawing/2014/main" id="{A33C8878-2870-09DB-B11A-695FBABEF59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555" y="828"/>
                <a:ext cx="227" cy="496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30" name="Line 92">
                <a:extLst>
                  <a:ext uri="{FF2B5EF4-FFF2-40B4-BE49-F238E27FC236}">
                    <a16:creationId xmlns:a16="http://schemas.microsoft.com/office/drawing/2014/main" id="{978953D6-BE3A-A3C2-2690-93264A16E2A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881" y="1324"/>
                <a:ext cx="114" cy="241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31" name="Line 93">
                <a:extLst>
                  <a:ext uri="{FF2B5EF4-FFF2-40B4-BE49-F238E27FC236}">
                    <a16:creationId xmlns:a16="http://schemas.microsoft.com/office/drawing/2014/main" id="{4BAAB5EC-00CE-F087-1D51-A72EC026737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1108" y="857"/>
                <a:ext cx="113" cy="241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32" name="Line 94">
                <a:extLst>
                  <a:ext uri="{FF2B5EF4-FFF2-40B4-BE49-F238E27FC236}">
                    <a16:creationId xmlns:a16="http://schemas.microsoft.com/office/drawing/2014/main" id="{479F1CCA-E1CF-2D50-1372-92375F07477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442" y="842"/>
                <a:ext cx="113" cy="27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633" name="Line 95">
                <a:extLst>
                  <a:ext uri="{FF2B5EF4-FFF2-40B4-BE49-F238E27FC236}">
                    <a16:creationId xmlns:a16="http://schemas.microsoft.com/office/drawing/2014/main" id="{0591DC0D-8E25-B297-9B8F-960B2E1129A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3600000">
                <a:off x="483" y="1439"/>
                <a:ext cx="249" cy="20"/>
              </a:xfrm>
              <a:prstGeom prst="line">
                <a:avLst/>
              </a:prstGeom>
              <a:noFill/>
              <a:ln w="38100">
                <a:solidFill>
                  <a:srgbClr val="00CC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sp>
          <p:nvSpPr>
            <p:cNvPr id="22615" name="Rectangle 96">
              <a:extLst>
                <a:ext uri="{FF2B5EF4-FFF2-40B4-BE49-F238E27FC236}">
                  <a16:creationId xmlns:a16="http://schemas.microsoft.com/office/drawing/2014/main" id="{87931ED8-784E-EE32-9226-5E17338767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4" y="2302"/>
              <a:ext cx="1928" cy="25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57473" name="Group 97">
            <a:extLst>
              <a:ext uri="{FF2B5EF4-FFF2-40B4-BE49-F238E27FC236}">
                <a16:creationId xmlns:a16="http://schemas.microsoft.com/office/drawing/2014/main" id="{B76356C6-E891-373F-7E18-7BA6AEF6DEAD}"/>
              </a:ext>
            </a:extLst>
          </p:cNvPr>
          <p:cNvGrpSpPr>
            <a:grpSpLocks/>
          </p:cNvGrpSpPr>
          <p:nvPr/>
        </p:nvGrpSpPr>
        <p:grpSpPr bwMode="auto">
          <a:xfrm>
            <a:off x="701675" y="4373563"/>
            <a:ext cx="8442325" cy="1592262"/>
            <a:chOff x="442" y="2755"/>
            <a:chExt cx="5318" cy="1003"/>
          </a:xfrm>
        </p:grpSpPr>
        <p:sp>
          <p:nvSpPr>
            <p:cNvPr id="22610" name="Rectangle 98">
              <a:extLst>
                <a:ext uri="{FF2B5EF4-FFF2-40B4-BE49-F238E27FC236}">
                  <a16:creationId xmlns:a16="http://schemas.microsoft.com/office/drawing/2014/main" id="{9EABEFBC-AA9D-C2AA-ADB7-43EDC0EB9B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59" y="2864"/>
              <a:ext cx="357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FF3300"/>
                  </a:solidFill>
                </a:rPr>
                <a:t>Free spin flipping (zero energy mode)</a:t>
              </a:r>
            </a:p>
          </p:txBody>
        </p:sp>
        <p:sp>
          <p:nvSpPr>
            <p:cNvPr id="22611" name="Rectangle 99">
              <a:extLst>
                <a:ext uri="{FF2B5EF4-FFF2-40B4-BE49-F238E27FC236}">
                  <a16:creationId xmlns:a16="http://schemas.microsoft.com/office/drawing/2014/main" id="{5FCC4FD6-BD6D-ADF1-1B42-496ACBDE49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59" y="3454"/>
              <a:ext cx="3901" cy="29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CC0000"/>
                  </a:solidFill>
                </a:rPr>
                <a:t>Adding/removing one cube from surface </a:t>
              </a:r>
            </a:p>
          </p:txBody>
        </p:sp>
        <p:pic>
          <p:nvPicPr>
            <p:cNvPr id="22612" name="Picture 100">
              <a:extLst>
                <a:ext uri="{FF2B5EF4-FFF2-40B4-BE49-F238E27FC236}">
                  <a16:creationId xmlns:a16="http://schemas.microsoft.com/office/drawing/2014/main" id="{7649E740-1749-AB0D-2DE8-9D4D7D3CFA4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" y="2755"/>
              <a:ext cx="1285" cy="10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613" name="AutoShape 101">
              <a:extLst>
                <a:ext uri="{FF2B5EF4-FFF2-40B4-BE49-F238E27FC236}">
                  <a16:creationId xmlns:a16="http://schemas.microsoft.com/office/drawing/2014/main" id="{DD339336-33A0-259F-A8B5-AAA47E057D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8" y="3171"/>
              <a:ext cx="227" cy="312"/>
            </a:xfrm>
            <a:prstGeom prst="upDownArrow">
              <a:avLst>
                <a:gd name="adj1" fmla="val 50000"/>
                <a:gd name="adj2" fmla="val 27489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57478" name="Group 102">
            <a:extLst>
              <a:ext uri="{FF2B5EF4-FFF2-40B4-BE49-F238E27FC236}">
                <a16:creationId xmlns:a16="http://schemas.microsoft.com/office/drawing/2014/main" id="{3417ED67-11B2-01BC-0536-B82347E2556E}"/>
              </a:ext>
            </a:extLst>
          </p:cNvPr>
          <p:cNvGrpSpPr>
            <a:grpSpLocks/>
          </p:cNvGrpSpPr>
          <p:nvPr/>
        </p:nvGrpSpPr>
        <p:grpSpPr bwMode="auto">
          <a:xfrm>
            <a:off x="2400300" y="814388"/>
            <a:ext cx="3611563" cy="3375025"/>
            <a:chOff x="1512" y="513"/>
            <a:chExt cx="2275" cy="2126"/>
          </a:xfrm>
        </p:grpSpPr>
        <p:grpSp>
          <p:nvGrpSpPr>
            <p:cNvPr id="22572" name="Group 103">
              <a:extLst>
                <a:ext uri="{FF2B5EF4-FFF2-40B4-BE49-F238E27FC236}">
                  <a16:creationId xmlns:a16="http://schemas.microsoft.com/office/drawing/2014/main" id="{A6361471-E45B-7F2A-3BDC-ED56AF3B5B5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12" y="513"/>
              <a:ext cx="2275" cy="1781"/>
              <a:chOff x="1512" y="513"/>
              <a:chExt cx="2275" cy="1781"/>
            </a:xfrm>
          </p:grpSpPr>
          <p:sp>
            <p:nvSpPr>
              <p:cNvPr id="22574" name="Rectangle 104">
                <a:extLst>
                  <a:ext uri="{FF2B5EF4-FFF2-40B4-BE49-F238E27FC236}">
                    <a16:creationId xmlns:a16="http://schemas.microsoft.com/office/drawing/2014/main" id="{B061C61E-664E-625F-7AEC-2EB89F183C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95" y="2025"/>
                <a:ext cx="2092" cy="2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en-US" sz="2200">
                    <a:latin typeface="Times New Roman" panose="02020603050405020304" pitchFamily="18" charset="0"/>
                  </a:rPr>
                  <a:t>Random Rhombus Tiling</a:t>
                </a:r>
                <a:endParaRPr lang="en-US" altLang="en-US" sz="2200" b="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2575" name="AutoShape 105">
                <a:extLst>
                  <a:ext uri="{FF2B5EF4-FFF2-40B4-BE49-F238E27FC236}">
                    <a16:creationId xmlns:a16="http://schemas.microsoft.com/office/drawing/2014/main" id="{E7510AB0-5F71-41DB-7955-22778777EB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12" y="1310"/>
                <a:ext cx="432" cy="96"/>
              </a:xfrm>
              <a:prstGeom prst="leftRightArrow">
                <a:avLst>
                  <a:gd name="adj1" fmla="val 50000"/>
                  <a:gd name="adj2" fmla="val 90000"/>
                </a:avLst>
              </a:prstGeom>
              <a:noFill/>
              <a:ln w="1587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grpSp>
            <p:nvGrpSpPr>
              <p:cNvPr id="22576" name="Group 106">
                <a:extLst>
                  <a:ext uri="{FF2B5EF4-FFF2-40B4-BE49-F238E27FC236}">
                    <a16:creationId xmlns:a16="http://schemas.microsoft.com/office/drawing/2014/main" id="{112AD31C-F4C0-3495-AB8A-B03994B4129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001" y="513"/>
                <a:ext cx="1134" cy="1495"/>
                <a:chOff x="1874" y="513"/>
                <a:chExt cx="1134" cy="1495"/>
              </a:xfrm>
            </p:grpSpPr>
            <p:sp>
              <p:nvSpPr>
                <p:cNvPr id="22577" name="Line 107">
                  <a:extLst>
                    <a:ext uri="{FF2B5EF4-FFF2-40B4-BE49-F238E27FC236}">
                      <a16:creationId xmlns:a16="http://schemas.microsoft.com/office/drawing/2014/main" id="{1C98E07F-E52E-BCA4-4E01-C4233A99D47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001" y="1040"/>
                  <a:ext cx="113" cy="25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78" name="Line 108">
                  <a:extLst>
                    <a:ext uri="{FF2B5EF4-FFF2-40B4-BE49-F238E27FC236}">
                      <a16:creationId xmlns:a16="http://schemas.microsoft.com/office/drawing/2014/main" id="{3A0D12A0-5A0B-255F-900F-8A796E78F01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909" y="1494"/>
                  <a:ext cx="99" cy="24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79" name="Line 109">
                  <a:extLst>
                    <a:ext uri="{FF2B5EF4-FFF2-40B4-BE49-F238E27FC236}">
                      <a16:creationId xmlns:a16="http://schemas.microsoft.com/office/drawing/2014/main" id="{D050DF15-F6C6-E028-2BFE-4E1271CFEA0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2822" y="1382"/>
                  <a:ext cx="249" cy="2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0" name="Line 110">
                  <a:extLst>
                    <a:ext uri="{FF2B5EF4-FFF2-40B4-BE49-F238E27FC236}">
                      <a16:creationId xmlns:a16="http://schemas.microsoft.com/office/drawing/2014/main" id="{FD6C91A7-8D89-02E3-5927-9BF283250C5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2826" y="908"/>
                  <a:ext cx="278" cy="28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1" name="Line 111">
                  <a:extLst>
                    <a:ext uri="{FF2B5EF4-FFF2-40B4-BE49-F238E27FC236}">
                      <a16:creationId xmlns:a16="http://schemas.microsoft.com/office/drawing/2014/main" id="{F6616A4E-13F3-FDD7-4A0C-7DDBA989462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441" y="544"/>
                  <a:ext cx="113" cy="25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2" name="Line 112">
                  <a:extLst>
                    <a:ext uri="{FF2B5EF4-FFF2-40B4-BE49-F238E27FC236}">
                      <a16:creationId xmlns:a16="http://schemas.microsoft.com/office/drawing/2014/main" id="{D375ADBB-53A4-DC98-1AED-60C0EC585A9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781" y="1040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3" name="Line 113">
                  <a:extLst>
                    <a:ext uri="{FF2B5EF4-FFF2-40B4-BE49-F238E27FC236}">
                      <a16:creationId xmlns:a16="http://schemas.microsoft.com/office/drawing/2014/main" id="{50D9815C-0881-34EE-4ACE-B4638C7B429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682" y="1522"/>
                  <a:ext cx="99" cy="213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4" name="Line 114">
                  <a:extLst>
                    <a:ext uri="{FF2B5EF4-FFF2-40B4-BE49-F238E27FC236}">
                      <a16:creationId xmlns:a16="http://schemas.microsoft.com/office/drawing/2014/main" id="{2DFF2D66-2DE4-EB44-9AE6-A22DF45B8A2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2151" y="1854"/>
                  <a:ext cx="267" cy="9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5" name="Line 115">
                  <a:extLst>
                    <a:ext uri="{FF2B5EF4-FFF2-40B4-BE49-F238E27FC236}">
                      <a16:creationId xmlns:a16="http://schemas.microsoft.com/office/drawing/2014/main" id="{AFAED61A-53B8-6C90-873B-4699FF7A7CC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874" y="1040"/>
                  <a:ext cx="227" cy="454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6" name="Line 116">
                  <a:extLst>
                    <a:ext uri="{FF2B5EF4-FFF2-40B4-BE49-F238E27FC236}">
                      <a16:creationId xmlns:a16="http://schemas.microsoft.com/office/drawing/2014/main" id="{1493D4AC-3E01-615E-FAAE-86BA43EB10E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001" y="785"/>
                  <a:ext cx="454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7" name="Line 117">
                  <a:extLst>
                    <a:ext uri="{FF2B5EF4-FFF2-40B4-BE49-F238E27FC236}">
                      <a16:creationId xmlns:a16="http://schemas.microsoft.com/office/drawing/2014/main" id="{D8C98930-60D4-3222-310E-AEAC95ED45F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682" y="785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8" name="Line 118">
                  <a:extLst>
                    <a:ext uri="{FF2B5EF4-FFF2-40B4-BE49-F238E27FC236}">
                      <a16:creationId xmlns:a16="http://schemas.microsoft.com/office/drawing/2014/main" id="{373243F2-076B-7800-CABB-AEC03D538C1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115" y="1040"/>
                  <a:ext cx="453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89" name="Line 119">
                  <a:extLst>
                    <a:ext uri="{FF2B5EF4-FFF2-40B4-BE49-F238E27FC236}">
                      <a16:creationId xmlns:a16="http://schemas.microsoft.com/office/drawing/2014/main" id="{3EDDCA17-757E-BCDB-3A00-1225CFBA97E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653" y="785"/>
                  <a:ext cx="29" cy="42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0" name="Line 120">
                  <a:extLst>
                    <a:ext uri="{FF2B5EF4-FFF2-40B4-BE49-F238E27FC236}">
                      <a16:creationId xmlns:a16="http://schemas.microsoft.com/office/drawing/2014/main" id="{60CA072D-736C-1819-B430-BBA263D241E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568" y="813"/>
                  <a:ext cx="100" cy="213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1" name="Line 121">
                  <a:extLst>
                    <a:ext uri="{FF2B5EF4-FFF2-40B4-BE49-F238E27FC236}">
                      <a16:creationId xmlns:a16="http://schemas.microsoft.com/office/drawing/2014/main" id="{6BEFD1B2-FB6F-E6F5-4A29-A18B4777B16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228" y="1267"/>
                  <a:ext cx="227" cy="482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2" name="Line 122">
                  <a:extLst>
                    <a:ext uri="{FF2B5EF4-FFF2-40B4-BE49-F238E27FC236}">
                      <a16:creationId xmlns:a16="http://schemas.microsoft.com/office/drawing/2014/main" id="{2FBD62C2-4F3F-A7DC-8E2E-F2CDDC49F9E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682" y="1026"/>
                  <a:ext cx="113" cy="24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3" name="Line 123">
                  <a:extLst>
                    <a:ext uri="{FF2B5EF4-FFF2-40B4-BE49-F238E27FC236}">
                      <a16:creationId xmlns:a16="http://schemas.microsoft.com/office/drawing/2014/main" id="{9AC149F3-CDAE-CAFA-3FE8-865EB4AC8DA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880" y="1054"/>
                  <a:ext cx="128" cy="227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4" name="Line 124">
                  <a:extLst>
                    <a:ext uri="{FF2B5EF4-FFF2-40B4-BE49-F238E27FC236}">
                      <a16:creationId xmlns:a16="http://schemas.microsoft.com/office/drawing/2014/main" id="{5F5E0B24-2930-46F1-B7DF-3DC22373437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342" y="1508"/>
                  <a:ext cx="226" cy="468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5" name="Line 125">
                  <a:extLst>
                    <a:ext uri="{FF2B5EF4-FFF2-40B4-BE49-F238E27FC236}">
                      <a16:creationId xmlns:a16="http://schemas.microsoft.com/office/drawing/2014/main" id="{EA9749DF-10FA-A766-5558-F49E794F5C4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001" y="1267"/>
                  <a:ext cx="227" cy="482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6" name="Line 126">
                  <a:extLst>
                    <a:ext uri="{FF2B5EF4-FFF2-40B4-BE49-F238E27FC236}">
                      <a16:creationId xmlns:a16="http://schemas.microsoft.com/office/drawing/2014/main" id="{41209C4C-523B-E61A-1A42-E5E70A40835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228" y="1267"/>
                  <a:ext cx="652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7" name="Line 127">
                  <a:extLst>
                    <a:ext uri="{FF2B5EF4-FFF2-40B4-BE49-F238E27FC236}">
                      <a16:creationId xmlns:a16="http://schemas.microsoft.com/office/drawing/2014/main" id="{945EC606-D535-2640-E697-A010F160E5A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101" y="1508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8" name="Line 128">
                  <a:extLst>
                    <a:ext uri="{FF2B5EF4-FFF2-40B4-BE49-F238E27FC236}">
                      <a16:creationId xmlns:a16="http://schemas.microsoft.com/office/drawing/2014/main" id="{8183A48D-1F00-3695-EF43-DCA9411E6AB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015" y="1735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599" name="Line 129">
                  <a:extLst>
                    <a:ext uri="{FF2B5EF4-FFF2-40B4-BE49-F238E27FC236}">
                      <a16:creationId xmlns:a16="http://schemas.microsoft.com/office/drawing/2014/main" id="{9B63CDA9-0B63-7FA5-714E-1F54256AA87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441" y="1735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0" name="Line 130">
                  <a:extLst>
                    <a:ext uri="{FF2B5EF4-FFF2-40B4-BE49-F238E27FC236}">
                      <a16:creationId xmlns:a16="http://schemas.microsoft.com/office/drawing/2014/main" id="{3AD8970C-A10E-100C-8DE2-778F8C15FE8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568" y="1508"/>
                  <a:ext cx="440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1" name="Line 131">
                  <a:extLst>
                    <a:ext uri="{FF2B5EF4-FFF2-40B4-BE49-F238E27FC236}">
                      <a16:creationId xmlns:a16="http://schemas.microsoft.com/office/drawing/2014/main" id="{BDBD2F1C-53C2-5A57-F2DB-52B368A9262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2401" y="768"/>
                  <a:ext cx="562" cy="5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2" name="Line 132">
                  <a:extLst>
                    <a:ext uri="{FF2B5EF4-FFF2-40B4-BE49-F238E27FC236}">
                      <a16:creationId xmlns:a16="http://schemas.microsoft.com/office/drawing/2014/main" id="{3DA78391-29EF-7D65-C2E0-9772CC23709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2222" y="1104"/>
                  <a:ext cx="792" cy="7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3" name="Line 133">
                  <a:extLst>
                    <a:ext uri="{FF2B5EF4-FFF2-40B4-BE49-F238E27FC236}">
                      <a16:creationId xmlns:a16="http://schemas.microsoft.com/office/drawing/2014/main" id="{780F8E68-D390-6AC7-8F8E-BA73BC14A5A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228" y="785"/>
                  <a:ext cx="354" cy="737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4" name="Line 134">
                  <a:extLst>
                    <a:ext uri="{FF2B5EF4-FFF2-40B4-BE49-F238E27FC236}">
                      <a16:creationId xmlns:a16="http://schemas.microsoft.com/office/drawing/2014/main" id="{3B8E7804-024C-BCEF-62B8-0699536733F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888" y="785"/>
                  <a:ext cx="113" cy="269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5" name="Line 135">
                  <a:extLst>
                    <a:ext uri="{FF2B5EF4-FFF2-40B4-BE49-F238E27FC236}">
                      <a16:creationId xmlns:a16="http://schemas.microsoft.com/office/drawing/2014/main" id="{23CE28EA-1110-25EB-10E0-68772440FE8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667" y="1735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6" name="Line 136">
                  <a:extLst>
                    <a:ext uri="{FF2B5EF4-FFF2-40B4-BE49-F238E27FC236}">
                      <a16:creationId xmlns:a16="http://schemas.microsoft.com/office/drawing/2014/main" id="{2C812B95-644A-C580-86DC-0DAB29CFD5F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1845" y="998"/>
                  <a:ext cx="528" cy="48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7" name="Line 137">
                  <a:extLst>
                    <a:ext uri="{FF2B5EF4-FFF2-40B4-BE49-F238E27FC236}">
                      <a16:creationId xmlns:a16="http://schemas.microsoft.com/office/drawing/2014/main" id="{2C11203F-511E-1430-5D8C-97DFD1635E3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2269" y="1623"/>
                  <a:ext cx="249" cy="2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8" name="Line 138">
                  <a:extLst>
                    <a:ext uri="{FF2B5EF4-FFF2-40B4-BE49-F238E27FC236}">
                      <a16:creationId xmlns:a16="http://schemas.microsoft.com/office/drawing/2014/main" id="{2D1C7920-6DA4-5951-06C0-16C8A769B84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rot="3600000">
                  <a:off x="1931" y="1861"/>
                  <a:ext cx="288" cy="6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609" name="Line 139">
                  <a:extLst>
                    <a:ext uri="{FF2B5EF4-FFF2-40B4-BE49-F238E27FC236}">
                      <a16:creationId xmlns:a16="http://schemas.microsoft.com/office/drawing/2014/main" id="{611885F0-78BA-85AC-6EEF-EEC2E7D0B16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129" y="1976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sp>
          <p:nvSpPr>
            <p:cNvPr id="22573" name="Rectangle 140">
              <a:extLst>
                <a:ext uri="{FF2B5EF4-FFF2-40B4-BE49-F238E27FC236}">
                  <a16:creationId xmlns:a16="http://schemas.microsoft.com/office/drawing/2014/main" id="{CCE59FFC-3213-8373-9B2C-8E8928119B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6" y="2273"/>
              <a:ext cx="2041" cy="3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Times New Roman" panose="02020603050405020304" pitchFamily="18" charset="0"/>
                </a:rPr>
                <a:t>H.W. J. Bl</a:t>
              </a:r>
              <a:r>
                <a:rPr lang="en-US" alt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ö</a:t>
              </a:r>
              <a:r>
                <a:rPr lang="en-US" altLang="en-US" sz="1600">
                  <a:latin typeface="Times New Roman" panose="02020603050405020304" pitchFamily="18" charset="0"/>
                </a:rPr>
                <a:t>te and B. Nienhuis, Phys. Rev. Lett. 72, 1372 (1994).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574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7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3574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7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57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57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57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73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400427A2-E298-CCE7-2832-1A1C0816F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What does the Phase Space Look Like?</a:t>
            </a:r>
          </a:p>
        </p:txBody>
      </p:sp>
      <p:grpSp>
        <p:nvGrpSpPr>
          <p:cNvPr id="20483" name="Group 3">
            <a:extLst>
              <a:ext uri="{FF2B5EF4-FFF2-40B4-BE49-F238E27FC236}">
                <a16:creationId xmlns:a16="http://schemas.microsoft.com/office/drawing/2014/main" id="{B4581011-CFAE-A6C5-0A18-5A83188D5905}"/>
              </a:ext>
            </a:extLst>
          </p:cNvPr>
          <p:cNvGrpSpPr>
            <a:grpSpLocks/>
          </p:cNvGrpSpPr>
          <p:nvPr/>
        </p:nvGrpSpPr>
        <p:grpSpPr bwMode="auto">
          <a:xfrm>
            <a:off x="2667000" y="2133600"/>
            <a:ext cx="1847850" cy="1531938"/>
            <a:chOff x="1574" y="2726"/>
            <a:chExt cx="1164" cy="965"/>
          </a:xfrm>
        </p:grpSpPr>
        <p:sp>
          <p:nvSpPr>
            <p:cNvPr id="20651" name="Oval 4">
              <a:extLst>
                <a:ext uri="{FF2B5EF4-FFF2-40B4-BE49-F238E27FC236}">
                  <a16:creationId xmlns:a16="http://schemas.microsoft.com/office/drawing/2014/main" id="{E1D01398-02DD-146D-A3EB-E9B17A2F24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2" name="Oval 5">
              <a:extLst>
                <a:ext uri="{FF2B5EF4-FFF2-40B4-BE49-F238E27FC236}">
                  <a16:creationId xmlns:a16="http://schemas.microsoft.com/office/drawing/2014/main" id="{55B2FF95-F9AC-F9B6-8292-B725B26DB8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3" name="Oval 6">
              <a:extLst>
                <a:ext uri="{FF2B5EF4-FFF2-40B4-BE49-F238E27FC236}">
                  <a16:creationId xmlns:a16="http://schemas.microsoft.com/office/drawing/2014/main" id="{AFA9A3D1-FCE7-71EF-398A-85136E1797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4" name="Oval 7">
              <a:extLst>
                <a:ext uri="{FF2B5EF4-FFF2-40B4-BE49-F238E27FC236}">
                  <a16:creationId xmlns:a16="http://schemas.microsoft.com/office/drawing/2014/main" id="{CDDA5D04-5151-F193-3602-D2C41D158A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5" name="Oval 8">
              <a:extLst>
                <a:ext uri="{FF2B5EF4-FFF2-40B4-BE49-F238E27FC236}">
                  <a16:creationId xmlns:a16="http://schemas.microsoft.com/office/drawing/2014/main" id="{DB34BDF6-A2E1-59AB-C43F-51343D02D7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6" name="Oval 9">
              <a:extLst>
                <a:ext uri="{FF2B5EF4-FFF2-40B4-BE49-F238E27FC236}">
                  <a16:creationId xmlns:a16="http://schemas.microsoft.com/office/drawing/2014/main" id="{133A8A41-AE75-01A4-307F-607889895B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7" name="Oval 10">
              <a:extLst>
                <a:ext uri="{FF2B5EF4-FFF2-40B4-BE49-F238E27FC236}">
                  <a16:creationId xmlns:a16="http://schemas.microsoft.com/office/drawing/2014/main" id="{D3251591-A52E-3769-DE10-6133A4F1A4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8" name="Oval 11">
              <a:extLst>
                <a:ext uri="{FF2B5EF4-FFF2-40B4-BE49-F238E27FC236}">
                  <a16:creationId xmlns:a16="http://schemas.microsoft.com/office/drawing/2014/main" id="{30135F7A-68B7-BD19-FF17-0BB67D1A37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59" name="Oval 12">
              <a:extLst>
                <a:ext uri="{FF2B5EF4-FFF2-40B4-BE49-F238E27FC236}">
                  <a16:creationId xmlns:a16="http://schemas.microsoft.com/office/drawing/2014/main" id="{8179DAA3-2193-CF42-DA83-1B0B38818C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0" name="Oval 13">
              <a:extLst>
                <a:ext uri="{FF2B5EF4-FFF2-40B4-BE49-F238E27FC236}">
                  <a16:creationId xmlns:a16="http://schemas.microsoft.com/office/drawing/2014/main" id="{314263B7-52A0-DB0E-DB87-BE23905D18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1" name="Oval 14">
              <a:extLst>
                <a:ext uri="{FF2B5EF4-FFF2-40B4-BE49-F238E27FC236}">
                  <a16:creationId xmlns:a16="http://schemas.microsoft.com/office/drawing/2014/main" id="{A4F3F98E-4A80-5FC9-D706-9874017C75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2" name="Oval 15">
              <a:extLst>
                <a:ext uri="{FF2B5EF4-FFF2-40B4-BE49-F238E27FC236}">
                  <a16:creationId xmlns:a16="http://schemas.microsoft.com/office/drawing/2014/main" id="{6FFEA1AB-6319-33E5-D6AE-5E7E23A778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3" name="Oval 16">
              <a:extLst>
                <a:ext uri="{FF2B5EF4-FFF2-40B4-BE49-F238E27FC236}">
                  <a16:creationId xmlns:a16="http://schemas.microsoft.com/office/drawing/2014/main" id="{08A76962-FDE2-1AA4-E964-33364BD0BE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4" name="Oval 17">
              <a:extLst>
                <a:ext uri="{FF2B5EF4-FFF2-40B4-BE49-F238E27FC236}">
                  <a16:creationId xmlns:a16="http://schemas.microsoft.com/office/drawing/2014/main" id="{56C6DA56-E1E8-8C72-4792-17963A2265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5" name="Oval 18">
              <a:extLst>
                <a:ext uri="{FF2B5EF4-FFF2-40B4-BE49-F238E27FC236}">
                  <a16:creationId xmlns:a16="http://schemas.microsoft.com/office/drawing/2014/main" id="{26183F28-661C-773C-C8CB-E32CCD514D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6" name="Oval 19">
              <a:extLst>
                <a:ext uri="{FF2B5EF4-FFF2-40B4-BE49-F238E27FC236}">
                  <a16:creationId xmlns:a16="http://schemas.microsoft.com/office/drawing/2014/main" id="{70F75527-75E0-B50D-D75C-E928D47511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7" name="Oval 20">
              <a:extLst>
                <a:ext uri="{FF2B5EF4-FFF2-40B4-BE49-F238E27FC236}">
                  <a16:creationId xmlns:a16="http://schemas.microsoft.com/office/drawing/2014/main" id="{4C48FCB7-3FF0-0ED4-0E2F-4AF0BBA5B1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273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8" name="Oval 21">
              <a:extLst>
                <a:ext uri="{FF2B5EF4-FFF2-40B4-BE49-F238E27FC236}">
                  <a16:creationId xmlns:a16="http://schemas.microsoft.com/office/drawing/2014/main" id="{71433376-9D44-93EB-CF3B-9C5E129BB5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69" name="Oval 22">
              <a:extLst>
                <a:ext uri="{FF2B5EF4-FFF2-40B4-BE49-F238E27FC236}">
                  <a16:creationId xmlns:a16="http://schemas.microsoft.com/office/drawing/2014/main" id="{A6D95991-845E-6A53-A7C6-DDDE6057B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0" name="Oval 23">
              <a:extLst>
                <a:ext uri="{FF2B5EF4-FFF2-40B4-BE49-F238E27FC236}">
                  <a16:creationId xmlns:a16="http://schemas.microsoft.com/office/drawing/2014/main" id="{20726B83-8D57-2BCF-1080-EDA2E122EC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1" name="Oval 24">
              <a:extLst>
                <a:ext uri="{FF2B5EF4-FFF2-40B4-BE49-F238E27FC236}">
                  <a16:creationId xmlns:a16="http://schemas.microsoft.com/office/drawing/2014/main" id="{C443D1DF-9576-7A9E-4C74-C0EC4452BB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2" name="Oval 25">
              <a:extLst>
                <a:ext uri="{FF2B5EF4-FFF2-40B4-BE49-F238E27FC236}">
                  <a16:creationId xmlns:a16="http://schemas.microsoft.com/office/drawing/2014/main" id="{9BE25B0C-7791-724F-1328-99DC2B3A87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3" name="Oval 26">
              <a:extLst>
                <a:ext uri="{FF2B5EF4-FFF2-40B4-BE49-F238E27FC236}">
                  <a16:creationId xmlns:a16="http://schemas.microsoft.com/office/drawing/2014/main" id="{FBDF0522-7A05-C203-57E6-282D59DAA3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4" name="Oval 27">
              <a:extLst>
                <a:ext uri="{FF2B5EF4-FFF2-40B4-BE49-F238E27FC236}">
                  <a16:creationId xmlns:a16="http://schemas.microsoft.com/office/drawing/2014/main" id="{DF5A7E1C-40A3-13B3-5F40-E53758C246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5" name="Oval 28">
              <a:extLst>
                <a:ext uri="{FF2B5EF4-FFF2-40B4-BE49-F238E27FC236}">
                  <a16:creationId xmlns:a16="http://schemas.microsoft.com/office/drawing/2014/main" id="{BF7B70C3-D766-5845-A75E-07E78F0AF7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6" name="Oval 29">
              <a:extLst>
                <a:ext uri="{FF2B5EF4-FFF2-40B4-BE49-F238E27FC236}">
                  <a16:creationId xmlns:a16="http://schemas.microsoft.com/office/drawing/2014/main" id="{A7C21DF2-32F4-4A4F-C452-BC6EC2007A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294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7" name="Oval 30">
              <a:extLst>
                <a:ext uri="{FF2B5EF4-FFF2-40B4-BE49-F238E27FC236}">
                  <a16:creationId xmlns:a16="http://schemas.microsoft.com/office/drawing/2014/main" id="{C0E16EFC-82B4-CE43-DE29-DBE1649267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8" name="Oval 31">
              <a:extLst>
                <a:ext uri="{FF2B5EF4-FFF2-40B4-BE49-F238E27FC236}">
                  <a16:creationId xmlns:a16="http://schemas.microsoft.com/office/drawing/2014/main" id="{1FAEFF3D-5943-2068-1092-C5D5BC526A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79" name="Oval 32">
              <a:extLst>
                <a:ext uri="{FF2B5EF4-FFF2-40B4-BE49-F238E27FC236}">
                  <a16:creationId xmlns:a16="http://schemas.microsoft.com/office/drawing/2014/main" id="{99B30ABE-B200-0A67-E7C9-9B82B678EF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0" name="Oval 33">
              <a:extLst>
                <a:ext uri="{FF2B5EF4-FFF2-40B4-BE49-F238E27FC236}">
                  <a16:creationId xmlns:a16="http://schemas.microsoft.com/office/drawing/2014/main" id="{F0BFD877-CB6A-D0E9-F118-F700B398FD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1" name="Oval 34">
              <a:extLst>
                <a:ext uri="{FF2B5EF4-FFF2-40B4-BE49-F238E27FC236}">
                  <a16:creationId xmlns:a16="http://schemas.microsoft.com/office/drawing/2014/main" id="{60ED6EF0-E089-1C8C-6E06-468F5F99FA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2" name="Oval 35">
              <a:extLst>
                <a:ext uri="{FF2B5EF4-FFF2-40B4-BE49-F238E27FC236}">
                  <a16:creationId xmlns:a16="http://schemas.microsoft.com/office/drawing/2014/main" id="{9946B637-13EB-9A82-8CFD-1E9F181FF0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3" name="Oval 36">
              <a:extLst>
                <a:ext uri="{FF2B5EF4-FFF2-40B4-BE49-F238E27FC236}">
                  <a16:creationId xmlns:a16="http://schemas.microsoft.com/office/drawing/2014/main" id="{BE18E780-BB2D-3EC2-FE67-2C3C8A3B27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4" name="Oval 37">
              <a:extLst>
                <a:ext uri="{FF2B5EF4-FFF2-40B4-BE49-F238E27FC236}">
                  <a16:creationId xmlns:a16="http://schemas.microsoft.com/office/drawing/2014/main" id="{483989EB-DFA3-4629-19B1-2A7B3C4B4F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5" name="Oval 38">
              <a:extLst>
                <a:ext uri="{FF2B5EF4-FFF2-40B4-BE49-F238E27FC236}">
                  <a16:creationId xmlns:a16="http://schemas.microsoft.com/office/drawing/2014/main" id="{4297C361-79E8-5EA8-4652-FA558957BC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6" name="Oval 39">
              <a:extLst>
                <a:ext uri="{FF2B5EF4-FFF2-40B4-BE49-F238E27FC236}">
                  <a16:creationId xmlns:a16="http://schemas.microsoft.com/office/drawing/2014/main" id="{5857ACAD-5ED0-7DD8-A720-703F2D8D48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7" name="Oval 40">
              <a:extLst>
                <a:ext uri="{FF2B5EF4-FFF2-40B4-BE49-F238E27FC236}">
                  <a16:creationId xmlns:a16="http://schemas.microsoft.com/office/drawing/2014/main" id="{5C2CAACE-ED19-EC26-F50C-1C57677936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8" name="Oval 41">
              <a:extLst>
                <a:ext uri="{FF2B5EF4-FFF2-40B4-BE49-F238E27FC236}">
                  <a16:creationId xmlns:a16="http://schemas.microsoft.com/office/drawing/2014/main" id="{842689B9-DC2F-5ABF-F0D6-978FB1AAF7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89" name="Oval 42">
              <a:extLst>
                <a:ext uri="{FF2B5EF4-FFF2-40B4-BE49-F238E27FC236}">
                  <a16:creationId xmlns:a16="http://schemas.microsoft.com/office/drawing/2014/main" id="{42D85C94-AE21-5E73-68D8-795361EDC1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0" name="Oval 43">
              <a:extLst>
                <a:ext uri="{FF2B5EF4-FFF2-40B4-BE49-F238E27FC236}">
                  <a16:creationId xmlns:a16="http://schemas.microsoft.com/office/drawing/2014/main" id="{D52D367C-E10E-7321-1293-E0D412B46A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1" name="Oval 44">
              <a:extLst>
                <a:ext uri="{FF2B5EF4-FFF2-40B4-BE49-F238E27FC236}">
                  <a16:creationId xmlns:a16="http://schemas.microsoft.com/office/drawing/2014/main" id="{3172F3E2-E608-B385-4F15-806011F9A2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2" name="Oval 45">
              <a:extLst>
                <a:ext uri="{FF2B5EF4-FFF2-40B4-BE49-F238E27FC236}">
                  <a16:creationId xmlns:a16="http://schemas.microsoft.com/office/drawing/2014/main" id="{E2BC9ED2-4DC8-2FEC-77E5-A1B78C6367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3" name="Oval 46">
              <a:extLst>
                <a:ext uri="{FF2B5EF4-FFF2-40B4-BE49-F238E27FC236}">
                  <a16:creationId xmlns:a16="http://schemas.microsoft.com/office/drawing/2014/main" id="{55634B8C-FE96-6E9F-0E25-57AB8E6EA1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4" name="Oval 47">
              <a:extLst>
                <a:ext uri="{FF2B5EF4-FFF2-40B4-BE49-F238E27FC236}">
                  <a16:creationId xmlns:a16="http://schemas.microsoft.com/office/drawing/2014/main" id="{CEEEE30F-B034-BA93-550E-4219F50A7C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5" name="Oval 48">
              <a:extLst>
                <a:ext uri="{FF2B5EF4-FFF2-40B4-BE49-F238E27FC236}">
                  <a16:creationId xmlns:a16="http://schemas.microsoft.com/office/drawing/2014/main" id="{46487120-959C-3479-2EA6-D45C8A7FDA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15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6" name="Oval 49">
              <a:extLst>
                <a:ext uri="{FF2B5EF4-FFF2-40B4-BE49-F238E27FC236}">
                  <a16:creationId xmlns:a16="http://schemas.microsoft.com/office/drawing/2014/main" id="{89966257-BFE8-C088-E8FB-280DBEDCA8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7" name="Oval 50">
              <a:extLst>
                <a:ext uri="{FF2B5EF4-FFF2-40B4-BE49-F238E27FC236}">
                  <a16:creationId xmlns:a16="http://schemas.microsoft.com/office/drawing/2014/main" id="{968B4B93-B337-6B0D-FAEA-FC5B09FA6C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8" name="Oval 51">
              <a:extLst>
                <a:ext uri="{FF2B5EF4-FFF2-40B4-BE49-F238E27FC236}">
                  <a16:creationId xmlns:a16="http://schemas.microsoft.com/office/drawing/2014/main" id="{6F608792-CD70-ED1F-1375-7F457606B9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99" name="Oval 52">
              <a:extLst>
                <a:ext uri="{FF2B5EF4-FFF2-40B4-BE49-F238E27FC236}">
                  <a16:creationId xmlns:a16="http://schemas.microsoft.com/office/drawing/2014/main" id="{0E4D4717-1C73-362C-6C69-5849C8426C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0" name="Oval 53">
              <a:extLst>
                <a:ext uri="{FF2B5EF4-FFF2-40B4-BE49-F238E27FC236}">
                  <a16:creationId xmlns:a16="http://schemas.microsoft.com/office/drawing/2014/main" id="{22EE7603-AC4B-2B3A-4069-C3F096FD03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1" name="Oval 54">
              <a:extLst>
                <a:ext uri="{FF2B5EF4-FFF2-40B4-BE49-F238E27FC236}">
                  <a16:creationId xmlns:a16="http://schemas.microsoft.com/office/drawing/2014/main" id="{9EE21C1D-FCAD-9CC0-6204-EEBFB07BAD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2" name="Oval 55">
              <a:extLst>
                <a:ext uri="{FF2B5EF4-FFF2-40B4-BE49-F238E27FC236}">
                  <a16:creationId xmlns:a16="http://schemas.microsoft.com/office/drawing/2014/main" id="{0524A932-42AC-33B1-0D9C-C72963C7D2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3" name="Oval 56">
              <a:extLst>
                <a:ext uri="{FF2B5EF4-FFF2-40B4-BE49-F238E27FC236}">
                  <a16:creationId xmlns:a16="http://schemas.microsoft.com/office/drawing/2014/main" id="{F4095DED-352A-0829-B192-A00AEAADFD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4" name="Oval 57">
              <a:extLst>
                <a:ext uri="{FF2B5EF4-FFF2-40B4-BE49-F238E27FC236}">
                  <a16:creationId xmlns:a16="http://schemas.microsoft.com/office/drawing/2014/main" id="{A60628EB-287C-6A92-97FD-6591338642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5" name="Oval 58">
              <a:extLst>
                <a:ext uri="{FF2B5EF4-FFF2-40B4-BE49-F238E27FC236}">
                  <a16:creationId xmlns:a16="http://schemas.microsoft.com/office/drawing/2014/main" id="{6AA4D86F-98B8-CEB4-3DF6-16940CCB43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6" name="Oval 59">
              <a:extLst>
                <a:ext uri="{FF2B5EF4-FFF2-40B4-BE49-F238E27FC236}">
                  <a16:creationId xmlns:a16="http://schemas.microsoft.com/office/drawing/2014/main" id="{3CDD1607-AEF3-8113-5390-BBF0FD251C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7" name="Oval 60">
              <a:extLst>
                <a:ext uri="{FF2B5EF4-FFF2-40B4-BE49-F238E27FC236}">
                  <a16:creationId xmlns:a16="http://schemas.microsoft.com/office/drawing/2014/main" id="{158A7305-D06F-F5BB-B88A-44400C5B1B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8" name="Oval 61">
              <a:extLst>
                <a:ext uri="{FF2B5EF4-FFF2-40B4-BE49-F238E27FC236}">
                  <a16:creationId xmlns:a16="http://schemas.microsoft.com/office/drawing/2014/main" id="{EAF38918-B81C-18A8-C5CC-E2D9606E38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09" name="Oval 62">
              <a:extLst>
                <a:ext uri="{FF2B5EF4-FFF2-40B4-BE49-F238E27FC236}">
                  <a16:creationId xmlns:a16="http://schemas.microsoft.com/office/drawing/2014/main" id="{F36FEB00-DFB9-F313-4B5B-5E82A8DE7B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0" name="Oval 63">
              <a:extLst>
                <a:ext uri="{FF2B5EF4-FFF2-40B4-BE49-F238E27FC236}">
                  <a16:creationId xmlns:a16="http://schemas.microsoft.com/office/drawing/2014/main" id="{F39C66D8-0654-CED4-C654-2A53880397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1" name="Oval 64">
              <a:extLst>
                <a:ext uri="{FF2B5EF4-FFF2-40B4-BE49-F238E27FC236}">
                  <a16:creationId xmlns:a16="http://schemas.microsoft.com/office/drawing/2014/main" id="{052CFDF5-61E4-B107-A6CE-EA887FA71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2" name="Oval 65">
              <a:extLst>
                <a:ext uri="{FF2B5EF4-FFF2-40B4-BE49-F238E27FC236}">
                  <a16:creationId xmlns:a16="http://schemas.microsoft.com/office/drawing/2014/main" id="{B3ED1E16-ED3C-2B46-D89E-26C1C9E161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3" name="Oval 66">
              <a:extLst>
                <a:ext uri="{FF2B5EF4-FFF2-40B4-BE49-F238E27FC236}">
                  <a16:creationId xmlns:a16="http://schemas.microsoft.com/office/drawing/2014/main" id="{021B13BB-5F5C-FEE3-69EE-C086DD91DE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4" name="Oval 67">
              <a:extLst>
                <a:ext uri="{FF2B5EF4-FFF2-40B4-BE49-F238E27FC236}">
                  <a16:creationId xmlns:a16="http://schemas.microsoft.com/office/drawing/2014/main" id="{AF8D87EB-8826-EEDC-A8C9-D3EBCA5429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5" name="Oval 68">
              <a:extLst>
                <a:ext uri="{FF2B5EF4-FFF2-40B4-BE49-F238E27FC236}">
                  <a16:creationId xmlns:a16="http://schemas.microsoft.com/office/drawing/2014/main" id="{16D58CA9-8A0B-2086-D828-E1748D8CAC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6" name="Oval 69">
              <a:extLst>
                <a:ext uri="{FF2B5EF4-FFF2-40B4-BE49-F238E27FC236}">
                  <a16:creationId xmlns:a16="http://schemas.microsoft.com/office/drawing/2014/main" id="{4FF46D7D-B979-8A87-B0DD-5FBD56DCBF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7" name="Oval 70">
              <a:extLst>
                <a:ext uri="{FF2B5EF4-FFF2-40B4-BE49-F238E27FC236}">
                  <a16:creationId xmlns:a16="http://schemas.microsoft.com/office/drawing/2014/main" id="{27001BB0-71EE-F461-005E-B1A0CD724A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8" name="Oval 71">
              <a:extLst>
                <a:ext uri="{FF2B5EF4-FFF2-40B4-BE49-F238E27FC236}">
                  <a16:creationId xmlns:a16="http://schemas.microsoft.com/office/drawing/2014/main" id="{C5FDB24F-CCA9-784A-A774-FE8984181D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19" name="Oval 72">
              <a:extLst>
                <a:ext uri="{FF2B5EF4-FFF2-40B4-BE49-F238E27FC236}">
                  <a16:creationId xmlns:a16="http://schemas.microsoft.com/office/drawing/2014/main" id="{21BD8CC6-FA8A-C540-E7BF-6A3FBFFEC7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0" name="Oval 73">
              <a:extLst>
                <a:ext uri="{FF2B5EF4-FFF2-40B4-BE49-F238E27FC236}">
                  <a16:creationId xmlns:a16="http://schemas.microsoft.com/office/drawing/2014/main" id="{98CD11AB-6500-6E7B-4A0E-010A63CC8E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1" name="Oval 74">
              <a:extLst>
                <a:ext uri="{FF2B5EF4-FFF2-40B4-BE49-F238E27FC236}">
                  <a16:creationId xmlns:a16="http://schemas.microsoft.com/office/drawing/2014/main" id="{58A5FA3C-8549-6A66-8AD6-7B5203B816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2" name="Oval 75">
              <a:extLst>
                <a:ext uri="{FF2B5EF4-FFF2-40B4-BE49-F238E27FC236}">
                  <a16:creationId xmlns:a16="http://schemas.microsoft.com/office/drawing/2014/main" id="{6EA3EFC3-7451-255C-D136-2C205F1F30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3" name="Oval 76">
              <a:extLst>
                <a:ext uri="{FF2B5EF4-FFF2-40B4-BE49-F238E27FC236}">
                  <a16:creationId xmlns:a16="http://schemas.microsoft.com/office/drawing/2014/main" id="{D56812BA-5E54-4F21-86C5-24DBC3E3FD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4" name="Oval 77">
              <a:extLst>
                <a:ext uri="{FF2B5EF4-FFF2-40B4-BE49-F238E27FC236}">
                  <a16:creationId xmlns:a16="http://schemas.microsoft.com/office/drawing/2014/main" id="{8675E399-D58D-371F-67A3-DA014F037E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5" name="Oval 78">
              <a:extLst>
                <a:ext uri="{FF2B5EF4-FFF2-40B4-BE49-F238E27FC236}">
                  <a16:creationId xmlns:a16="http://schemas.microsoft.com/office/drawing/2014/main" id="{7299347E-897E-8C0B-1B0F-8C956A05B7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6" name="Oval 79">
              <a:extLst>
                <a:ext uri="{FF2B5EF4-FFF2-40B4-BE49-F238E27FC236}">
                  <a16:creationId xmlns:a16="http://schemas.microsoft.com/office/drawing/2014/main" id="{FEC497F5-D60F-C671-A34C-95AA245882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7" name="Oval 80">
              <a:extLst>
                <a:ext uri="{FF2B5EF4-FFF2-40B4-BE49-F238E27FC236}">
                  <a16:creationId xmlns:a16="http://schemas.microsoft.com/office/drawing/2014/main" id="{D33E14A2-137C-D454-C5D9-1DCC117235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8" name="Oval 81">
              <a:extLst>
                <a:ext uri="{FF2B5EF4-FFF2-40B4-BE49-F238E27FC236}">
                  <a16:creationId xmlns:a16="http://schemas.microsoft.com/office/drawing/2014/main" id="{76DD0713-E2B1-9217-5D75-AD43ACA92F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29" name="Oval 82">
              <a:extLst>
                <a:ext uri="{FF2B5EF4-FFF2-40B4-BE49-F238E27FC236}">
                  <a16:creationId xmlns:a16="http://schemas.microsoft.com/office/drawing/2014/main" id="{CA49A3CD-3ACF-7AA2-2F51-E67B99CA23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7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30" name="Oval 83">
              <a:extLst>
                <a:ext uri="{FF2B5EF4-FFF2-40B4-BE49-F238E27FC236}">
                  <a16:creationId xmlns:a16="http://schemas.microsoft.com/office/drawing/2014/main" id="{BCC1B241-AC0B-9F84-0154-3C04518897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731" name="Oval 84">
              <a:extLst>
                <a:ext uri="{FF2B5EF4-FFF2-40B4-BE49-F238E27FC236}">
                  <a16:creationId xmlns:a16="http://schemas.microsoft.com/office/drawing/2014/main" id="{DC0A5E18-89CB-182D-6465-094EA3FD25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0484" name="Group 85">
            <a:extLst>
              <a:ext uri="{FF2B5EF4-FFF2-40B4-BE49-F238E27FC236}">
                <a16:creationId xmlns:a16="http://schemas.microsoft.com/office/drawing/2014/main" id="{B96FB2F2-C8F6-D517-11C6-31EEFFED1AB6}"/>
              </a:ext>
            </a:extLst>
          </p:cNvPr>
          <p:cNvGrpSpPr>
            <a:grpSpLocks/>
          </p:cNvGrpSpPr>
          <p:nvPr/>
        </p:nvGrpSpPr>
        <p:grpSpPr bwMode="auto">
          <a:xfrm>
            <a:off x="550863" y="2133600"/>
            <a:ext cx="1847850" cy="1531938"/>
            <a:chOff x="104" y="2726"/>
            <a:chExt cx="1164" cy="965"/>
          </a:xfrm>
        </p:grpSpPr>
        <p:sp>
          <p:nvSpPr>
            <p:cNvPr id="20569" name="Oval 86">
              <a:extLst>
                <a:ext uri="{FF2B5EF4-FFF2-40B4-BE49-F238E27FC236}">
                  <a16:creationId xmlns:a16="http://schemas.microsoft.com/office/drawing/2014/main" id="{AAE77356-2622-05E7-3EE7-02E1A20D98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0" name="Oval 87">
              <a:extLst>
                <a:ext uri="{FF2B5EF4-FFF2-40B4-BE49-F238E27FC236}">
                  <a16:creationId xmlns:a16="http://schemas.microsoft.com/office/drawing/2014/main" id="{F40B634D-55ED-2E46-255D-0FAF7E30EF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1" name="Oval 88">
              <a:extLst>
                <a:ext uri="{FF2B5EF4-FFF2-40B4-BE49-F238E27FC236}">
                  <a16:creationId xmlns:a16="http://schemas.microsoft.com/office/drawing/2014/main" id="{08CA98BD-4D7A-A8DA-2E63-7B39D8F394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2" name="Oval 89">
              <a:extLst>
                <a:ext uri="{FF2B5EF4-FFF2-40B4-BE49-F238E27FC236}">
                  <a16:creationId xmlns:a16="http://schemas.microsoft.com/office/drawing/2014/main" id="{22AFD703-EB44-82DF-F7F2-D86BAD0A34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3" name="Oval 90">
              <a:extLst>
                <a:ext uri="{FF2B5EF4-FFF2-40B4-BE49-F238E27FC236}">
                  <a16:creationId xmlns:a16="http://schemas.microsoft.com/office/drawing/2014/main" id="{1D3B71D4-D627-5FF2-417A-1A8CA421FB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4" name="Oval 91">
              <a:extLst>
                <a:ext uri="{FF2B5EF4-FFF2-40B4-BE49-F238E27FC236}">
                  <a16:creationId xmlns:a16="http://schemas.microsoft.com/office/drawing/2014/main" id="{0968EAC5-9B39-3BC4-500D-49AE78500B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5" name="Oval 92">
              <a:extLst>
                <a:ext uri="{FF2B5EF4-FFF2-40B4-BE49-F238E27FC236}">
                  <a16:creationId xmlns:a16="http://schemas.microsoft.com/office/drawing/2014/main" id="{35D2B948-6288-A2ED-8CE4-130728E389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6" name="Oval 93">
              <a:extLst>
                <a:ext uri="{FF2B5EF4-FFF2-40B4-BE49-F238E27FC236}">
                  <a16:creationId xmlns:a16="http://schemas.microsoft.com/office/drawing/2014/main" id="{1F751542-943C-7955-5EE2-184E7B72F5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7" name="Oval 94">
              <a:extLst>
                <a:ext uri="{FF2B5EF4-FFF2-40B4-BE49-F238E27FC236}">
                  <a16:creationId xmlns:a16="http://schemas.microsoft.com/office/drawing/2014/main" id="{04C5D43B-611C-BFF0-F51D-C177F642DF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8" name="Oval 95">
              <a:extLst>
                <a:ext uri="{FF2B5EF4-FFF2-40B4-BE49-F238E27FC236}">
                  <a16:creationId xmlns:a16="http://schemas.microsoft.com/office/drawing/2014/main" id="{14024D38-1BB2-F625-2878-284BF53E7C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79" name="Oval 96">
              <a:extLst>
                <a:ext uri="{FF2B5EF4-FFF2-40B4-BE49-F238E27FC236}">
                  <a16:creationId xmlns:a16="http://schemas.microsoft.com/office/drawing/2014/main" id="{7517DF97-7A2A-3171-216D-F3AAAD1AC0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0" name="Oval 97">
              <a:extLst>
                <a:ext uri="{FF2B5EF4-FFF2-40B4-BE49-F238E27FC236}">
                  <a16:creationId xmlns:a16="http://schemas.microsoft.com/office/drawing/2014/main" id="{8E7EEA96-58D8-EE64-E1C4-6C38685562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1" name="Oval 98">
              <a:extLst>
                <a:ext uri="{FF2B5EF4-FFF2-40B4-BE49-F238E27FC236}">
                  <a16:creationId xmlns:a16="http://schemas.microsoft.com/office/drawing/2014/main" id="{D9157BD4-6600-D683-8115-5BC8492F3D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2" name="Oval 99">
              <a:extLst>
                <a:ext uri="{FF2B5EF4-FFF2-40B4-BE49-F238E27FC236}">
                  <a16:creationId xmlns:a16="http://schemas.microsoft.com/office/drawing/2014/main" id="{B50A3906-8126-0F40-D374-FF6F96271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3" name="Oval 100">
              <a:extLst>
                <a:ext uri="{FF2B5EF4-FFF2-40B4-BE49-F238E27FC236}">
                  <a16:creationId xmlns:a16="http://schemas.microsoft.com/office/drawing/2014/main" id="{FD10AA20-08DC-C45D-8EEB-07D73499D4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4" name="Oval 101">
              <a:extLst>
                <a:ext uri="{FF2B5EF4-FFF2-40B4-BE49-F238E27FC236}">
                  <a16:creationId xmlns:a16="http://schemas.microsoft.com/office/drawing/2014/main" id="{BD24E7C6-FBA8-58DE-1DCE-ED842731F1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5" name="Oval 102">
              <a:extLst>
                <a:ext uri="{FF2B5EF4-FFF2-40B4-BE49-F238E27FC236}">
                  <a16:creationId xmlns:a16="http://schemas.microsoft.com/office/drawing/2014/main" id="{659A3C86-0CE4-DF59-5E27-C5C089EEDF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273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6" name="Oval 103">
              <a:extLst>
                <a:ext uri="{FF2B5EF4-FFF2-40B4-BE49-F238E27FC236}">
                  <a16:creationId xmlns:a16="http://schemas.microsoft.com/office/drawing/2014/main" id="{FB173A94-9F3B-42C9-792D-1670544D45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7" name="Oval 104">
              <a:extLst>
                <a:ext uri="{FF2B5EF4-FFF2-40B4-BE49-F238E27FC236}">
                  <a16:creationId xmlns:a16="http://schemas.microsoft.com/office/drawing/2014/main" id="{C1BDC2A3-7C74-8E3F-9BDE-A1C69E8E06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8" name="Oval 105">
              <a:extLst>
                <a:ext uri="{FF2B5EF4-FFF2-40B4-BE49-F238E27FC236}">
                  <a16:creationId xmlns:a16="http://schemas.microsoft.com/office/drawing/2014/main" id="{4704902D-F99E-8DB1-4759-8DEA269C5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89" name="Oval 106">
              <a:extLst>
                <a:ext uri="{FF2B5EF4-FFF2-40B4-BE49-F238E27FC236}">
                  <a16:creationId xmlns:a16="http://schemas.microsoft.com/office/drawing/2014/main" id="{2BC84C33-40A6-ACAA-0056-167F2415BD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0" name="Oval 107">
              <a:extLst>
                <a:ext uri="{FF2B5EF4-FFF2-40B4-BE49-F238E27FC236}">
                  <a16:creationId xmlns:a16="http://schemas.microsoft.com/office/drawing/2014/main" id="{3990BEFA-EAAE-9B8E-E943-D1647DAABD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1" name="Oval 108">
              <a:extLst>
                <a:ext uri="{FF2B5EF4-FFF2-40B4-BE49-F238E27FC236}">
                  <a16:creationId xmlns:a16="http://schemas.microsoft.com/office/drawing/2014/main" id="{F1686721-89A3-983C-2FCC-6A2DC76071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2" name="Oval 109">
              <a:extLst>
                <a:ext uri="{FF2B5EF4-FFF2-40B4-BE49-F238E27FC236}">
                  <a16:creationId xmlns:a16="http://schemas.microsoft.com/office/drawing/2014/main" id="{8653BBB8-FF7A-80DB-05EB-21772D4086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3" name="Oval 110">
              <a:extLst>
                <a:ext uri="{FF2B5EF4-FFF2-40B4-BE49-F238E27FC236}">
                  <a16:creationId xmlns:a16="http://schemas.microsoft.com/office/drawing/2014/main" id="{17855D67-A480-E0F4-6E36-C74FD79708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4" name="Oval 111">
              <a:extLst>
                <a:ext uri="{FF2B5EF4-FFF2-40B4-BE49-F238E27FC236}">
                  <a16:creationId xmlns:a16="http://schemas.microsoft.com/office/drawing/2014/main" id="{2953A62C-97C6-53E7-47AE-343E5012F5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294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5" name="Oval 112">
              <a:extLst>
                <a:ext uri="{FF2B5EF4-FFF2-40B4-BE49-F238E27FC236}">
                  <a16:creationId xmlns:a16="http://schemas.microsoft.com/office/drawing/2014/main" id="{7E008892-59B8-D9F1-38C7-B44B56FC5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6" name="Oval 113">
              <a:extLst>
                <a:ext uri="{FF2B5EF4-FFF2-40B4-BE49-F238E27FC236}">
                  <a16:creationId xmlns:a16="http://schemas.microsoft.com/office/drawing/2014/main" id="{C53C8F24-B418-A535-085E-A26DF871F3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7" name="Oval 114">
              <a:extLst>
                <a:ext uri="{FF2B5EF4-FFF2-40B4-BE49-F238E27FC236}">
                  <a16:creationId xmlns:a16="http://schemas.microsoft.com/office/drawing/2014/main" id="{1ACC76F4-79F4-C6F0-B8B1-AD98D511AE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8" name="Oval 115">
              <a:extLst>
                <a:ext uri="{FF2B5EF4-FFF2-40B4-BE49-F238E27FC236}">
                  <a16:creationId xmlns:a16="http://schemas.microsoft.com/office/drawing/2014/main" id="{B9A3383E-1D1C-0FF5-6C85-1CD489F429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99" name="Oval 116">
              <a:extLst>
                <a:ext uri="{FF2B5EF4-FFF2-40B4-BE49-F238E27FC236}">
                  <a16:creationId xmlns:a16="http://schemas.microsoft.com/office/drawing/2014/main" id="{7B9D8A23-97F8-B109-1979-FBA63B26F1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0" name="Oval 117">
              <a:extLst>
                <a:ext uri="{FF2B5EF4-FFF2-40B4-BE49-F238E27FC236}">
                  <a16:creationId xmlns:a16="http://schemas.microsoft.com/office/drawing/2014/main" id="{05B36BBC-999B-B065-933E-612549D13D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1" name="Oval 118">
              <a:extLst>
                <a:ext uri="{FF2B5EF4-FFF2-40B4-BE49-F238E27FC236}">
                  <a16:creationId xmlns:a16="http://schemas.microsoft.com/office/drawing/2014/main" id="{3941C80A-3E3E-07CC-BCEA-62E8F68FC6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2" name="Oval 119">
              <a:extLst>
                <a:ext uri="{FF2B5EF4-FFF2-40B4-BE49-F238E27FC236}">
                  <a16:creationId xmlns:a16="http://schemas.microsoft.com/office/drawing/2014/main" id="{9B755D38-1D34-F10B-0A8E-46196680E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3" name="Oval 120">
              <a:extLst>
                <a:ext uri="{FF2B5EF4-FFF2-40B4-BE49-F238E27FC236}">
                  <a16:creationId xmlns:a16="http://schemas.microsoft.com/office/drawing/2014/main" id="{4D48D861-1CF0-4F27-6CFC-6739B7E2C4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4" name="Oval 121">
              <a:extLst>
                <a:ext uri="{FF2B5EF4-FFF2-40B4-BE49-F238E27FC236}">
                  <a16:creationId xmlns:a16="http://schemas.microsoft.com/office/drawing/2014/main" id="{26424B0A-DC2E-F8F8-D807-222BEE30E9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5" name="Oval 122">
              <a:extLst>
                <a:ext uri="{FF2B5EF4-FFF2-40B4-BE49-F238E27FC236}">
                  <a16:creationId xmlns:a16="http://schemas.microsoft.com/office/drawing/2014/main" id="{AB8F631D-E7C8-116F-39C1-053949E6B5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6" name="Oval 123">
              <a:extLst>
                <a:ext uri="{FF2B5EF4-FFF2-40B4-BE49-F238E27FC236}">
                  <a16:creationId xmlns:a16="http://schemas.microsoft.com/office/drawing/2014/main" id="{09EFB4E5-4786-6EB2-E794-EB61C545A6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7" name="Oval 124">
              <a:extLst>
                <a:ext uri="{FF2B5EF4-FFF2-40B4-BE49-F238E27FC236}">
                  <a16:creationId xmlns:a16="http://schemas.microsoft.com/office/drawing/2014/main" id="{097E6FDF-B883-C683-C380-EDF81D77B6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8" name="Oval 125">
              <a:extLst>
                <a:ext uri="{FF2B5EF4-FFF2-40B4-BE49-F238E27FC236}">
                  <a16:creationId xmlns:a16="http://schemas.microsoft.com/office/drawing/2014/main" id="{2E319B47-7A7F-B094-A41B-DD4ABEED63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09" name="Oval 126">
              <a:extLst>
                <a:ext uri="{FF2B5EF4-FFF2-40B4-BE49-F238E27FC236}">
                  <a16:creationId xmlns:a16="http://schemas.microsoft.com/office/drawing/2014/main" id="{F384E65E-1F10-45AE-E60C-34C4E63EA1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0" name="Oval 127">
              <a:extLst>
                <a:ext uri="{FF2B5EF4-FFF2-40B4-BE49-F238E27FC236}">
                  <a16:creationId xmlns:a16="http://schemas.microsoft.com/office/drawing/2014/main" id="{55011355-D1FF-BEDF-121A-8E05BB62F1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1" name="Oval 128">
              <a:extLst>
                <a:ext uri="{FF2B5EF4-FFF2-40B4-BE49-F238E27FC236}">
                  <a16:creationId xmlns:a16="http://schemas.microsoft.com/office/drawing/2014/main" id="{7A9E64A9-A768-348C-7D81-49F628E4DF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2" name="Oval 129">
              <a:extLst>
                <a:ext uri="{FF2B5EF4-FFF2-40B4-BE49-F238E27FC236}">
                  <a16:creationId xmlns:a16="http://schemas.microsoft.com/office/drawing/2014/main" id="{EEF370BB-3D40-3375-00F8-09196A7179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3" name="Oval 130">
              <a:extLst>
                <a:ext uri="{FF2B5EF4-FFF2-40B4-BE49-F238E27FC236}">
                  <a16:creationId xmlns:a16="http://schemas.microsoft.com/office/drawing/2014/main" id="{5DEEFF20-A229-7AF8-241A-2D5E79E26A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315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4" name="Oval 131">
              <a:extLst>
                <a:ext uri="{FF2B5EF4-FFF2-40B4-BE49-F238E27FC236}">
                  <a16:creationId xmlns:a16="http://schemas.microsoft.com/office/drawing/2014/main" id="{9FAB831C-8A9C-36E4-69D3-E5FD73C5B3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5" name="Oval 132">
              <a:extLst>
                <a:ext uri="{FF2B5EF4-FFF2-40B4-BE49-F238E27FC236}">
                  <a16:creationId xmlns:a16="http://schemas.microsoft.com/office/drawing/2014/main" id="{57CAE151-C48F-F6E9-B04E-B8A2EA8846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6" name="Oval 133">
              <a:extLst>
                <a:ext uri="{FF2B5EF4-FFF2-40B4-BE49-F238E27FC236}">
                  <a16:creationId xmlns:a16="http://schemas.microsoft.com/office/drawing/2014/main" id="{1FF0E699-DD71-67D4-C359-63ED0E14F1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7" name="Oval 134">
              <a:extLst>
                <a:ext uri="{FF2B5EF4-FFF2-40B4-BE49-F238E27FC236}">
                  <a16:creationId xmlns:a16="http://schemas.microsoft.com/office/drawing/2014/main" id="{96DBF693-BEFB-11D2-F9CB-5FDE3956DD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8" name="Oval 135">
              <a:extLst>
                <a:ext uri="{FF2B5EF4-FFF2-40B4-BE49-F238E27FC236}">
                  <a16:creationId xmlns:a16="http://schemas.microsoft.com/office/drawing/2014/main" id="{CF6508C1-9EFB-2F79-BB6C-15CFCA6659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19" name="Oval 136">
              <a:extLst>
                <a:ext uri="{FF2B5EF4-FFF2-40B4-BE49-F238E27FC236}">
                  <a16:creationId xmlns:a16="http://schemas.microsoft.com/office/drawing/2014/main" id="{0961ADED-AE3F-2ED0-0065-C55436AB21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0" name="Oval 137">
              <a:extLst>
                <a:ext uri="{FF2B5EF4-FFF2-40B4-BE49-F238E27FC236}">
                  <a16:creationId xmlns:a16="http://schemas.microsoft.com/office/drawing/2014/main" id="{522365A7-9F07-CBFB-9AD7-7B832E269F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1" name="Oval 138">
              <a:extLst>
                <a:ext uri="{FF2B5EF4-FFF2-40B4-BE49-F238E27FC236}">
                  <a16:creationId xmlns:a16="http://schemas.microsoft.com/office/drawing/2014/main" id="{BBD53F05-B664-C9CE-922F-CF29E5D582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2" name="Oval 139">
              <a:extLst>
                <a:ext uri="{FF2B5EF4-FFF2-40B4-BE49-F238E27FC236}">
                  <a16:creationId xmlns:a16="http://schemas.microsoft.com/office/drawing/2014/main" id="{989B50CC-DB8B-284C-24EA-72F73C27B5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grpSp>
          <p:nvGrpSpPr>
            <p:cNvPr id="20623" name="Group 140">
              <a:extLst>
                <a:ext uri="{FF2B5EF4-FFF2-40B4-BE49-F238E27FC236}">
                  <a16:creationId xmlns:a16="http://schemas.microsoft.com/office/drawing/2014/main" id="{828C9023-ADEC-F17F-F2A6-98D6F5F861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6" y="3368"/>
              <a:ext cx="1102" cy="113"/>
              <a:chOff x="166" y="3387"/>
              <a:chExt cx="1102" cy="113"/>
            </a:xfrm>
          </p:grpSpPr>
          <p:sp>
            <p:nvSpPr>
              <p:cNvPr id="20642" name="Oval 141">
                <a:extLst>
                  <a:ext uri="{FF2B5EF4-FFF2-40B4-BE49-F238E27FC236}">
                    <a16:creationId xmlns:a16="http://schemas.microsoft.com/office/drawing/2014/main" id="{6225C4A4-0F17-7055-C582-36C658A2E1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6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3" name="Oval 142">
                <a:extLst>
                  <a:ext uri="{FF2B5EF4-FFF2-40B4-BE49-F238E27FC236}">
                    <a16:creationId xmlns:a16="http://schemas.microsoft.com/office/drawing/2014/main" id="{764E32A7-440A-4E14-4DFF-6B9EDEFE6A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3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4" name="Oval 143">
                <a:extLst>
                  <a:ext uri="{FF2B5EF4-FFF2-40B4-BE49-F238E27FC236}">
                    <a16:creationId xmlns:a16="http://schemas.microsoft.com/office/drawing/2014/main" id="{3AC30B27-AE33-0D81-293E-FB32E94865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9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5" name="Oval 144">
                <a:extLst>
                  <a:ext uri="{FF2B5EF4-FFF2-40B4-BE49-F238E27FC236}">
                    <a16:creationId xmlns:a16="http://schemas.microsoft.com/office/drawing/2014/main" id="{FAB8886B-1E03-1E6A-B223-735C67EF6A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7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6" name="Oval 145">
                <a:extLst>
                  <a:ext uri="{FF2B5EF4-FFF2-40B4-BE49-F238E27FC236}">
                    <a16:creationId xmlns:a16="http://schemas.microsoft.com/office/drawing/2014/main" id="{AE1D6778-F8B8-4CE5-373C-4902D5B225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0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7" name="Oval 146">
                <a:extLst>
                  <a:ext uri="{FF2B5EF4-FFF2-40B4-BE49-F238E27FC236}">
                    <a16:creationId xmlns:a16="http://schemas.microsoft.com/office/drawing/2014/main" id="{FD7A508F-F2F8-9023-EC4A-B45F9820EF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4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8" name="Oval 147">
                <a:extLst>
                  <a:ext uri="{FF2B5EF4-FFF2-40B4-BE49-F238E27FC236}">
                    <a16:creationId xmlns:a16="http://schemas.microsoft.com/office/drawing/2014/main" id="{A5FAC781-31C9-D980-C90F-63DE4D0D96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8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49" name="Oval 148">
                <a:extLst>
                  <a:ext uri="{FF2B5EF4-FFF2-40B4-BE49-F238E27FC236}">
                    <a16:creationId xmlns:a16="http://schemas.microsoft.com/office/drawing/2014/main" id="{EC51759B-2851-9A06-3187-421E50C442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1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0650" name="Oval 149">
                <a:extLst>
                  <a:ext uri="{FF2B5EF4-FFF2-40B4-BE49-F238E27FC236}">
                    <a16:creationId xmlns:a16="http://schemas.microsoft.com/office/drawing/2014/main" id="{E1914AAF-3C40-6437-AFE7-2CB7BB550E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5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20624" name="Oval 150">
              <a:extLst>
                <a:ext uri="{FF2B5EF4-FFF2-40B4-BE49-F238E27FC236}">
                  <a16:creationId xmlns:a16="http://schemas.microsoft.com/office/drawing/2014/main" id="{8CA86A03-AA3E-C254-B3BC-3F05450810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5" name="Oval 151">
              <a:extLst>
                <a:ext uri="{FF2B5EF4-FFF2-40B4-BE49-F238E27FC236}">
                  <a16:creationId xmlns:a16="http://schemas.microsoft.com/office/drawing/2014/main" id="{F7DFB8D9-2393-628E-2CD6-E277DF2191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6" name="Oval 152">
              <a:extLst>
                <a:ext uri="{FF2B5EF4-FFF2-40B4-BE49-F238E27FC236}">
                  <a16:creationId xmlns:a16="http://schemas.microsoft.com/office/drawing/2014/main" id="{715E9424-2D13-8F11-2911-AA87B43ABD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7" name="Oval 153">
              <a:extLst>
                <a:ext uri="{FF2B5EF4-FFF2-40B4-BE49-F238E27FC236}">
                  <a16:creationId xmlns:a16="http://schemas.microsoft.com/office/drawing/2014/main" id="{4E61BCAA-3453-FE11-79BF-A55B0302C6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8" name="Oval 154">
              <a:extLst>
                <a:ext uri="{FF2B5EF4-FFF2-40B4-BE49-F238E27FC236}">
                  <a16:creationId xmlns:a16="http://schemas.microsoft.com/office/drawing/2014/main" id="{976AF140-1BA7-FD16-5381-D0C014476F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29" name="Oval 155">
              <a:extLst>
                <a:ext uri="{FF2B5EF4-FFF2-40B4-BE49-F238E27FC236}">
                  <a16:creationId xmlns:a16="http://schemas.microsoft.com/office/drawing/2014/main" id="{DD95685C-32A1-CC90-2365-823D3961BF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0" name="Oval 156">
              <a:extLst>
                <a:ext uri="{FF2B5EF4-FFF2-40B4-BE49-F238E27FC236}">
                  <a16:creationId xmlns:a16="http://schemas.microsoft.com/office/drawing/2014/main" id="{EAE6917E-6F83-BB8B-6800-2184E4953E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1" name="Oval 157">
              <a:extLst>
                <a:ext uri="{FF2B5EF4-FFF2-40B4-BE49-F238E27FC236}">
                  <a16:creationId xmlns:a16="http://schemas.microsoft.com/office/drawing/2014/main" id="{B5D031A7-0AED-8561-22B4-385AD38368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2" name="Oval 158">
              <a:extLst>
                <a:ext uri="{FF2B5EF4-FFF2-40B4-BE49-F238E27FC236}">
                  <a16:creationId xmlns:a16="http://schemas.microsoft.com/office/drawing/2014/main" id="{7700C1BB-FB7F-08E5-0A1C-3311331227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3" name="Oval 159">
              <a:extLst>
                <a:ext uri="{FF2B5EF4-FFF2-40B4-BE49-F238E27FC236}">
                  <a16:creationId xmlns:a16="http://schemas.microsoft.com/office/drawing/2014/main" id="{04BA2366-6D5F-E81E-A789-CFC2AC22CE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4" name="Oval 160">
              <a:extLst>
                <a:ext uri="{FF2B5EF4-FFF2-40B4-BE49-F238E27FC236}">
                  <a16:creationId xmlns:a16="http://schemas.microsoft.com/office/drawing/2014/main" id="{A1F058E2-81ED-5E13-ED56-57933CF569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5" name="Oval 161">
              <a:extLst>
                <a:ext uri="{FF2B5EF4-FFF2-40B4-BE49-F238E27FC236}">
                  <a16:creationId xmlns:a16="http://schemas.microsoft.com/office/drawing/2014/main" id="{E17AC4DF-40F6-CFFA-A24C-93C8EFC6B2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6" name="Oval 162">
              <a:extLst>
                <a:ext uri="{FF2B5EF4-FFF2-40B4-BE49-F238E27FC236}">
                  <a16:creationId xmlns:a16="http://schemas.microsoft.com/office/drawing/2014/main" id="{6FD600BA-AB8D-D208-E74F-5D5926B990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7" name="Oval 163">
              <a:extLst>
                <a:ext uri="{FF2B5EF4-FFF2-40B4-BE49-F238E27FC236}">
                  <a16:creationId xmlns:a16="http://schemas.microsoft.com/office/drawing/2014/main" id="{B973C233-6347-3265-6F76-12CBBFC609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8" name="Oval 164">
              <a:extLst>
                <a:ext uri="{FF2B5EF4-FFF2-40B4-BE49-F238E27FC236}">
                  <a16:creationId xmlns:a16="http://schemas.microsoft.com/office/drawing/2014/main" id="{D32B20E4-E982-5110-9B0D-A28F57025E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39" name="Oval 165">
              <a:extLst>
                <a:ext uri="{FF2B5EF4-FFF2-40B4-BE49-F238E27FC236}">
                  <a16:creationId xmlns:a16="http://schemas.microsoft.com/office/drawing/2014/main" id="{64263C1D-43F8-D5B5-1B8D-8A15577BD0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40" name="Oval 166">
              <a:extLst>
                <a:ext uri="{FF2B5EF4-FFF2-40B4-BE49-F238E27FC236}">
                  <a16:creationId xmlns:a16="http://schemas.microsoft.com/office/drawing/2014/main" id="{5220F795-51F1-4E12-DA54-335CF413CC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641" name="Oval 167">
              <a:extLst>
                <a:ext uri="{FF2B5EF4-FFF2-40B4-BE49-F238E27FC236}">
                  <a16:creationId xmlns:a16="http://schemas.microsoft.com/office/drawing/2014/main" id="{1121FC89-6FBC-9D1A-00D6-3C97353E98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0485" name="Group 168">
            <a:extLst>
              <a:ext uri="{FF2B5EF4-FFF2-40B4-BE49-F238E27FC236}">
                <a16:creationId xmlns:a16="http://schemas.microsoft.com/office/drawing/2014/main" id="{A78CA0E7-2C3F-847F-E6E1-56F4A0EBA3DA}"/>
              </a:ext>
            </a:extLst>
          </p:cNvPr>
          <p:cNvGrpSpPr>
            <a:grpSpLocks/>
          </p:cNvGrpSpPr>
          <p:nvPr/>
        </p:nvGrpSpPr>
        <p:grpSpPr bwMode="auto">
          <a:xfrm>
            <a:off x="4841875" y="2081213"/>
            <a:ext cx="1847850" cy="1531937"/>
            <a:chOff x="3056" y="2726"/>
            <a:chExt cx="1164" cy="965"/>
          </a:xfrm>
        </p:grpSpPr>
        <p:sp>
          <p:nvSpPr>
            <p:cNvPr id="20488" name="Oval 169">
              <a:extLst>
                <a:ext uri="{FF2B5EF4-FFF2-40B4-BE49-F238E27FC236}">
                  <a16:creationId xmlns:a16="http://schemas.microsoft.com/office/drawing/2014/main" id="{55B6A2C0-43EA-AEE0-1B5E-413CD104AD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89" name="Oval 170">
              <a:extLst>
                <a:ext uri="{FF2B5EF4-FFF2-40B4-BE49-F238E27FC236}">
                  <a16:creationId xmlns:a16="http://schemas.microsoft.com/office/drawing/2014/main" id="{A7AD077B-71E0-40B1-EA8F-B79757C5DA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0" name="Oval 171">
              <a:extLst>
                <a:ext uri="{FF2B5EF4-FFF2-40B4-BE49-F238E27FC236}">
                  <a16:creationId xmlns:a16="http://schemas.microsoft.com/office/drawing/2014/main" id="{9B695F0C-E41E-9C26-B288-A50BAF1378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1" name="Oval 172">
              <a:extLst>
                <a:ext uri="{FF2B5EF4-FFF2-40B4-BE49-F238E27FC236}">
                  <a16:creationId xmlns:a16="http://schemas.microsoft.com/office/drawing/2014/main" id="{C35FBD87-B28B-6A43-65F0-6AFF20DC2B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2" name="Oval 173">
              <a:extLst>
                <a:ext uri="{FF2B5EF4-FFF2-40B4-BE49-F238E27FC236}">
                  <a16:creationId xmlns:a16="http://schemas.microsoft.com/office/drawing/2014/main" id="{9B74BC43-E0D7-FE77-390E-51FDED986A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3" name="Oval 174">
              <a:extLst>
                <a:ext uri="{FF2B5EF4-FFF2-40B4-BE49-F238E27FC236}">
                  <a16:creationId xmlns:a16="http://schemas.microsoft.com/office/drawing/2014/main" id="{7640A454-CDBD-49B1-2288-4ACCB4F88E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4" name="Oval 175">
              <a:extLst>
                <a:ext uri="{FF2B5EF4-FFF2-40B4-BE49-F238E27FC236}">
                  <a16:creationId xmlns:a16="http://schemas.microsoft.com/office/drawing/2014/main" id="{FF226D45-F6B7-3745-F979-28624D50FC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5" name="Oval 176">
              <a:extLst>
                <a:ext uri="{FF2B5EF4-FFF2-40B4-BE49-F238E27FC236}">
                  <a16:creationId xmlns:a16="http://schemas.microsoft.com/office/drawing/2014/main" id="{1240DE64-8EFF-DF53-3BD1-762D56DCFE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6" name="Oval 177">
              <a:extLst>
                <a:ext uri="{FF2B5EF4-FFF2-40B4-BE49-F238E27FC236}">
                  <a16:creationId xmlns:a16="http://schemas.microsoft.com/office/drawing/2014/main" id="{16CFC453-68C1-48B3-1327-270E2E470A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7" name="Oval 178">
              <a:extLst>
                <a:ext uri="{FF2B5EF4-FFF2-40B4-BE49-F238E27FC236}">
                  <a16:creationId xmlns:a16="http://schemas.microsoft.com/office/drawing/2014/main" id="{5288BC40-3E85-A469-D710-888B1489AD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8" name="Oval 179">
              <a:extLst>
                <a:ext uri="{FF2B5EF4-FFF2-40B4-BE49-F238E27FC236}">
                  <a16:creationId xmlns:a16="http://schemas.microsoft.com/office/drawing/2014/main" id="{1D254FEB-5927-0E6E-975A-5CFE519978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499" name="Oval 180">
              <a:extLst>
                <a:ext uri="{FF2B5EF4-FFF2-40B4-BE49-F238E27FC236}">
                  <a16:creationId xmlns:a16="http://schemas.microsoft.com/office/drawing/2014/main" id="{A67C9497-8C54-9CFB-C95C-F75BD1F186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0" name="Oval 181">
              <a:extLst>
                <a:ext uri="{FF2B5EF4-FFF2-40B4-BE49-F238E27FC236}">
                  <a16:creationId xmlns:a16="http://schemas.microsoft.com/office/drawing/2014/main" id="{21827975-9A67-C884-B04A-E3F22CED53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1" name="Oval 182">
              <a:extLst>
                <a:ext uri="{FF2B5EF4-FFF2-40B4-BE49-F238E27FC236}">
                  <a16:creationId xmlns:a16="http://schemas.microsoft.com/office/drawing/2014/main" id="{C8702512-F97D-1690-093A-C258076E21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2" name="Oval 183">
              <a:extLst>
                <a:ext uri="{FF2B5EF4-FFF2-40B4-BE49-F238E27FC236}">
                  <a16:creationId xmlns:a16="http://schemas.microsoft.com/office/drawing/2014/main" id="{C106D529-2E82-4592-1333-A078F9372F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3" name="Oval 184">
              <a:extLst>
                <a:ext uri="{FF2B5EF4-FFF2-40B4-BE49-F238E27FC236}">
                  <a16:creationId xmlns:a16="http://schemas.microsoft.com/office/drawing/2014/main" id="{D717CCDA-2B4C-FFE3-44C8-CACFE8EB2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4" name="Oval 185">
              <a:extLst>
                <a:ext uri="{FF2B5EF4-FFF2-40B4-BE49-F238E27FC236}">
                  <a16:creationId xmlns:a16="http://schemas.microsoft.com/office/drawing/2014/main" id="{A1C874A5-92E5-017B-ACF3-5E0AA08397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73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5" name="Oval 186">
              <a:extLst>
                <a:ext uri="{FF2B5EF4-FFF2-40B4-BE49-F238E27FC236}">
                  <a16:creationId xmlns:a16="http://schemas.microsoft.com/office/drawing/2014/main" id="{07E7E444-035B-A93B-9431-E97EC64AE4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6" name="Oval 187">
              <a:extLst>
                <a:ext uri="{FF2B5EF4-FFF2-40B4-BE49-F238E27FC236}">
                  <a16:creationId xmlns:a16="http://schemas.microsoft.com/office/drawing/2014/main" id="{7591B4AD-6348-E917-49AB-3DBA87A3DF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7" name="Oval 188">
              <a:extLst>
                <a:ext uri="{FF2B5EF4-FFF2-40B4-BE49-F238E27FC236}">
                  <a16:creationId xmlns:a16="http://schemas.microsoft.com/office/drawing/2014/main" id="{1D32E552-7DAA-7CCE-551D-61AF2AB43F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8" name="Oval 189">
              <a:extLst>
                <a:ext uri="{FF2B5EF4-FFF2-40B4-BE49-F238E27FC236}">
                  <a16:creationId xmlns:a16="http://schemas.microsoft.com/office/drawing/2014/main" id="{5370C278-4B66-0D45-181D-AF669A5DC0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09" name="Oval 190">
              <a:extLst>
                <a:ext uri="{FF2B5EF4-FFF2-40B4-BE49-F238E27FC236}">
                  <a16:creationId xmlns:a16="http://schemas.microsoft.com/office/drawing/2014/main" id="{13AD4BC0-6EB7-9274-EAE7-F2B8265D10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0" name="Oval 191">
              <a:extLst>
                <a:ext uri="{FF2B5EF4-FFF2-40B4-BE49-F238E27FC236}">
                  <a16:creationId xmlns:a16="http://schemas.microsoft.com/office/drawing/2014/main" id="{4A0D81D4-0093-730B-ECF7-BFFC9B5BCB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1" name="Oval 192">
              <a:extLst>
                <a:ext uri="{FF2B5EF4-FFF2-40B4-BE49-F238E27FC236}">
                  <a16:creationId xmlns:a16="http://schemas.microsoft.com/office/drawing/2014/main" id="{39AC15A3-9276-D2CF-E540-0870C8A3B6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2" name="Oval 193">
              <a:extLst>
                <a:ext uri="{FF2B5EF4-FFF2-40B4-BE49-F238E27FC236}">
                  <a16:creationId xmlns:a16="http://schemas.microsoft.com/office/drawing/2014/main" id="{D7737D44-CC91-8E51-80D2-37FC88FACF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3" name="Oval 194">
              <a:extLst>
                <a:ext uri="{FF2B5EF4-FFF2-40B4-BE49-F238E27FC236}">
                  <a16:creationId xmlns:a16="http://schemas.microsoft.com/office/drawing/2014/main" id="{6FC4C323-EAC3-53BE-81BC-12B0827FD4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94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4" name="Oval 195">
              <a:extLst>
                <a:ext uri="{FF2B5EF4-FFF2-40B4-BE49-F238E27FC236}">
                  <a16:creationId xmlns:a16="http://schemas.microsoft.com/office/drawing/2014/main" id="{6A9CB391-9252-325B-474C-70E47EE0A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5" name="Oval 196">
              <a:extLst>
                <a:ext uri="{FF2B5EF4-FFF2-40B4-BE49-F238E27FC236}">
                  <a16:creationId xmlns:a16="http://schemas.microsoft.com/office/drawing/2014/main" id="{3AD58751-2FD7-BBC3-8090-14482FBF88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6" name="Oval 197">
              <a:extLst>
                <a:ext uri="{FF2B5EF4-FFF2-40B4-BE49-F238E27FC236}">
                  <a16:creationId xmlns:a16="http://schemas.microsoft.com/office/drawing/2014/main" id="{3D325326-D9F0-2B7D-A998-1820A6656A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7" name="Oval 198">
              <a:extLst>
                <a:ext uri="{FF2B5EF4-FFF2-40B4-BE49-F238E27FC236}">
                  <a16:creationId xmlns:a16="http://schemas.microsoft.com/office/drawing/2014/main" id="{6DCBC7F1-74B0-756B-061F-C27980F7C7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8" name="Oval 199">
              <a:extLst>
                <a:ext uri="{FF2B5EF4-FFF2-40B4-BE49-F238E27FC236}">
                  <a16:creationId xmlns:a16="http://schemas.microsoft.com/office/drawing/2014/main" id="{28D9EE63-FB8A-46EF-6381-6D15B73255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19" name="Oval 200">
              <a:extLst>
                <a:ext uri="{FF2B5EF4-FFF2-40B4-BE49-F238E27FC236}">
                  <a16:creationId xmlns:a16="http://schemas.microsoft.com/office/drawing/2014/main" id="{316B266D-066F-174A-E24B-F2B6FE7589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0" name="Oval 201">
              <a:extLst>
                <a:ext uri="{FF2B5EF4-FFF2-40B4-BE49-F238E27FC236}">
                  <a16:creationId xmlns:a16="http://schemas.microsoft.com/office/drawing/2014/main" id="{87982CD3-9A54-37ED-EA1F-5033BD262C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1" name="Oval 202">
              <a:extLst>
                <a:ext uri="{FF2B5EF4-FFF2-40B4-BE49-F238E27FC236}">
                  <a16:creationId xmlns:a16="http://schemas.microsoft.com/office/drawing/2014/main" id="{826099EC-D78D-199F-A285-88A1D948F3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2" name="Oval 203">
              <a:extLst>
                <a:ext uri="{FF2B5EF4-FFF2-40B4-BE49-F238E27FC236}">
                  <a16:creationId xmlns:a16="http://schemas.microsoft.com/office/drawing/2014/main" id="{699103B7-B390-6FE6-122B-A89CB7F3DA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3" name="Oval 204">
              <a:extLst>
                <a:ext uri="{FF2B5EF4-FFF2-40B4-BE49-F238E27FC236}">
                  <a16:creationId xmlns:a16="http://schemas.microsoft.com/office/drawing/2014/main" id="{926AED9E-E7DA-1413-5EEE-19A16CFF47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4" name="Oval 205">
              <a:extLst>
                <a:ext uri="{FF2B5EF4-FFF2-40B4-BE49-F238E27FC236}">
                  <a16:creationId xmlns:a16="http://schemas.microsoft.com/office/drawing/2014/main" id="{A93B5DB6-9661-3DE7-4982-F281BE1404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5" name="Oval 206">
              <a:extLst>
                <a:ext uri="{FF2B5EF4-FFF2-40B4-BE49-F238E27FC236}">
                  <a16:creationId xmlns:a16="http://schemas.microsoft.com/office/drawing/2014/main" id="{24ED8038-08C7-DCDD-6A6D-C1FCEE9CD8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6" name="Oval 207">
              <a:extLst>
                <a:ext uri="{FF2B5EF4-FFF2-40B4-BE49-F238E27FC236}">
                  <a16:creationId xmlns:a16="http://schemas.microsoft.com/office/drawing/2014/main" id="{771E7DCB-7F20-DF74-57FB-50DABB2D29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7" name="Oval 208">
              <a:extLst>
                <a:ext uri="{FF2B5EF4-FFF2-40B4-BE49-F238E27FC236}">
                  <a16:creationId xmlns:a16="http://schemas.microsoft.com/office/drawing/2014/main" id="{5A8BF5C6-A085-C9B0-B642-DD74983EE6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8" name="Oval 209">
              <a:extLst>
                <a:ext uri="{FF2B5EF4-FFF2-40B4-BE49-F238E27FC236}">
                  <a16:creationId xmlns:a16="http://schemas.microsoft.com/office/drawing/2014/main" id="{DB44747D-8F89-2C9E-0549-B8CAF53702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29" name="Oval 210">
              <a:extLst>
                <a:ext uri="{FF2B5EF4-FFF2-40B4-BE49-F238E27FC236}">
                  <a16:creationId xmlns:a16="http://schemas.microsoft.com/office/drawing/2014/main" id="{59535117-B382-F64D-F01B-8641B62FA2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0" name="Oval 211">
              <a:extLst>
                <a:ext uri="{FF2B5EF4-FFF2-40B4-BE49-F238E27FC236}">
                  <a16:creationId xmlns:a16="http://schemas.microsoft.com/office/drawing/2014/main" id="{5723D2DF-403C-B887-6ABF-A41D605A54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1" name="Oval 212">
              <a:extLst>
                <a:ext uri="{FF2B5EF4-FFF2-40B4-BE49-F238E27FC236}">
                  <a16:creationId xmlns:a16="http://schemas.microsoft.com/office/drawing/2014/main" id="{015FAF1D-925D-FEFA-B1FA-E4B483E5B4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2" name="Oval 213">
              <a:extLst>
                <a:ext uri="{FF2B5EF4-FFF2-40B4-BE49-F238E27FC236}">
                  <a16:creationId xmlns:a16="http://schemas.microsoft.com/office/drawing/2014/main" id="{B7759F83-5A32-FD95-38BF-232769C826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15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3" name="Oval 214">
              <a:extLst>
                <a:ext uri="{FF2B5EF4-FFF2-40B4-BE49-F238E27FC236}">
                  <a16:creationId xmlns:a16="http://schemas.microsoft.com/office/drawing/2014/main" id="{C2FEC86E-3DAB-F413-80AA-7D803B3B43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4" name="Oval 215">
              <a:extLst>
                <a:ext uri="{FF2B5EF4-FFF2-40B4-BE49-F238E27FC236}">
                  <a16:creationId xmlns:a16="http://schemas.microsoft.com/office/drawing/2014/main" id="{014CA90B-09E0-A24E-032A-278104E580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5" name="Oval 216">
              <a:extLst>
                <a:ext uri="{FF2B5EF4-FFF2-40B4-BE49-F238E27FC236}">
                  <a16:creationId xmlns:a16="http://schemas.microsoft.com/office/drawing/2014/main" id="{6FFCEF3E-5986-81BF-6A2F-8B01B9DEC3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6" name="Oval 217">
              <a:extLst>
                <a:ext uri="{FF2B5EF4-FFF2-40B4-BE49-F238E27FC236}">
                  <a16:creationId xmlns:a16="http://schemas.microsoft.com/office/drawing/2014/main" id="{30D9FCE8-43FB-AF47-5D5E-D6126544EB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7" name="Oval 218">
              <a:extLst>
                <a:ext uri="{FF2B5EF4-FFF2-40B4-BE49-F238E27FC236}">
                  <a16:creationId xmlns:a16="http://schemas.microsoft.com/office/drawing/2014/main" id="{53BB5EA0-9C9B-0E02-E852-F7187004F9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8" name="Oval 219">
              <a:extLst>
                <a:ext uri="{FF2B5EF4-FFF2-40B4-BE49-F238E27FC236}">
                  <a16:creationId xmlns:a16="http://schemas.microsoft.com/office/drawing/2014/main" id="{79E6B0EE-E2EA-53C7-50CE-6EE67DDE20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39" name="Oval 220">
              <a:extLst>
                <a:ext uri="{FF2B5EF4-FFF2-40B4-BE49-F238E27FC236}">
                  <a16:creationId xmlns:a16="http://schemas.microsoft.com/office/drawing/2014/main" id="{E733DA48-067C-4DD3-85A5-B2FF1137A9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0" name="Oval 221">
              <a:extLst>
                <a:ext uri="{FF2B5EF4-FFF2-40B4-BE49-F238E27FC236}">
                  <a16:creationId xmlns:a16="http://schemas.microsoft.com/office/drawing/2014/main" id="{A5FA8F81-9CA3-0F51-2566-D78EE06B03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1" name="Oval 222">
              <a:extLst>
                <a:ext uri="{FF2B5EF4-FFF2-40B4-BE49-F238E27FC236}">
                  <a16:creationId xmlns:a16="http://schemas.microsoft.com/office/drawing/2014/main" id="{56C03BB7-C6AA-BB73-3F42-C01E1B2FCE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2" name="Oval 223">
              <a:extLst>
                <a:ext uri="{FF2B5EF4-FFF2-40B4-BE49-F238E27FC236}">
                  <a16:creationId xmlns:a16="http://schemas.microsoft.com/office/drawing/2014/main" id="{1CD15339-ABF6-B819-9C37-4089982CD2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3" name="Oval 224">
              <a:extLst>
                <a:ext uri="{FF2B5EF4-FFF2-40B4-BE49-F238E27FC236}">
                  <a16:creationId xmlns:a16="http://schemas.microsoft.com/office/drawing/2014/main" id="{B2A72632-3EC3-1FDB-E58B-F3AFD30665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4" name="Oval 225">
              <a:extLst>
                <a:ext uri="{FF2B5EF4-FFF2-40B4-BE49-F238E27FC236}">
                  <a16:creationId xmlns:a16="http://schemas.microsoft.com/office/drawing/2014/main" id="{169DEB15-880D-666A-3B74-AE91C05B25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5" name="Oval 226">
              <a:extLst>
                <a:ext uri="{FF2B5EF4-FFF2-40B4-BE49-F238E27FC236}">
                  <a16:creationId xmlns:a16="http://schemas.microsoft.com/office/drawing/2014/main" id="{D55F08A7-371C-5BC0-C474-7BA4080020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6" name="Oval 227">
              <a:extLst>
                <a:ext uri="{FF2B5EF4-FFF2-40B4-BE49-F238E27FC236}">
                  <a16:creationId xmlns:a16="http://schemas.microsoft.com/office/drawing/2014/main" id="{91ADD5CD-8783-3166-7E2C-CD34EA930E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7" name="Oval 228">
              <a:extLst>
                <a:ext uri="{FF2B5EF4-FFF2-40B4-BE49-F238E27FC236}">
                  <a16:creationId xmlns:a16="http://schemas.microsoft.com/office/drawing/2014/main" id="{E1221546-687C-5395-8387-5D49190C57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8" name="Oval 229">
              <a:extLst>
                <a:ext uri="{FF2B5EF4-FFF2-40B4-BE49-F238E27FC236}">
                  <a16:creationId xmlns:a16="http://schemas.microsoft.com/office/drawing/2014/main" id="{80232530-2F44-1EDC-A847-EC5BA41B21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49" name="Oval 230">
              <a:extLst>
                <a:ext uri="{FF2B5EF4-FFF2-40B4-BE49-F238E27FC236}">
                  <a16:creationId xmlns:a16="http://schemas.microsoft.com/office/drawing/2014/main" id="{EF127CE5-BF93-F982-5604-BA72E2DE61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0" name="Oval 231">
              <a:extLst>
                <a:ext uri="{FF2B5EF4-FFF2-40B4-BE49-F238E27FC236}">
                  <a16:creationId xmlns:a16="http://schemas.microsoft.com/office/drawing/2014/main" id="{850FACB4-BEF3-D9DA-821E-847074BF4C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1" name="Oval 232">
              <a:extLst>
                <a:ext uri="{FF2B5EF4-FFF2-40B4-BE49-F238E27FC236}">
                  <a16:creationId xmlns:a16="http://schemas.microsoft.com/office/drawing/2014/main" id="{FD3F07D7-DD8E-9489-3DAA-6689F76543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2" name="Oval 233">
              <a:extLst>
                <a:ext uri="{FF2B5EF4-FFF2-40B4-BE49-F238E27FC236}">
                  <a16:creationId xmlns:a16="http://schemas.microsoft.com/office/drawing/2014/main" id="{5D62FCAA-EEC2-FDB6-F49C-1D8CBDE775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3" name="Oval 234">
              <a:extLst>
                <a:ext uri="{FF2B5EF4-FFF2-40B4-BE49-F238E27FC236}">
                  <a16:creationId xmlns:a16="http://schemas.microsoft.com/office/drawing/2014/main" id="{F664C166-D856-2126-C663-3FD4D7E071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4" name="Oval 235">
              <a:extLst>
                <a:ext uri="{FF2B5EF4-FFF2-40B4-BE49-F238E27FC236}">
                  <a16:creationId xmlns:a16="http://schemas.microsoft.com/office/drawing/2014/main" id="{00A5AA5F-7EC3-27FD-8317-4150EAF1A5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5" name="Oval 236">
              <a:extLst>
                <a:ext uri="{FF2B5EF4-FFF2-40B4-BE49-F238E27FC236}">
                  <a16:creationId xmlns:a16="http://schemas.microsoft.com/office/drawing/2014/main" id="{9DC4EABC-E516-EEDB-FDEB-EE0D1825EF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6" name="Oval 237">
              <a:extLst>
                <a:ext uri="{FF2B5EF4-FFF2-40B4-BE49-F238E27FC236}">
                  <a16:creationId xmlns:a16="http://schemas.microsoft.com/office/drawing/2014/main" id="{11A0C9D3-6CC5-DFD2-633E-9F0764D11E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7" name="Oval 238">
              <a:extLst>
                <a:ext uri="{FF2B5EF4-FFF2-40B4-BE49-F238E27FC236}">
                  <a16:creationId xmlns:a16="http://schemas.microsoft.com/office/drawing/2014/main" id="{67877077-629B-C5EC-3FEA-71BC5289C1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8" name="Oval 239">
              <a:extLst>
                <a:ext uri="{FF2B5EF4-FFF2-40B4-BE49-F238E27FC236}">
                  <a16:creationId xmlns:a16="http://schemas.microsoft.com/office/drawing/2014/main" id="{24BC4017-6B46-49DB-219A-274DB80931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59" name="Oval 240">
              <a:extLst>
                <a:ext uri="{FF2B5EF4-FFF2-40B4-BE49-F238E27FC236}">
                  <a16:creationId xmlns:a16="http://schemas.microsoft.com/office/drawing/2014/main" id="{8D19A54A-8067-ABCA-5CC1-DEA0C36B44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0" name="Oval 241">
              <a:extLst>
                <a:ext uri="{FF2B5EF4-FFF2-40B4-BE49-F238E27FC236}">
                  <a16:creationId xmlns:a16="http://schemas.microsoft.com/office/drawing/2014/main" id="{8E5F4656-BEA0-4564-F620-7EEFC40C65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1" name="Oval 242">
              <a:extLst>
                <a:ext uri="{FF2B5EF4-FFF2-40B4-BE49-F238E27FC236}">
                  <a16:creationId xmlns:a16="http://schemas.microsoft.com/office/drawing/2014/main" id="{2A0793F3-2FDB-309D-7DEE-26996FF3F5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2" name="Oval 243">
              <a:extLst>
                <a:ext uri="{FF2B5EF4-FFF2-40B4-BE49-F238E27FC236}">
                  <a16:creationId xmlns:a16="http://schemas.microsoft.com/office/drawing/2014/main" id="{1E338B48-57C1-942D-E646-A6C3C1A8D3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3" name="Oval 244">
              <a:extLst>
                <a:ext uri="{FF2B5EF4-FFF2-40B4-BE49-F238E27FC236}">
                  <a16:creationId xmlns:a16="http://schemas.microsoft.com/office/drawing/2014/main" id="{448A00FC-7A6C-F083-7DAF-EDF2856969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8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4" name="Oval 245">
              <a:extLst>
                <a:ext uri="{FF2B5EF4-FFF2-40B4-BE49-F238E27FC236}">
                  <a16:creationId xmlns:a16="http://schemas.microsoft.com/office/drawing/2014/main" id="{7033970B-DF50-5A82-BC88-1EA01FEDAE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5" name="Oval 246">
              <a:extLst>
                <a:ext uri="{FF2B5EF4-FFF2-40B4-BE49-F238E27FC236}">
                  <a16:creationId xmlns:a16="http://schemas.microsoft.com/office/drawing/2014/main" id="{28796CBF-A300-FC9F-BA4B-C4CF069DEF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6" name="Oval 247">
              <a:extLst>
                <a:ext uri="{FF2B5EF4-FFF2-40B4-BE49-F238E27FC236}">
                  <a16:creationId xmlns:a16="http://schemas.microsoft.com/office/drawing/2014/main" id="{C2F27DEE-3C20-02D6-8EC1-98DD1756CA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59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7" name="Oval 248">
              <a:extLst>
                <a:ext uri="{FF2B5EF4-FFF2-40B4-BE49-F238E27FC236}">
                  <a16:creationId xmlns:a16="http://schemas.microsoft.com/office/drawing/2014/main" id="{42985F87-460F-4AD3-B44B-6A3EC78AA1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20568" name="Oval 249">
              <a:extLst>
                <a:ext uri="{FF2B5EF4-FFF2-40B4-BE49-F238E27FC236}">
                  <a16:creationId xmlns:a16="http://schemas.microsoft.com/office/drawing/2014/main" id="{75A430EA-B2F9-589B-32DA-A3B91EBF2A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20486" name="Text Box 256">
            <a:extLst>
              <a:ext uri="{FF2B5EF4-FFF2-40B4-BE49-F238E27FC236}">
                <a16:creationId xmlns:a16="http://schemas.microsoft.com/office/drawing/2014/main" id="{DBBDA43D-3C95-AD7B-ECF2-3E28EFC51C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" y="3971925"/>
            <a:ext cx="7321171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~ exp(0.323N) ground states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“exponential wall" is challenging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How do they connect in phase (or state) space?</a:t>
            </a:r>
          </a:p>
        </p:txBody>
      </p:sp>
      <p:sp>
        <p:nvSpPr>
          <p:cNvPr id="20487" name="Text Box 258">
            <a:extLst>
              <a:ext uri="{FF2B5EF4-FFF2-40B4-BE49-F238E27FC236}">
                <a16:creationId xmlns:a16="http://schemas.microsoft.com/office/drawing/2014/main" id="{335650DF-4108-50E8-6731-1C16A84B33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9775" y="2455863"/>
            <a:ext cx="16732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latin typeface="Times New Roman" panose="02020603050405020304" pitchFamily="18" charset="0"/>
              </a:rPr>
              <a:t>etc. etc….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2">
            <a:extLst>
              <a:ext uri="{FF2B5EF4-FFF2-40B4-BE49-F238E27FC236}">
                <a16:creationId xmlns:a16="http://schemas.microsoft.com/office/drawing/2014/main" id="{BA5E816B-0C55-C884-5102-0A9FBA02AA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solidFill>
                  <a:schemeClr val="bg1"/>
                </a:solidFill>
                <a:latin typeface="Times New Roman" panose="02020603050405020304" pitchFamily="18" charset="0"/>
              </a:rPr>
              <a:t>Four Equivalent Models:  Rhombus, Dimer, Fully Packed Loop &amp; Labyrinth</a:t>
            </a:r>
          </a:p>
        </p:txBody>
      </p:sp>
      <p:pic>
        <p:nvPicPr>
          <p:cNvPr id="419843" name="Picture 3">
            <a:extLst>
              <a:ext uri="{FF2B5EF4-FFF2-40B4-BE49-F238E27FC236}">
                <a16:creationId xmlns:a16="http://schemas.microsoft.com/office/drawing/2014/main" id="{0609CAAC-B88D-DFF8-2265-96FE22690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557213"/>
            <a:ext cx="8801100" cy="607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844" name="Text Box 4">
            <a:extLst>
              <a:ext uri="{FF2B5EF4-FFF2-40B4-BE49-F238E27FC236}">
                <a16:creationId xmlns:a16="http://schemas.microsoft.com/office/drawing/2014/main" id="{A4015A5A-DBA6-F48A-7AF0-C7597040B2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5257800"/>
            <a:ext cx="9636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>
                <a:latin typeface="Arial" panose="020B0604020202020204" pitchFamily="34" charset="0"/>
                <a:sym typeface="Symbol" panose="05050102010706020507" pitchFamily="18" charset="2"/>
              </a:rPr>
              <a:t>25.3C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13AFFDE1-6E77-88DB-939F-AED9F95991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Translate the Video into Models 1 &amp; 2 (24.7C)</a:t>
            </a:r>
          </a:p>
        </p:txBody>
      </p:sp>
      <p:sp>
        <p:nvSpPr>
          <p:cNvPr id="163843" name="Text Box 3">
            <a:extLst>
              <a:ext uri="{FF2B5EF4-FFF2-40B4-BE49-F238E27FC236}">
                <a16:creationId xmlns:a16="http://schemas.microsoft.com/office/drawing/2014/main" id="{F35D97E9-4673-2ADB-1012-724A1BC560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7800" y="1400175"/>
            <a:ext cx="23987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latin typeface="Arial" panose="020B0604020202020204" pitchFamily="34" charset="0"/>
              </a:rPr>
              <a:t>Rhombus tiling</a:t>
            </a:r>
          </a:p>
        </p:txBody>
      </p:sp>
      <p:sp>
        <p:nvSpPr>
          <p:cNvPr id="163844" name="Text Box 4">
            <a:extLst>
              <a:ext uri="{FF2B5EF4-FFF2-40B4-BE49-F238E27FC236}">
                <a16:creationId xmlns:a16="http://schemas.microsoft.com/office/drawing/2014/main" id="{3FA97A9E-05E3-58A5-E0D3-3096AB9A4C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1476375"/>
            <a:ext cx="1571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>
                <a:latin typeface="Arial" panose="020B0604020202020204" pitchFamily="34" charset="0"/>
              </a:rPr>
              <a:t>Labyrinth</a:t>
            </a:r>
          </a:p>
        </p:txBody>
      </p:sp>
      <p:pic>
        <p:nvPicPr>
          <p:cNvPr id="163845" name="rhombusT247.AVI">
            <a:hlinkClick r:id="" action="ppaction://media"/>
            <a:extLst>
              <a:ext uri="{FF2B5EF4-FFF2-40B4-BE49-F238E27FC236}">
                <a16:creationId xmlns:a16="http://schemas.microsoft.com/office/drawing/2014/main" id="{17E08656-ED12-0CE7-AF20-89944006E777}"/>
              </a:ext>
            </a:extLst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057400"/>
            <a:ext cx="4305300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46" name="badbondT247.AVI">
            <a:hlinkClick r:id="" action="ppaction://media"/>
            <a:extLst>
              <a:ext uri="{FF2B5EF4-FFF2-40B4-BE49-F238E27FC236}">
                <a16:creationId xmlns:a16="http://schemas.microsoft.com/office/drawing/2014/main" id="{ED568784-F96B-158B-7645-0C904D3FC56D}"/>
              </a:ext>
            </a:extLst>
          </p:cNvPr>
          <p:cNvPicPr>
            <a:picLocks noChangeAspect="1" noChangeArrowheads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2057400"/>
            <a:ext cx="4305300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47" name="rhombusT247.AVI">
            <a:hlinkClick r:id="" action="ppaction://media"/>
            <a:extLst>
              <a:ext uri="{FF2B5EF4-FFF2-40B4-BE49-F238E27FC236}">
                <a16:creationId xmlns:a16="http://schemas.microsoft.com/office/drawing/2014/main" id="{8D0937A4-55AF-8937-718C-7ACD610C3F69}"/>
              </a:ext>
            </a:extLst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057400"/>
            <a:ext cx="4305300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48" name="badbondT247.AVI">
            <a:hlinkClick r:id="" action="ppaction://media"/>
            <a:extLst>
              <a:ext uri="{FF2B5EF4-FFF2-40B4-BE49-F238E27FC236}">
                <a16:creationId xmlns:a16="http://schemas.microsoft.com/office/drawing/2014/main" id="{8A6A4D13-91FC-3318-FBDD-E9344AE7044E}"/>
              </a:ext>
            </a:extLst>
          </p:cNvPr>
          <p:cNvPicPr>
            <a:picLocks noChangeAspect="1" noChangeArrowheads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057400"/>
            <a:ext cx="4305300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1638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00" fill="hold"/>
                                        <p:tgtEl>
                                          <p:spTgt spid="1638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00" fill="hold"/>
                                        <p:tgtEl>
                                          <p:spTgt spid="1638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000" fill="hold"/>
                                        <p:tgtEl>
                                          <p:spTgt spid="1638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6384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38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638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45"/>
                  </p:tgtEl>
                </p:cond>
              </p:nextCondLst>
            </p:seq>
            <p:video>
              <p:cMediaNode>
                <p:cTn id="2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63846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38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1638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4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38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638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4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38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7" dur="1" fill="hold"/>
                                        <p:tgtEl>
                                          <p:spTgt spid="1638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48"/>
                  </p:tgtEl>
                </p:cond>
              </p:nextCondLst>
            </p:seq>
            <p:vide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63847"/>
                </p:tgtEl>
              </p:cMediaNode>
            </p:video>
            <p:video>
              <p:cMediaNode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63848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>
            <a:extLst>
              <a:ext uri="{FF2B5EF4-FFF2-40B4-BE49-F238E27FC236}">
                <a16:creationId xmlns:a16="http://schemas.microsoft.com/office/drawing/2014/main" id="{2042B106-4C58-A21D-297F-8BE7E39F14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Translate the Video into Models 3 &amp; 4 (24.7C)</a:t>
            </a:r>
          </a:p>
        </p:txBody>
      </p:sp>
      <p:sp>
        <p:nvSpPr>
          <p:cNvPr id="351235" name="Text Box 3">
            <a:extLst>
              <a:ext uri="{FF2B5EF4-FFF2-40B4-BE49-F238E27FC236}">
                <a16:creationId xmlns:a16="http://schemas.microsoft.com/office/drawing/2014/main" id="{A8D00DB9-C2DC-62FF-D9C1-ACD7CF41C8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1143000"/>
            <a:ext cx="20574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2400">
                <a:latin typeface="Arial" panose="020B0604020202020204" pitchFamily="34" charset="0"/>
              </a:rPr>
              <a:t>       Dimer         </a:t>
            </a:r>
          </a:p>
        </p:txBody>
      </p:sp>
      <p:sp>
        <p:nvSpPr>
          <p:cNvPr id="351236" name="Text Box 4">
            <a:extLst>
              <a:ext uri="{FF2B5EF4-FFF2-40B4-BE49-F238E27FC236}">
                <a16:creationId xmlns:a16="http://schemas.microsoft.com/office/drawing/2014/main" id="{127529B1-6858-992F-07CE-DE477BCBB6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1219200"/>
            <a:ext cx="289560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2400">
                <a:latin typeface="Arial" panose="020B0604020202020204" pitchFamily="34" charset="0"/>
              </a:rPr>
              <a:t>Fully Packed Loop</a:t>
            </a:r>
          </a:p>
        </p:txBody>
      </p:sp>
      <p:pic>
        <p:nvPicPr>
          <p:cNvPr id="351237" name="DIMER253.AVI">
            <a:hlinkClick r:id="" action="ppaction://media"/>
            <a:extLst>
              <a:ext uri="{FF2B5EF4-FFF2-40B4-BE49-F238E27FC236}">
                <a16:creationId xmlns:a16="http://schemas.microsoft.com/office/drawing/2014/main" id="{B762E29D-3361-1178-3133-26E3AD2B9576}"/>
              </a:ext>
            </a:extLst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703064"/>
            <a:ext cx="3838575" cy="376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FPL253">
            <a:hlinkClick r:id="" action="ppaction://media"/>
            <a:extLst>
              <a:ext uri="{FF2B5EF4-FFF2-40B4-BE49-F238E27FC236}">
                <a16:creationId xmlns:a16="http://schemas.microsoft.com/office/drawing/2014/main" id="{8E465C8B-26EC-0B7E-DB42-C4D7D9CB950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093929" y="1718723"/>
            <a:ext cx="3838575" cy="37676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3512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5123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1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512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1237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50" name="Rectangle 2">
            <a:extLst>
              <a:ext uri="{FF2B5EF4-FFF2-40B4-BE49-F238E27FC236}">
                <a16:creationId xmlns:a16="http://schemas.microsoft.com/office/drawing/2014/main" id="{57E1893C-7CE0-3F19-93F7-BD04CE6884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Excitations  = Quasi Particles</a:t>
            </a:r>
          </a:p>
        </p:txBody>
      </p:sp>
      <p:pic>
        <p:nvPicPr>
          <p:cNvPr id="411651" name="Picture 3">
            <a:extLst>
              <a:ext uri="{FF2B5EF4-FFF2-40B4-BE49-F238E27FC236}">
                <a16:creationId xmlns:a16="http://schemas.microsoft.com/office/drawing/2014/main" id="{3E30BD5C-2B14-5604-441D-8B821B013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2824163" cy="23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652" name="Rectangle 4">
            <a:extLst>
              <a:ext uri="{FF2B5EF4-FFF2-40B4-BE49-F238E27FC236}">
                <a16:creationId xmlns:a16="http://schemas.microsoft.com/office/drawing/2014/main" id="{4E6BC01A-D388-54FB-04BC-B7BDE0F851E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657600" y="785813"/>
            <a:ext cx="29003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/>
              <a:t>Cube stack at T </a:t>
            </a:r>
            <a:r>
              <a:rPr lang="en-US" altLang="en-US" sz="2000">
                <a:sym typeface="Symbol" panose="05050102010706020507" pitchFamily="18" charset="2"/>
              </a:rPr>
              <a:t>= 24.7C</a:t>
            </a:r>
          </a:p>
        </p:txBody>
      </p:sp>
      <p:grpSp>
        <p:nvGrpSpPr>
          <p:cNvPr id="411653" name="Group 5">
            <a:extLst>
              <a:ext uri="{FF2B5EF4-FFF2-40B4-BE49-F238E27FC236}">
                <a16:creationId xmlns:a16="http://schemas.microsoft.com/office/drawing/2014/main" id="{DCC77F84-86F5-AE85-5E58-C23BC549EA8F}"/>
              </a:ext>
            </a:extLst>
          </p:cNvPr>
          <p:cNvGrpSpPr>
            <a:grpSpLocks/>
          </p:cNvGrpSpPr>
          <p:nvPr/>
        </p:nvGrpSpPr>
        <p:grpSpPr bwMode="auto">
          <a:xfrm>
            <a:off x="247650" y="4876800"/>
            <a:ext cx="8591550" cy="1905000"/>
            <a:chOff x="156" y="3072"/>
            <a:chExt cx="5412" cy="1200"/>
          </a:xfrm>
        </p:grpSpPr>
        <p:sp>
          <p:nvSpPr>
            <p:cNvPr id="411654" name="Rectangle 6">
              <a:extLst>
                <a:ext uri="{FF2B5EF4-FFF2-40B4-BE49-F238E27FC236}">
                  <a16:creationId xmlns:a16="http://schemas.microsoft.com/office/drawing/2014/main" id="{41DB0714-7C31-9A3E-2284-0374918103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3840"/>
              <a:ext cx="441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800" b="0"/>
                <a:t>e.g. </a:t>
              </a:r>
              <a:r>
                <a:rPr lang="en-US" altLang="en-US" sz="1800" b="0" i="1">
                  <a:solidFill>
                    <a:srgbClr val="A50021"/>
                  </a:solidFill>
                </a:rPr>
                <a:t>Nature</a:t>
              </a:r>
              <a:r>
                <a:rPr lang="en-US" altLang="en-US" sz="1800" b="0">
                  <a:solidFill>
                    <a:srgbClr val="A50021"/>
                  </a:solidFill>
                </a:rPr>
                <a:t> </a:t>
              </a:r>
              <a:r>
                <a:rPr lang="en-US" altLang="en-US" sz="1800">
                  <a:solidFill>
                    <a:srgbClr val="A50021"/>
                  </a:solidFill>
                </a:rPr>
                <a:t>451</a:t>
              </a:r>
              <a:r>
                <a:rPr lang="en-US" altLang="en-US" sz="1800" b="0">
                  <a:solidFill>
                    <a:srgbClr val="A50021"/>
                  </a:solidFill>
                </a:rPr>
                <a:t>, 42 (2008)</a:t>
              </a:r>
            </a:p>
          </p:txBody>
        </p:sp>
        <p:pic>
          <p:nvPicPr>
            <p:cNvPr id="411655" name="Picture 7">
              <a:extLst>
                <a:ext uri="{FF2B5EF4-FFF2-40B4-BE49-F238E27FC236}">
                  <a16:creationId xmlns:a16="http://schemas.microsoft.com/office/drawing/2014/main" id="{D63C15C8-610A-8B66-9D60-C8430FA87B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" y="3072"/>
              <a:ext cx="900" cy="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1656" name="Text Box 8">
              <a:extLst>
                <a:ext uri="{FF2B5EF4-FFF2-40B4-BE49-F238E27FC236}">
                  <a16:creationId xmlns:a16="http://schemas.microsoft.com/office/drawing/2014/main" id="{9CBDC2E9-AC6D-9FE6-A185-25A0AF0AC4C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552"/>
              <a:ext cx="4126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Artificial photons, electrons, magnetic monopoles etc.</a:t>
              </a:r>
            </a:p>
          </p:txBody>
        </p:sp>
      </p:grpSp>
      <p:grpSp>
        <p:nvGrpSpPr>
          <p:cNvPr id="411657" name="Group 9">
            <a:extLst>
              <a:ext uri="{FF2B5EF4-FFF2-40B4-BE49-F238E27FC236}">
                <a16:creationId xmlns:a16="http://schemas.microsoft.com/office/drawing/2014/main" id="{EF9DC436-04E7-731B-7655-602F2713D76A}"/>
              </a:ext>
            </a:extLst>
          </p:cNvPr>
          <p:cNvGrpSpPr>
            <a:grpSpLocks/>
          </p:cNvGrpSpPr>
          <p:nvPr/>
        </p:nvGrpSpPr>
        <p:grpSpPr bwMode="auto">
          <a:xfrm>
            <a:off x="1295400" y="1279525"/>
            <a:ext cx="3886200" cy="1403350"/>
            <a:chOff x="816" y="806"/>
            <a:chExt cx="2448" cy="884"/>
          </a:xfrm>
        </p:grpSpPr>
        <p:sp>
          <p:nvSpPr>
            <p:cNvPr id="411658" name="Freeform 10">
              <a:extLst>
                <a:ext uri="{FF2B5EF4-FFF2-40B4-BE49-F238E27FC236}">
                  <a16:creationId xmlns:a16="http://schemas.microsoft.com/office/drawing/2014/main" id="{F0B0901D-4EDE-6474-F37E-EAF4D7D69AD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816" y="806"/>
              <a:ext cx="1215" cy="882"/>
            </a:xfrm>
            <a:custGeom>
              <a:avLst/>
              <a:gdLst>
                <a:gd name="T0" fmla="*/ 576 w 1824"/>
                <a:gd name="T1" fmla="*/ 0 h 1440"/>
                <a:gd name="T2" fmla="*/ 960 w 1824"/>
                <a:gd name="T3" fmla="*/ 144 h 1440"/>
                <a:gd name="T4" fmla="*/ 1008 w 1824"/>
                <a:gd name="T5" fmla="*/ 384 h 1440"/>
                <a:gd name="T6" fmla="*/ 1584 w 1824"/>
                <a:gd name="T7" fmla="*/ 576 h 1440"/>
                <a:gd name="T8" fmla="*/ 1680 w 1824"/>
                <a:gd name="T9" fmla="*/ 816 h 1440"/>
                <a:gd name="T10" fmla="*/ 1824 w 1824"/>
                <a:gd name="T11" fmla="*/ 864 h 1440"/>
                <a:gd name="T12" fmla="*/ 1248 w 1824"/>
                <a:gd name="T13" fmla="*/ 1440 h 1440"/>
                <a:gd name="T14" fmla="*/ 1152 w 1824"/>
                <a:gd name="T15" fmla="*/ 1392 h 1440"/>
                <a:gd name="T16" fmla="*/ 1008 w 1824"/>
                <a:gd name="T17" fmla="*/ 1104 h 1440"/>
                <a:gd name="T18" fmla="*/ 768 w 1824"/>
                <a:gd name="T19" fmla="*/ 1056 h 1440"/>
                <a:gd name="T20" fmla="*/ 672 w 1824"/>
                <a:gd name="T21" fmla="*/ 816 h 1440"/>
                <a:gd name="T22" fmla="*/ 0 w 1824"/>
                <a:gd name="T23" fmla="*/ 624 h 1440"/>
                <a:gd name="T24" fmla="*/ 576 w 1824"/>
                <a:gd name="T2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24" h="1440">
                  <a:moveTo>
                    <a:pt x="576" y="0"/>
                  </a:moveTo>
                  <a:lnTo>
                    <a:pt x="960" y="144"/>
                  </a:lnTo>
                  <a:lnTo>
                    <a:pt x="1008" y="384"/>
                  </a:lnTo>
                  <a:lnTo>
                    <a:pt x="1584" y="576"/>
                  </a:lnTo>
                  <a:lnTo>
                    <a:pt x="1680" y="816"/>
                  </a:lnTo>
                  <a:lnTo>
                    <a:pt x="1824" y="864"/>
                  </a:lnTo>
                  <a:lnTo>
                    <a:pt x="1248" y="1440"/>
                  </a:lnTo>
                  <a:lnTo>
                    <a:pt x="1152" y="1392"/>
                  </a:lnTo>
                  <a:lnTo>
                    <a:pt x="1008" y="1104"/>
                  </a:lnTo>
                  <a:lnTo>
                    <a:pt x="768" y="1056"/>
                  </a:lnTo>
                  <a:lnTo>
                    <a:pt x="672" y="816"/>
                  </a:lnTo>
                  <a:lnTo>
                    <a:pt x="0" y="624"/>
                  </a:lnTo>
                  <a:lnTo>
                    <a:pt x="576" y="0"/>
                  </a:lnTo>
                  <a:close/>
                </a:path>
              </a:pathLst>
            </a:custGeom>
            <a:noFill/>
            <a:ln w="38100" cap="flat">
              <a:solidFill>
                <a:srgbClr val="FF66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11659" name="Rectangle 11">
              <a:extLst>
                <a:ext uri="{FF2B5EF4-FFF2-40B4-BE49-F238E27FC236}">
                  <a16:creationId xmlns:a16="http://schemas.microsoft.com/office/drawing/2014/main" id="{50D1A394-AA7D-51BD-D3DF-D7DC6A4614E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304" y="1152"/>
              <a:ext cx="96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solidFill>
                    <a:srgbClr val="0000FF"/>
                  </a:solidFill>
                </a:rPr>
                <a:t>charge = + 2</a:t>
              </a:r>
            </a:p>
          </p:txBody>
        </p:sp>
        <p:sp>
          <p:nvSpPr>
            <p:cNvPr id="411660" name="Rectangle 12">
              <a:extLst>
                <a:ext uri="{FF2B5EF4-FFF2-40B4-BE49-F238E27FC236}">
                  <a16:creationId xmlns:a16="http://schemas.microsoft.com/office/drawing/2014/main" id="{27E190CE-8F66-0038-2339-C94CC223E8D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304" y="1440"/>
              <a:ext cx="88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solidFill>
                    <a:srgbClr val="0000FF"/>
                  </a:solidFill>
                </a:rPr>
                <a:t>charge = -2</a:t>
              </a:r>
            </a:p>
          </p:txBody>
        </p:sp>
        <p:sp>
          <p:nvSpPr>
            <p:cNvPr id="411661" name="Line 13">
              <a:extLst>
                <a:ext uri="{FF2B5EF4-FFF2-40B4-BE49-F238E27FC236}">
                  <a16:creationId xmlns:a16="http://schemas.microsoft.com/office/drawing/2014/main" id="{7243F37F-576D-137B-C86D-209270DE5F3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344" y="1104"/>
              <a:ext cx="960" cy="192"/>
            </a:xfrm>
            <a:prstGeom prst="line">
              <a:avLst/>
            </a:prstGeom>
            <a:noFill/>
            <a:ln w="9525">
              <a:solidFill>
                <a:srgbClr val="00FFFF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11662" name="Line 14">
              <a:extLst>
                <a:ext uri="{FF2B5EF4-FFF2-40B4-BE49-F238E27FC236}">
                  <a16:creationId xmlns:a16="http://schemas.microsoft.com/office/drawing/2014/main" id="{4DE60A26-FA56-1C60-D8D3-6BF9542AFB4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584" y="1200"/>
              <a:ext cx="720" cy="336"/>
            </a:xfrm>
            <a:prstGeom prst="line">
              <a:avLst/>
            </a:prstGeom>
            <a:noFill/>
            <a:ln w="9525">
              <a:solidFill>
                <a:srgbClr val="00FFFF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411663" name="Group 15">
            <a:extLst>
              <a:ext uri="{FF2B5EF4-FFF2-40B4-BE49-F238E27FC236}">
                <a16:creationId xmlns:a16="http://schemas.microsoft.com/office/drawing/2014/main" id="{D87026D1-6BAE-9B15-AA82-19A8BC9AD6BB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1143000"/>
            <a:ext cx="8574088" cy="4176713"/>
            <a:chOff x="240" y="720"/>
            <a:chExt cx="5401" cy="2631"/>
          </a:xfrm>
        </p:grpSpPr>
        <p:grpSp>
          <p:nvGrpSpPr>
            <p:cNvPr id="411664" name="Group 16">
              <a:extLst>
                <a:ext uri="{FF2B5EF4-FFF2-40B4-BE49-F238E27FC236}">
                  <a16:creationId xmlns:a16="http://schemas.microsoft.com/office/drawing/2014/main" id="{3A4844A4-FC7F-15E5-1D30-FC1E4AF84C8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0" y="1766"/>
              <a:ext cx="5161" cy="1585"/>
              <a:chOff x="480" y="1766"/>
              <a:chExt cx="5161" cy="1585"/>
            </a:xfrm>
          </p:grpSpPr>
          <p:pic>
            <p:nvPicPr>
              <p:cNvPr id="411665" name="Picture 17">
                <a:extLst>
                  <a:ext uri="{FF2B5EF4-FFF2-40B4-BE49-F238E27FC236}">
                    <a16:creationId xmlns:a16="http://schemas.microsoft.com/office/drawing/2014/main" id="{7F6881FD-8D5D-9DF8-92D3-5671264535C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64" y="2068"/>
                <a:ext cx="952" cy="11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666" name="Picture 18">
                <a:extLst>
                  <a:ext uri="{FF2B5EF4-FFF2-40B4-BE49-F238E27FC236}">
                    <a16:creationId xmlns:a16="http://schemas.microsoft.com/office/drawing/2014/main" id="{6B32C4D1-CA45-3BF5-EFD6-361B53C1489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lum bright="20000" contrast="2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26" y="2064"/>
                <a:ext cx="1650" cy="12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11667" name="Text Box 19">
                <a:extLst>
                  <a:ext uri="{FF2B5EF4-FFF2-40B4-BE49-F238E27FC236}">
                    <a16:creationId xmlns:a16="http://schemas.microsoft.com/office/drawing/2014/main" id="{4629BE7E-7741-AA0B-092D-773AD3239EF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36" y="1766"/>
                <a:ext cx="108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>
                    <a:latin typeface="Arial" panose="020B0604020202020204" pitchFamily="34" charset="0"/>
                  </a:rPr>
                  <a:t>Escher’s art:</a:t>
                </a:r>
              </a:p>
            </p:txBody>
          </p:sp>
          <p:sp>
            <p:nvSpPr>
              <p:cNvPr id="411668" name="Text Box 20">
                <a:extLst>
                  <a:ext uri="{FF2B5EF4-FFF2-40B4-BE49-F238E27FC236}">
                    <a16:creationId xmlns:a16="http://schemas.microsoft.com/office/drawing/2014/main" id="{7698AFC7-C175-3F4D-8DF8-F7BF8B0D32A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272" y="1766"/>
                <a:ext cx="1369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>
                    <a:latin typeface="Arial" panose="020B0604020202020204" pitchFamily="34" charset="0"/>
                  </a:rPr>
                  <a:t>Penrose triangle</a:t>
                </a:r>
              </a:p>
            </p:txBody>
          </p:sp>
          <p:sp>
            <p:nvSpPr>
              <p:cNvPr id="411669" name="Rectangle 21">
                <a:extLst>
                  <a:ext uri="{FF2B5EF4-FFF2-40B4-BE49-F238E27FC236}">
                    <a16:creationId xmlns:a16="http://schemas.microsoft.com/office/drawing/2014/main" id="{2F2E9E48-BFB1-1A46-A259-2BB4CC77A7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" y="2448"/>
                <a:ext cx="1785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>
                    <a:latin typeface="Arial" panose="020B0604020202020204" pitchFamily="34" charset="0"/>
                  </a:rPr>
                  <a:t>“impossible” figures: </a:t>
                </a:r>
              </a:p>
            </p:txBody>
          </p:sp>
        </p:grpSp>
        <p:grpSp>
          <p:nvGrpSpPr>
            <p:cNvPr id="411670" name="Group 22">
              <a:extLst>
                <a:ext uri="{FF2B5EF4-FFF2-40B4-BE49-F238E27FC236}">
                  <a16:creationId xmlns:a16="http://schemas.microsoft.com/office/drawing/2014/main" id="{4FB27824-91E7-2BA6-314D-0A4DAB1159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" y="720"/>
              <a:ext cx="4084" cy="729"/>
              <a:chOff x="240" y="720"/>
              <a:chExt cx="4084" cy="729"/>
            </a:xfrm>
          </p:grpSpPr>
          <p:sp>
            <p:nvSpPr>
              <p:cNvPr id="411671" name="Freeform 23">
                <a:extLst>
                  <a:ext uri="{FF2B5EF4-FFF2-40B4-BE49-F238E27FC236}">
                    <a16:creationId xmlns:a16="http://schemas.microsoft.com/office/drawing/2014/main" id="{77D375C6-3A0A-CAC3-445D-4500D0E7EA4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" y="912"/>
                <a:ext cx="607" cy="537"/>
              </a:xfrm>
              <a:custGeom>
                <a:avLst/>
                <a:gdLst>
                  <a:gd name="T0" fmla="*/ 528 w 912"/>
                  <a:gd name="T1" fmla="*/ 0 h 816"/>
                  <a:gd name="T2" fmla="*/ 624 w 912"/>
                  <a:gd name="T3" fmla="*/ 0 h 816"/>
                  <a:gd name="T4" fmla="*/ 720 w 912"/>
                  <a:gd name="T5" fmla="*/ 336 h 816"/>
                  <a:gd name="T6" fmla="*/ 912 w 912"/>
                  <a:gd name="T7" fmla="*/ 384 h 816"/>
                  <a:gd name="T8" fmla="*/ 816 w 912"/>
                  <a:gd name="T9" fmla="*/ 432 h 816"/>
                  <a:gd name="T10" fmla="*/ 864 w 912"/>
                  <a:gd name="T11" fmla="*/ 720 h 816"/>
                  <a:gd name="T12" fmla="*/ 768 w 912"/>
                  <a:gd name="T13" fmla="*/ 816 h 816"/>
                  <a:gd name="T14" fmla="*/ 0 w 912"/>
                  <a:gd name="T15" fmla="*/ 576 h 816"/>
                  <a:gd name="T16" fmla="*/ 528 w 912"/>
                  <a:gd name="T17" fmla="*/ 0 h 8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12" h="816">
                    <a:moveTo>
                      <a:pt x="528" y="0"/>
                    </a:moveTo>
                    <a:lnTo>
                      <a:pt x="624" y="0"/>
                    </a:lnTo>
                    <a:lnTo>
                      <a:pt x="720" y="336"/>
                    </a:lnTo>
                    <a:lnTo>
                      <a:pt x="912" y="384"/>
                    </a:lnTo>
                    <a:lnTo>
                      <a:pt x="816" y="432"/>
                    </a:lnTo>
                    <a:lnTo>
                      <a:pt x="864" y="720"/>
                    </a:lnTo>
                    <a:lnTo>
                      <a:pt x="768" y="816"/>
                    </a:lnTo>
                    <a:lnTo>
                      <a:pt x="0" y="576"/>
                    </a:lnTo>
                    <a:lnTo>
                      <a:pt x="528" y="0"/>
                    </a:lnTo>
                    <a:close/>
                  </a:path>
                </a:pathLst>
              </a:custGeom>
              <a:noFill/>
              <a:ln w="38100" cap="flat">
                <a:solidFill>
                  <a:srgbClr val="FF6600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11672" name="Text Box 24">
                <a:extLst>
                  <a:ext uri="{FF2B5EF4-FFF2-40B4-BE49-F238E27FC236}">
                    <a16:creationId xmlns:a16="http://schemas.microsoft.com/office/drawing/2014/main" id="{B5D129D8-79ED-A5EC-C248-68EA9E2D0999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2304" y="720"/>
                <a:ext cx="2020" cy="4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/>
                  <a:t>Burgers vector in height </a:t>
                </a:r>
                <a:r>
                  <a:rPr lang="en-US" altLang="en-US" sz="2000">
                    <a:cs typeface="Times New Roman" panose="02020603050405020304" pitchFamily="18" charset="0"/>
                  </a:rPr>
                  <a:t>≠ </a:t>
                </a:r>
                <a:r>
                  <a:rPr lang="en-US" altLang="en-US" sz="2000"/>
                  <a:t>0</a:t>
                </a:r>
              </a:p>
              <a:p>
                <a:r>
                  <a:rPr lang="en-US" altLang="en-US" sz="2000">
                    <a:solidFill>
                      <a:srgbClr val="0000FF"/>
                    </a:solidFill>
                  </a:rPr>
                  <a:t>vortex charge = 2</a:t>
                </a:r>
              </a:p>
            </p:txBody>
          </p:sp>
          <p:sp>
            <p:nvSpPr>
              <p:cNvPr id="411673" name="Freeform 25">
                <a:extLst>
                  <a:ext uri="{FF2B5EF4-FFF2-40B4-BE49-F238E27FC236}">
                    <a16:creationId xmlns:a16="http://schemas.microsoft.com/office/drawing/2014/main" id="{008824CF-521E-0C14-F3BB-C036EDD6C8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4" y="856"/>
                <a:ext cx="1680" cy="344"/>
              </a:xfrm>
              <a:custGeom>
                <a:avLst/>
                <a:gdLst>
                  <a:gd name="T0" fmla="*/ 0 w 1680"/>
                  <a:gd name="T1" fmla="*/ 344 h 344"/>
                  <a:gd name="T2" fmla="*/ 624 w 1680"/>
                  <a:gd name="T3" fmla="*/ 56 h 344"/>
                  <a:gd name="T4" fmla="*/ 1296 w 1680"/>
                  <a:gd name="T5" fmla="*/ 8 h 344"/>
                  <a:gd name="T6" fmla="*/ 1680 w 1680"/>
                  <a:gd name="T7" fmla="*/ 104 h 3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80" h="344">
                    <a:moveTo>
                      <a:pt x="0" y="344"/>
                    </a:moveTo>
                    <a:cubicBezTo>
                      <a:pt x="204" y="228"/>
                      <a:pt x="408" y="112"/>
                      <a:pt x="624" y="56"/>
                    </a:cubicBezTo>
                    <a:cubicBezTo>
                      <a:pt x="840" y="0"/>
                      <a:pt x="1120" y="0"/>
                      <a:pt x="1296" y="8"/>
                    </a:cubicBezTo>
                    <a:cubicBezTo>
                      <a:pt x="1472" y="16"/>
                      <a:pt x="1576" y="60"/>
                      <a:pt x="1680" y="104"/>
                    </a:cubicBezTo>
                  </a:path>
                </a:pathLst>
              </a:custGeom>
              <a:noFill/>
              <a:ln w="9525">
                <a:solidFill>
                  <a:srgbClr val="00FFFF"/>
                </a:solidFill>
                <a:round/>
                <a:headEnd type="stealth" w="lg" len="lg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1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11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11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>
            <a:extLst>
              <a:ext uri="{FF2B5EF4-FFF2-40B4-BE49-F238E27FC236}">
                <a16:creationId xmlns:a16="http://schemas.microsoft.com/office/drawing/2014/main" id="{5EA88BE5-28F3-8356-BD4C-B366869A7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Lattice Deformation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  </a:t>
            </a: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  Zigzag Stripes</a:t>
            </a:r>
          </a:p>
        </p:txBody>
      </p:sp>
      <p:sp>
        <p:nvSpPr>
          <p:cNvPr id="108547" name="Rectangle 3">
            <a:extLst>
              <a:ext uri="{FF2B5EF4-FFF2-40B4-BE49-F238E27FC236}">
                <a16:creationId xmlns:a16="http://schemas.microsoft.com/office/drawing/2014/main" id="{8A93575D-14E0-3129-542D-F98EE567D0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1828800"/>
            <a:ext cx="2995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 err="1">
                <a:latin typeface="Times New Roman" panose="02020603050405020304" pitchFamily="18" charset="0"/>
                <a:ea typeface="NSimSun" panose="02010609030101010101" pitchFamily="49" charset="-122"/>
              </a:rPr>
              <a:t>subextensive</a:t>
            </a:r>
            <a:r>
              <a:rPr lang="en-US" altLang="en-US" sz="2400" dirty="0">
                <a:latin typeface="Times New Roman" panose="02020603050405020304" pitchFamily="18" charset="0"/>
                <a:ea typeface="NSimSun" panose="02010609030101010101" pitchFamily="49" charset="-122"/>
              </a:rPr>
              <a:t> entropy </a:t>
            </a:r>
          </a:p>
        </p:txBody>
      </p:sp>
      <p:graphicFrame>
        <p:nvGraphicFramePr>
          <p:cNvPr id="108548" name="Object 4">
            <a:extLst>
              <a:ext uri="{FF2B5EF4-FFF2-40B4-BE49-F238E27FC236}">
                <a16:creationId xmlns:a16="http://schemas.microsoft.com/office/drawing/2014/main" id="{6A3FFD5F-31D9-F797-5847-9700A8EA585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105275" y="1376363"/>
          <a:ext cx="3446463" cy="465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90700" imgH="241300" progId="Equation.3">
                  <p:embed/>
                </p:oleObj>
              </mc:Choice>
              <mc:Fallback>
                <p:oleObj name="Equation" r:id="rId3" imgW="1790700" imgH="241300" progId="Equation.3">
                  <p:embed/>
                  <p:pic>
                    <p:nvPicPr>
                      <p:cNvPr id="108548" name="Object 4">
                        <a:extLst>
                          <a:ext uri="{FF2B5EF4-FFF2-40B4-BE49-F238E27FC236}">
                            <a16:creationId xmlns:a16="http://schemas.microsoft.com/office/drawing/2014/main" id="{6A3FFD5F-31D9-F797-5847-9700A8EA585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05275" y="1376363"/>
                        <a:ext cx="3446463" cy="465137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08549" name="Group 5">
            <a:extLst>
              <a:ext uri="{FF2B5EF4-FFF2-40B4-BE49-F238E27FC236}">
                <a16:creationId xmlns:a16="http://schemas.microsoft.com/office/drawing/2014/main" id="{D88A4BCF-C53B-09DA-D34A-A51B9E999693}"/>
              </a:ext>
            </a:extLst>
          </p:cNvPr>
          <p:cNvGrpSpPr>
            <a:grpSpLocks/>
          </p:cNvGrpSpPr>
          <p:nvPr/>
        </p:nvGrpSpPr>
        <p:grpSpPr bwMode="auto">
          <a:xfrm>
            <a:off x="2514600" y="3319463"/>
            <a:ext cx="6629400" cy="3386137"/>
            <a:chOff x="384" y="672"/>
            <a:chExt cx="4176" cy="2133"/>
          </a:xfrm>
        </p:grpSpPr>
        <p:sp>
          <p:nvSpPr>
            <p:cNvPr id="108553" name="Rectangle 6">
              <a:extLst>
                <a:ext uri="{FF2B5EF4-FFF2-40B4-BE49-F238E27FC236}">
                  <a16:creationId xmlns:a16="http://schemas.microsoft.com/office/drawing/2014/main" id="{0DD01CCA-3170-E753-13D2-261054F6AE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1296"/>
              <a:ext cx="2064" cy="1488"/>
            </a:xfrm>
            <a:prstGeom prst="rect">
              <a:avLst/>
            </a:prstGeom>
            <a:solidFill>
              <a:srgbClr val="FFFF00">
                <a:alpha val="50195"/>
              </a:srgbClr>
            </a:solidFill>
            <a:ln w="50800" algn="ctr">
              <a:solidFill>
                <a:srgbClr val="FF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8554" name="Rectangle 7">
              <a:extLst>
                <a:ext uri="{FF2B5EF4-FFF2-40B4-BE49-F238E27FC236}">
                  <a16:creationId xmlns:a16="http://schemas.microsoft.com/office/drawing/2014/main" id="{C29812A2-9CBA-1A6B-1B52-E1B5494454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" y="1296"/>
              <a:ext cx="2064" cy="1488"/>
            </a:xfrm>
            <a:prstGeom prst="rect">
              <a:avLst/>
            </a:prstGeom>
            <a:solidFill>
              <a:srgbClr val="33CCCC">
                <a:alpha val="50195"/>
              </a:srgbClr>
            </a:solidFill>
            <a:ln w="25400" algn="ctr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8555" name="Text Box 8">
              <a:extLst>
                <a:ext uri="{FF2B5EF4-FFF2-40B4-BE49-F238E27FC236}">
                  <a16:creationId xmlns:a16="http://schemas.microsoft.com/office/drawing/2014/main" id="{4518D045-A100-D61E-F2C8-5F24052CB9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36" y="1344"/>
              <a:ext cx="58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latin typeface="Times New Roman" panose="02020603050405020304" pitchFamily="18" charset="0"/>
                  <a:ea typeface="NSimSun" panose="02010609030101010101" pitchFamily="49" charset="-122"/>
                </a:rPr>
                <a:t>stripe</a:t>
              </a:r>
            </a:p>
          </p:txBody>
        </p:sp>
        <p:sp>
          <p:nvSpPr>
            <p:cNvPr id="108556" name="Text Box 9">
              <a:extLst>
                <a:ext uri="{FF2B5EF4-FFF2-40B4-BE49-F238E27FC236}">
                  <a16:creationId xmlns:a16="http://schemas.microsoft.com/office/drawing/2014/main" id="{C783170F-D3FC-5333-3D6C-75D5F9FCFB4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98" y="1322"/>
              <a:ext cx="11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latin typeface="Times New Roman" panose="02020603050405020304" pitchFamily="18" charset="0"/>
                  <a:ea typeface="NSimSun" panose="02010609030101010101" pitchFamily="49" charset="-122"/>
                </a:rPr>
                <a:t>zigzag stripe</a:t>
              </a:r>
            </a:p>
          </p:txBody>
        </p:sp>
        <p:grpSp>
          <p:nvGrpSpPr>
            <p:cNvPr id="108557" name="Group 10">
              <a:extLst>
                <a:ext uri="{FF2B5EF4-FFF2-40B4-BE49-F238E27FC236}">
                  <a16:creationId xmlns:a16="http://schemas.microsoft.com/office/drawing/2014/main" id="{3B9C4153-5192-2341-27AE-4F5E62733F7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4" y="672"/>
              <a:ext cx="4176" cy="624"/>
              <a:chOff x="672" y="672"/>
              <a:chExt cx="4176" cy="624"/>
            </a:xfrm>
          </p:grpSpPr>
          <p:sp>
            <p:nvSpPr>
              <p:cNvPr id="108784" name="Rectangle 11">
                <a:extLst>
                  <a:ext uri="{FF2B5EF4-FFF2-40B4-BE49-F238E27FC236}">
                    <a16:creationId xmlns:a16="http://schemas.microsoft.com/office/drawing/2014/main" id="{33355909-6AFC-56CE-0581-A87A8E14BD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84" y="1008"/>
                <a:ext cx="2064" cy="288"/>
              </a:xfrm>
              <a:prstGeom prst="rect">
                <a:avLst/>
              </a:prstGeom>
              <a:solidFill>
                <a:srgbClr val="FFFF00">
                  <a:alpha val="30196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8785" name="Rectangle 12">
                <a:extLst>
                  <a:ext uri="{FF2B5EF4-FFF2-40B4-BE49-F238E27FC236}">
                    <a16:creationId xmlns:a16="http://schemas.microsoft.com/office/drawing/2014/main" id="{D1487CC0-0F5B-D9F4-CD81-DFDA64B3C9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1008"/>
                <a:ext cx="2064" cy="288"/>
              </a:xfrm>
              <a:prstGeom prst="rect">
                <a:avLst/>
              </a:prstGeom>
              <a:solidFill>
                <a:schemeClr val="accent1">
                  <a:alpha val="30196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8786" name="Text Box 13">
                <a:extLst>
                  <a:ext uri="{FF2B5EF4-FFF2-40B4-BE49-F238E27FC236}">
                    <a16:creationId xmlns:a16="http://schemas.microsoft.com/office/drawing/2014/main" id="{841203F4-5A9F-6D6A-AA66-72E70C8BA8C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12" y="672"/>
                <a:ext cx="1151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en-US" sz="2400">
                    <a:latin typeface="Times New Roman" panose="02020603050405020304" pitchFamily="18" charset="0"/>
                    <a:ea typeface="NSimSun" panose="02010609030101010101" pitchFamily="49" charset="-122"/>
                  </a:rPr>
                  <a:t>2D analogy: </a:t>
                </a:r>
              </a:p>
            </p:txBody>
          </p:sp>
          <p:sp>
            <p:nvSpPr>
              <p:cNvPr id="108787" name="Rectangle 14">
                <a:extLst>
                  <a:ext uri="{FF2B5EF4-FFF2-40B4-BE49-F238E27FC236}">
                    <a16:creationId xmlns:a16="http://schemas.microsoft.com/office/drawing/2014/main" id="{6C1C662F-CC72-9784-CDED-D7BEE7E0A3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1008"/>
                <a:ext cx="1979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en-US" sz="2400">
                    <a:latin typeface="Times New Roman" panose="02020603050405020304" pitchFamily="18" charset="0"/>
                    <a:ea typeface="NSimSun" panose="02010609030101010101" pitchFamily="49" charset="-122"/>
                  </a:rPr>
                  <a:t>FCC (A,B,C,A,B,C</a:t>
                </a:r>
                <a:r>
                  <a:rPr lang="en-US" altLang="en-US" sz="2400">
                    <a:latin typeface="NSimSun" panose="02010609030101010101" pitchFamily="49" charset="-122"/>
                    <a:ea typeface="NSimSun" panose="02010609030101010101" pitchFamily="49" charset="-122"/>
                  </a:rPr>
                  <a:t>…</a:t>
                </a:r>
                <a:r>
                  <a:rPr lang="en-US" altLang="en-US" sz="2400">
                    <a:latin typeface="Times New Roman" panose="02020603050405020304" pitchFamily="18" charset="0"/>
                    <a:ea typeface="NSimSun" panose="02010609030101010101" pitchFamily="49" charset="-122"/>
                  </a:rPr>
                  <a:t>.)</a:t>
                </a:r>
              </a:p>
            </p:txBody>
          </p:sp>
          <p:sp>
            <p:nvSpPr>
              <p:cNvPr id="108788" name="Rectangle 15">
                <a:extLst>
                  <a:ext uri="{FF2B5EF4-FFF2-40B4-BE49-F238E27FC236}">
                    <a16:creationId xmlns:a16="http://schemas.microsoft.com/office/drawing/2014/main" id="{5813B706-1DC0-3466-42BB-17587E77D2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71" y="1008"/>
                <a:ext cx="173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en-US" sz="2400">
                    <a:latin typeface="Times New Roman" panose="02020603050405020304" pitchFamily="18" charset="0"/>
                    <a:ea typeface="NSimSun" panose="02010609030101010101" pitchFamily="49" charset="-122"/>
                  </a:rPr>
                  <a:t>rhcp (A,B,A,C,B</a:t>
                </a:r>
                <a:r>
                  <a:rPr lang="en-US" altLang="en-US" sz="2400">
                    <a:latin typeface="NSimSun" panose="02010609030101010101" pitchFamily="49" charset="-122"/>
                    <a:ea typeface="NSimSun" panose="02010609030101010101" pitchFamily="49" charset="-122"/>
                  </a:rPr>
                  <a:t>…</a:t>
                </a:r>
                <a:r>
                  <a:rPr lang="en-US" altLang="en-US" sz="2400">
                    <a:latin typeface="Times New Roman" panose="02020603050405020304" pitchFamily="18" charset="0"/>
                    <a:ea typeface="NSimSun" panose="02010609030101010101" pitchFamily="49" charset="-122"/>
                  </a:rPr>
                  <a:t>)</a:t>
                </a:r>
              </a:p>
            </p:txBody>
          </p:sp>
          <p:sp>
            <p:nvSpPr>
              <p:cNvPr id="108789" name="Rectangle 16">
                <a:extLst>
                  <a:ext uri="{FF2B5EF4-FFF2-40B4-BE49-F238E27FC236}">
                    <a16:creationId xmlns:a16="http://schemas.microsoft.com/office/drawing/2014/main" id="{56E7230A-0B3B-B7DD-7753-480D2326B8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672"/>
                <a:ext cx="4176" cy="624"/>
              </a:xfrm>
              <a:prstGeom prst="rect">
                <a:avLst/>
              </a:prstGeom>
              <a:noFill/>
              <a:ln w="25400" algn="ctr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08558" name="Line 17">
              <a:extLst>
                <a:ext uri="{FF2B5EF4-FFF2-40B4-BE49-F238E27FC236}">
                  <a16:creationId xmlns:a16="http://schemas.microsoft.com/office/drawing/2014/main" id="{69018DB0-0124-1676-793C-6A3683B5E80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134" y="1707"/>
              <a:ext cx="93" cy="160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59" name="Line 18">
              <a:extLst>
                <a:ext uri="{FF2B5EF4-FFF2-40B4-BE49-F238E27FC236}">
                  <a16:creationId xmlns:a16="http://schemas.microsoft.com/office/drawing/2014/main" id="{45C31234-7516-46E8-9D89-7D163B99BBC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025" y="1895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0" name="Line 19">
              <a:extLst>
                <a:ext uri="{FF2B5EF4-FFF2-40B4-BE49-F238E27FC236}">
                  <a16:creationId xmlns:a16="http://schemas.microsoft.com/office/drawing/2014/main" id="{DEF02996-F9EF-709D-4389-64C4303D6A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51" y="170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1" name="Line 20">
              <a:extLst>
                <a:ext uri="{FF2B5EF4-FFF2-40B4-BE49-F238E27FC236}">
                  <a16:creationId xmlns:a16="http://schemas.microsoft.com/office/drawing/2014/main" id="{B1958EBE-E230-9CE1-4B42-DAA7E6CF0D5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39" y="188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2" name="Line 21">
              <a:extLst>
                <a:ext uri="{FF2B5EF4-FFF2-40B4-BE49-F238E27FC236}">
                  <a16:creationId xmlns:a16="http://schemas.microsoft.com/office/drawing/2014/main" id="{145D4B1D-0386-8691-7AAB-7241067A0CE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476" y="1711"/>
              <a:ext cx="210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3" name="Line 22">
              <a:extLst>
                <a:ext uri="{FF2B5EF4-FFF2-40B4-BE49-F238E27FC236}">
                  <a16:creationId xmlns:a16="http://schemas.microsoft.com/office/drawing/2014/main" id="{C54BDBA8-2418-4262-9A59-E0B8DFF8F8B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09" y="1695"/>
              <a:ext cx="215" cy="364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4" name="Line 23">
              <a:extLst>
                <a:ext uri="{FF2B5EF4-FFF2-40B4-BE49-F238E27FC236}">
                  <a16:creationId xmlns:a16="http://schemas.microsoft.com/office/drawing/2014/main" id="{1A525169-BB11-325E-56D2-90947E0B8B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920" y="1683"/>
              <a:ext cx="215" cy="37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5" name="Line 24">
              <a:extLst>
                <a:ext uri="{FF2B5EF4-FFF2-40B4-BE49-F238E27FC236}">
                  <a16:creationId xmlns:a16="http://schemas.microsoft.com/office/drawing/2014/main" id="{EC786E64-B957-CD3B-AD19-5856EC95335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265" y="1704"/>
              <a:ext cx="210" cy="362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6" name="Line 25">
              <a:extLst>
                <a:ext uri="{FF2B5EF4-FFF2-40B4-BE49-F238E27FC236}">
                  <a16:creationId xmlns:a16="http://schemas.microsoft.com/office/drawing/2014/main" id="{BAEDC3CC-79FD-AB73-0F10-A35A07EB890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920" y="1701"/>
              <a:ext cx="93" cy="160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7" name="Line 26">
              <a:extLst>
                <a:ext uri="{FF2B5EF4-FFF2-40B4-BE49-F238E27FC236}">
                  <a16:creationId xmlns:a16="http://schemas.microsoft.com/office/drawing/2014/main" id="{0245ECBC-4ADE-8A28-8358-A07BB5F9BF5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693" y="1698"/>
              <a:ext cx="210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8" name="Line 27">
              <a:extLst>
                <a:ext uri="{FF2B5EF4-FFF2-40B4-BE49-F238E27FC236}">
                  <a16:creationId xmlns:a16="http://schemas.microsoft.com/office/drawing/2014/main" id="{7C5FC4BC-CDDE-B658-81BE-423B3C7B835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476" y="1698"/>
              <a:ext cx="210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69" name="Line 28">
              <a:extLst>
                <a:ext uri="{FF2B5EF4-FFF2-40B4-BE49-F238E27FC236}">
                  <a16:creationId xmlns:a16="http://schemas.microsoft.com/office/drawing/2014/main" id="{E0AB5BE7-1A6D-0D3B-A817-7A0E14F922B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275" y="1726"/>
              <a:ext cx="186" cy="32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0" name="Line 29">
              <a:extLst>
                <a:ext uri="{FF2B5EF4-FFF2-40B4-BE49-F238E27FC236}">
                  <a16:creationId xmlns:a16="http://schemas.microsoft.com/office/drawing/2014/main" id="{2E2DA959-1A8C-11EC-366E-B8610EC05D6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160" y="1900"/>
              <a:ext cx="93" cy="159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1" name="Line 30">
              <a:extLst>
                <a:ext uri="{FF2B5EF4-FFF2-40B4-BE49-F238E27FC236}">
                  <a16:creationId xmlns:a16="http://schemas.microsoft.com/office/drawing/2014/main" id="{9EF301B1-3594-C595-5824-AD215BF0F7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048" y="1704"/>
              <a:ext cx="210" cy="362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2" name="Line 31">
              <a:extLst>
                <a:ext uri="{FF2B5EF4-FFF2-40B4-BE49-F238E27FC236}">
                  <a16:creationId xmlns:a16="http://schemas.microsoft.com/office/drawing/2014/main" id="{3B6327BB-88DD-B907-AEE3-280BFA3F5F8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38" y="1881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3" name="Freeform 32">
              <a:extLst>
                <a:ext uri="{FF2B5EF4-FFF2-40B4-BE49-F238E27FC236}">
                  <a16:creationId xmlns:a16="http://schemas.microsoft.com/office/drawing/2014/main" id="{19E9C812-7F4E-6337-000D-C2C3C6B6ACF8}"/>
                </a:ext>
              </a:extLst>
            </p:cNvPr>
            <p:cNvSpPr>
              <a:spLocks/>
            </p:cNvSpPr>
            <p:nvPr/>
          </p:nvSpPr>
          <p:spPr bwMode="auto">
            <a:xfrm>
              <a:off x="1982" y="1839"/>
              <a:ext cx="83" cy="86"/>
            </a:xfrm>
            <a:custGeom>
              <a:avLst/>
              <a:gdLst>
                <a:gd name="T0" fmla="*/ 42 w 83"/>
                <a:gd name="T1" fmla="*/ 86 h 86"/>
                <a:gd name="T2" fmla="*/ 42 w 83"/>
                <a:gd name="T3" fmla="*/ 86 h 86"/>
                <a:gd name="T4" fmla="*/ 49 w 83"/>
                <a:gd name="T5" fmla="*/ 84 h 86"/>
                <a:gd name="T6" fmla="*/ 57 w 83"/>
                <a:gd name="T7" fmla="*/ 81 h 86"/>
                <a:gd name="T8" fmla="*/ 65 w 83"/>
                <a:gd name="T9" fmla="*/ 78 h 86"/>
                <a:gd name="T10" fmla="*/ 71 w 83"/>
                <a:gd name="T11" fmla="*/ 73 h 86"/>
                <a:gd name="T12" fmla="*/ 76 w 83"/>
                <a:gd name="T13" fmla="*/ 67 h 86"/>
                <a:gd name="T14" fmla="*/ 80 w 83"/>
                <a:gd name="T15" fmla="*/ 59 h 86"/>
                <a:gd name="T16" fmla="*/ 82 w 83"/>
                <a:gd name="T17" fmla="*/ 51 h 86"/>
                <a:gd name="T18" fmla="*/ 83 w 83"/>
                <a:gd name="T19" fmla="*/ 42 h 86"/>
                <a:gd name="T20" fmla="*/ 83 w 83"/>
                <a:gd name="T21" fmla="*/ 42 h 86"/>
                <a:gd name="T22" fmla="*/ 82 w 83"/>
                <a:gd name="T23" fmla="*/ 34 h 86"/>
                <a:gd name="T24" fmla="*/ 80 w 83"/>
                <a:gd name="T25" fmla="*/ 27 h 86"/>
                <a:gd name="T26" fmla="*/ 76 w 83"/>
                <a:gd name="T27" fmla="*/ 19 h 86"/>
                <a:gd name="T28" fmla="*/ 71 w 83"/>
                <a:gd name="T29" fmla="*/ 13 h 86"/>
                <a:gd name="T30" fmla="*/ 65 w 83"/>
                <a:gd name="T31" fmla="*/ 8 h 86"/>
                <a:gd name="T32" fmla="*/ 57 w 83"/>
                <a:gd name="T33" fmla="*/ 5 h 86"/>
                <a:gd name="T34" fmla="*/ 49 w 83"/>
                <a:gd name="T35" fmla="*/ 2 h 86"/>
                <a:gd name="T36" fmla="*/ 42 w 83"/>
                <a:gd name="T37" fmla="*/ 0 h 86"/>
                <a:gd name="T38" fmla="*/ 42 w 83"/>
                <a:gd name="T39" fmla="*/ 0 h 86"/>
                <a:gd name="T40" fmla="*/ 32 w 83"/>
                <a:gd name="T41" fmla="*/ 2 h 86"/>
                <a:gd name="T42" fmla="*/ 25 w 83"/>
                <a:gd name="T43" fmla="*/ 5 h 86"/>
                <a:gd name="T44" fmla="*/ 18 w 83"/>
                <a:gd name="T45" fmla="*/ 8 h 86"/>
                <a:gd name="T46" fmla="*/ 12 w 83"/>
                <a:gd name="T47" fmla="*/ 13 h 86"/>
                <a:gd name="T48" fmla="*/ 6 w 83"/>
                <a:gd name="T49" fmla="*/ 19 h 86"/>
                <a:gd name="T50" fmla="*/ 3 w 83"/>
                <a:gd name="T51" fmla="*/ 27 h 86"/>
                <a:gd name="T52" fmla="*/ 0 w 83"/>
                <a:gd name="T53" fmla="*/ 34 h 86"/>
                <a:gd name="T54" fmla="*/ 0 w 83"/>
                <a:gd name="T55" fmla="*/ 42 h 86"/>
                <a:gd name="T56" fmla="*/ 0 w 83"/>
                <a:gd name="T57" fmla="*/ 42 h 86"/>
                <a:gd name="T58" fmla="*/ 0 w 83"/>
                <a:gd name="T59" fmla="*/ 51 h 86"/>
                <a:gd name="T60" fmla="*/ 3 w 83"/>
                <a:gd name="T61" fmla="*/ 59 h 86"/>
                <a:gd name="T62" fmla="*/ 6 w 83"/>
                <a:gd name="T63" fmla="*/ 67 h 86"/>
                <a:gd name="T64" fmla="*/ 12 w 83"/>
                <a:gd name="T65" fmla="*/ 73 h 86"/>
                <a:gd name="T66" fmla="*/ 18 w 83"/>
                <a:gd name="T67" fmla="*/ 78 h 86"/>
                <a:gd name="T68" fmla="*/ 25 w 83"/>
                <a:gd name="T69" fmla="*/ 81 h 86"/>
                <a:gd name="T70" fmla="*/ 32 w 83"/>
                <a:gd name="T71" fmla="*/ 84 h 86"/>
                <a:gd name="T72" fmla="*/ 42 w 83"/>
                <a:gd name="T73" fmla="*/ 86 h 86"/>
                <a:gd name="T74" fmla="*/ 42 w 83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6">
                  <a:moveTo>
                    <a:pt x="42" y="86"/>
                  </a:moveTo>
                  <a:lnTo>
                    <a:pt x="42" y="86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49" y="2"/>
                  </a:lnTo>
                  <a:lnTo>
                    <a:pt x="42" y="0"/>
                  </a:lnTo>
                  <a:lnTo>
                    <a:pt x="32" y="2"/>
                  </a:lnTo>
                  <a:lnTo>
                    <a:pt x="25" y="5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8" y="78"/>
                  </a:lnTo>
                  <a:lnTo>
                    <a:pt x="25" y="81"/>
                  </a:lnTo>
                  <a:lnTo>
                    <a:pt x="32" y="84"/>
                  </a:lnTo>
                  <a:lnTo>
                    <a:pt x="42" y="86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4" name="Line 33">
              <a:extLst>
                <a:ext uri="{FF2B5EF4-FFF2-40B4-BE49-F238E27FC236}">
                  <a16:creationId xmlns:a16="http://schemas.microsoft.com/office/drawing/2014/main" id="{7E9B980B-CEFB-3604-4C1A-4130030EFE9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20" y="1881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5" name="Freeform 34">
              <a:extLst>
                <a:ext uri="{FF2B5EF4-FFF2-40B4-BE49-F238E27FC236}">
                  <a16:creationId xmlns:a16="http://schemas.microsoft.com/office/drawing/2014/main" id="{AC9B5BBF-5A73-6E15-DEDD-936F7E4B10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765" y="1839"/>
              <a:ext cx="83" cy="86"/>
            </a:xfrm>
            <a:custGeom>
              <a:avLst/>
              <a:gdLst>
                <a:gd name="T0" fmla="*/ 41 w 83"/>
                <a:gd name="T1" fmla="*/ 86 h 86"/>
                <a:gd name="T2" fmla="*/ 41 w 83"/>
                <a:gd name="T3" fmla="*/ 86 h 86"/>
                <a:gd name="T4" fmla="*/ 49 w 83"/>
                <a:gd name="T5" fmla="*/ 84 h 86"/>
                <a:gd name="T6" fmla="*/ 57 w 83"/>
                <a:gd name="T7" fmla="*/ 81 h 86"/>
                <a:gd name="T8" fmla="*/ 65 w 83"/>
                <a:gd name="T9" fmla="*/ 78 h 86"/>
                <a:gd name="T10" fmla="*/ 71 w 83"/>
                <a:gd name="T11" fmla="*/ 73 h 86"/>
                <a:gd name="T12" fmla="*/ 76 w 83"/>
                <a:gd name="T13" fmla="*/ 67 h 86"/>
                <a:gd name="T14" fmla="*/ 80 w 83"/>
                <a:gd name="T15" fmla="*/ 59 h 86"/>
                <a:gd name="T16" fmla="*/ 82 w 83"/>
                <a:gd name="T17" fmla="*/ 51 h 86"/>
                <a:gd name="T18" fmla="*/ 83 w 83"/>
                <a:gd name="T19" fmla="*/ 42 h 86"/>
                <a:gd name="T20" fmla="*/ 83 w 83"/>
                <a:gd name="T21" fmla="*/ 42 h 86"/>
                <a:gd name="T22" fmla="*/ 82 w 83"/>
                <a:gd name="T23" fmla="*/ 34 h 86"/>
                <a:gd name="T24" fmla="*/ 80 w 83"/>
                <a:gd name="T25" fmla="*/ 27 h 86"/>
                <a:gd name="T26" fmla="*/ 76 w 83"/>
                <a:gd name="T27" fmla="*/ 19 h 86"/>
                <a:gd name="T28" fmla="*/ 71 w 83"/>
                <a:gd name="T29" fmla="*/ 13 h 86"/>
                <a:gd name="T30" fmla="*/ 65 w 83"/>
                <a:gd name="T31" fmla="*/ 8 h 86"/>
                <a:gd name="T32" fmla="*/ 57 w 83"/>
                <a:gd name="T33" fmla="*/ 5 h 86"/>
                <a:gd name="T34" fmla="*/ 49 w 83"/>
                <a:gd name="T35" fmla="*/ 2 h 86"/>
                <a:gd name="T36" fmla="*/ 41 w 83"/>
                <a:gd name="T37" fmla="*/ 0 h 86"/>
                <a:gd name="T38" fmla="*/ 41 w 83"/>
                <a:gd name="T39" fmla="*/ 0 h 86"/>
                <a:gd name="T40" fmla="*/ 32 w 83"/>
                <a:gd name="T41" fmla="*/ 2 h 86"/>
                <a:gd name="T42" fmla="*/ 24 w 83"/>
                <a:gd name="T43" fmla="*/ 5 h 86"/>
                <a:gd name="T44" fmla="*/ 18 w 83"/>
                <a:gd name="T45" fmla="*/ 8 h 86"/>
                <a:gd name="T46" fmla="*/ 12 w 83"/>
                <a:gd name="T47" fmla="*/ 13 h 86"/>
                <a:gd name="T48" fmla="*/ 6 w 83"/>
                <a:gd name="T49" fmla="*/ 19 h 86"/>
                <a:gd name="T50" fmla="*/ 3 w 83"/>
                <a:gd name="T51" fmla="*/ 27 h 86"/>
                <a:gd name="T52" fmla="*/ 0 w 83"/>
                <a:gd name="T53" fmla="*/ 34 h 86"/>
                <a:gd name="T54" fmla="*/ 0 w 83"/>
                <a:gd name="T55" fmla="*/ 42 h 86"/>
                <a:gd name="T56" fmla="*/ 0 w 83"/>
                <a:gd name="T57" fmla="*/ 42 h 86"/>
                <a:gd name="T58" fmla="*/ 0 w 83"/>
                <a:gd name="T59" fmla="*/ 51 h 86"/>
                <a:gd name="T60" fmla="*/ 3 w 83"/>
                <a:gd name="T61" fmla="*/ 59 h 86"/>
                <a:gd name="T62" fmla="*/ 6 w 83"/>
                <a:gd name="T63" fmla="*/ 67 h 86"/>
                <a:gd name="T64" fmla="*/ 12 w 83"/>
                <a:gd name="T65" fmla="*/ 73 h 86"/>
                <a:gd name="T66" fmla="*/ 18 w 83"/>
                <a:gd name="T67" fmla="*/ 78 h 86"/>
                <a:gd name="T68" fmla="*/ 24 w 83"/>
                <a:gd name="T69" fmla="*/ 81 h 86"/>
                <a:gd name="T70" fmla="*/ 32 w 83"/>
                <a:gd name="T71" fmla="*/ 84 h 86"/>
                <a:gd name="T72" fmla="*/ 41 w 83"/>
                <a:gd name="T73" fmla="*/ 86 h 86"/>
                <a:gd name="T74" fmla="*/ 41 w 83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6">
                  <a:moveTo>
                    <a:pt x="41" y="86"/>
                  </a:moveTo>
                  <a:lnTo>
                    <a:pt x="41" y="86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5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8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6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6" name="Line 35">
              <a:extLst>
                <a:ext uri="{FF2B5EF4-FFF2-40B4-BE49-F238E27FC236}">
                  <a16:creationId xmlns:a16="http://schemas.microsoft.com/office/drawing/2014/main" id="{4CA50255-13E1-F5F4-833A-49B761E4DB4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7" y="1878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7" name="Freeform 36">
              <a:extLst>
                <a:ext uri="{FF2B5EF4-FFF2-40B4-BE49-F238E27FC236}">
                  <a16:creationId xmlns:a16="http://schemas.microsoft.com/office/drawing/2014/main" id="{FCD1C14F-058B-3A89-A172-7D0167079D88}"/>
                </a:ext>
              </a:extLst>
            </p:cNvPr>
            <p:cNvSpPr>
              <a:spLocks/>
            </p:cNvSpPr>
            <p:nvPr/>
          </p:nvSpPr>
          <p:spPr bwMode="auto">
            <a:xfrm>
              <a:off x="1541" y="1836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1 h 84"/>
                <a:gd name="T8" fmla="*/ 65 w 84"/>
                <a:gd name="T9" fmla="*/ 78 h 84"/>
                <a:gd name="T10" fmla="*/ 72 w 84"/>
                <a:gd name="T11" fmla="*/ 72 h 84"/>
                <a:gd name="T12" fmla="*/ 76 w 84"/>
                <a:gd name="T13" fmla="*/ 65 h 84"/>
                <a:gd name="T14" fmla="*/ 81 w 84"/>
                <a:gd name="T15" fmla="*/ 59 h 84"/>
                <a:gd name="T16" fmla="*/ 83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4 h 84"/>
                <a:gd name="T24" fmla="*/ 81 w 84"/>
                <a:gd name="T25" fmla="*/ 27 h 84"/>
                <a:gd name="T26" fmla="*/ 76 w 84"/>
                <a:gd name="T27" fmla="*/ 19 h 84"/>
                <a:gd name="T28" fmla="*/ 72 w 84"/>
                <a:gd name="T29" fmla="*/ 13 h 84"/>
                <a:gd name="T30" fmla="*/ 65 w 84"/>
                <a:gd name="T31" fmla="*/ 8 h 84"/>
                <a:gd name="T32" fmla="*/ 58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3 w 84"/>
                <a:gd name="T47" fmla="*/ 13 h 84"/>
                <a:gd name="T48" fmla="*/ 7 w 84"/>
                <a:gd name="T49" fmla="*/ 19 h 84"/>
                <a:gd name="T50" fmla="*/ 3 w 84"/>
                <a:gd name="T51" fmla="*/ 27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7 w 84"/>
                <a:gd name="T63" fmla="*/ 65 h 84"/>
                <a:gd name="T64" fmla="*/ 13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2" y="72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3" y="51"/>
                  </a:lnTo>
                  <a:lnTo>
                    <a:pt x="84" y="42"/>
                  </a:lnTo>
                  <a:lnTo>
                    <a:pt x="83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7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7" y="65"/>
                  </a:lnTo>
                  <a:lnTo>
                    <a:pt x="13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8" name="Line 37">
              <a:extLst>
                <a:ext uri="{FF2B5EF4-FFF2-40B4-BE49-F238E27FC236}">
                  <a16:creationId xmlns:a16="http://schemas.microsoft.com/office/drawing/2014/main" id="{3F7F37E6-258C-BAE0-AE11-E386850664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80" y="1878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79" name="Freeform 38">
              <a:extLst>
                <a:ext uri="{FF2B5EF4-FFF2-40B4-BE49-F238E27FC236}">
                  <a16:creationId xmlns:a16="http://schemas.microsoft.com/office/drawing/2014/main" id="{B85EAB65-57DF-72D8-8CD3-AD3ECAC9C236}"/>
                </a:ext>
              </a:extLst>
            </p:cNvPr>
            <p:cNvSpPr>
              <a:spLocks/>
            </p:cNvSpPr>
            <p:nvPr/>
          </p:nvSpPr>
          <p:spPr bwMode="auto">
            <a:xfrm>
              <a:off x="1324" y="1836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1 h 84"/>
                <a:gd name="T8" fmla="*/ 65 w 84"/>
                <a:gd name="T9" fmla="*/ 78 h 84"/>
                <a:gd name="T10" fmla="*/ 72 w 84"/>
                <a:gd name="T11" fmla="*/ 72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7 h 84"/>
                <a:gd name="T26" fmla="*/ 76 w 84"/>
                <a:gd name="T27" fmla="*/ 19 h 84"/>
                <a:gd name="T28" fmla="*/ 72 w 84"/>
                <a:gd name="T29" fmla="*/ 13 h 84"/>
                <a:gd name="T30" fmla="*/ 65 w 84"/>
                <a:gd name="T31" fmla="*/ 8 h 84"/>
                <a:gd name="T32" fmla="*/ 58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3 w 84"/>
                <a:gd name="T47" fmla="*/ 13 h 84"/>
                <a:gd name="T48" fmla="*/ 6 w 84"/>
                <a:gd name="T49" fmla="*/ 19 h 84"/>
                <a:gd name="T50" fmla="*/ 3 w 84"/>
                <a:gd name="T51" fmla="*/ 27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3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2" y="72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3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0" name="Freeform 39">
              <a:extLst>
                <a:ext uri="{FF2B5EF4-FFF2-40B4-BE49-F238E27FC236}">
                  <a16:creationId xmlns:a16="http://schemas.microsoft.com/office/drawing/2014/main" id="{F1C0A82F-B7F8-7C69-E92C-AE437F3728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0" y="184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2 h 84"/>
                <a:gd name="T6" fmla="*/ 59 w 84"/>
                <a:gd name="T7" fmla="*/ 80 h 84"/>
                <a:gd name="T8" fmla="*/ 67 w 84"/>
                <a:gd name="T9" fmla="*/ 76 h 84"/>
                <a:gd name="T10" fmla="*/ 73 w 84"/>
                <a:gd name="T11" fmla="*/ 71 h 84"/>
                <a:gd name="T12" fmla="*/ 78 w 84"/>
                <a:gd name="T13" fmla="*/ 65 h 84"/>
                <a:gd name="T14" fmla="*/ 81 w 84"/>
                <a:gd name="T15" fmla="*/ 57 h 84"/>
                <a:gd name="T16" fmla="*/ 84 w 84"/>
                <a:gd name="T17" fmla="*/ 49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2 h 84"/>
                <a:gd name="T24" fmla="*/ 81 w 84"/>
                <a:gd name="T25" fmla="*/ 25 h 84"/>
                <a:gd name="T26" fmla="*/ 78 w 84"/>
                <a:gd name="T27" fmla="*/ 18 h 84"/>
                <a:gd name="T28" fmla="*/ 73 w 84"/>
                <a:gd name="T29" fmla="*/ 12 h 84"/>
                <a:gd name="T30" fmla="*/ 67 w 84"/>
                <a:gd name="T31" fmla="*/ 6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7 w 84"/>
                <a:gd name="T43" fmla="*/ 3 h 84"/>
                <a:gd name="T44" fmla="*/ 19 w 84"/>
                <a:gd name="T45" fmla="*/ 6 h 84"/>
                <a:gd name="T46" fmla="*/ 13 w 84"/>
                <a:gd name="T47" fmla="*/ 12 h 84"/>
                <a:gd name="T48" fmla="*/ 8 w 84"/>
                <a:gd name="T49" fmla="*/ 18 h 84"/>
                <a:gd name="T50" fmla="*/ 3 w 84"/>
                <a:gd name="T51" fmla="*/ 25 h 84"/>
                <a:gd name="T52" fmla="*/ 2 w 84"/>
                <a:gd name="T53" fmla="*/ 32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49 h 84"/>
                <a:gd name="T60" fmla="*/ 3 w 84"/>
                <a:gd name="T61" fmla="*/ 57 h 84"/>
                <a:gd name="T62" fmla="*/ 8 w 84"/>
                <a:gd name="T63" fmla="*/ 65 h 84"/>
                <a:gd name="T64" fmla="*/ 13 w 84"/>
                <a:gd name="T65" fmla="*/ 71 h 84"/>
                <a:gd name="T66" fmla="*/ 19 w 84"/>
                <a:gd name="T67" fmla="*/ 76 h 84"/>
                <a:gd name="T68" fmla="*/ 27 w 84"/>
                <a:gd name="T69" fmla="*/ 80 h 84"/>
                <a:gd name="T70" fmla="*/ 34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2"/>
                  </a:lnTo>
                  <a:lnTo>
                    <a:pt x="59" y="80"/>
                  </a:lnTo>
                  <a:lnTo>
                    <a:pt x="67" y="76"/>
                  </a:lnTo>
                  <a:lnTo>
                    <a:pt x="73" y="71"/>
                  </a:lnTo>
                  <a:lnTo>
                    <a:pt x="78" y="65"/>
                  </a:lnTo>
                  <a:lnTo>
                    <a:pt x="81" y="57"/>
                  </a:lnTo>
                  <a:lnTo>
                    <a:pt x="84" y="49"/>
                  </a:lnTo>
                  <a:lnTo>
                    <a:pt x="84" y="42"/>
                  </a:lnTo>
                  <a:lnTo>
                    <a:pt x="84" y="32"/>
                  </a:lnTo>
                  <a:lnTo>
                    <a:pt x="81" y="25"/>
                  </a:lnTo>
                  <a:lnTo>
                    <a:pt x="78" y="18"/>
                  </a:lnTo>
                  <a:lnTo>
                    <a:pt x="73" y="12"/>
                  </a:lnTo>
                  <a:lnTo>
                    <a:pt x="67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7" y="3"/>
                  </a:lnTo>
                  <a:lnTo>
                    <a:pt x="19" y="6"/>
                  </a:lnTo>
                  <a:lnTo>
                    <a:pt x="13" y="12"/>
                  </a:lnTo>
                  <a:lnTo>
                    <a:pt x="8" y="18"/>
                  </a:lnTo>
                  <a:lnTo>
                    <a:pt x="3" y="25"/>
                  </a:lnTo>
                  <a:lnTo>
                    <a:pt x="2" y="32"/>
                  </a:lnTo>
                  <a:lnTo>
                    <a:pt x="0" y="42"/>
                  </a:lnTo>
                  <a:lnTo>
                    <a:pt x="2" y="49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3" y="71"/>
                  </a:lnTo>
                  <a:lnTo>
                    <a:pt x="19" y="76"/>
                  </a:lnTo>
                  <a:lnTo>
                    <a:pt x="27" y="80"/>
                  </a:lnTo>
                  <a:lnTo>
                    <a:pt x="34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1" name="Line 40">
              <a:extLst>
                <a:ext uri="{FF2B5EF4-FFF2-40B4-BE49-F238E27FC236}">
                  <a16:creationId xmlns:a16="http://schemas.microsoft.com/office/drawing/2014/main" id="{346723F7-20AE-7401-362C-9B66C195AEA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49" y="1701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2" name="Freeform 41">
              <a:extLst>
                <a:ext uri="{FF2B5EF4-FFF2-40B4-BE49-F238E27FC236}">
                  <a16:creationId xmlns:a16="http://schemas.microsoft.com/office/drawing/2014/main" id="{2D5AE79B-E892-E373-BEF5-F40BC0BAEB6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93" y="1659"/>
              <a:ext cx="84" cy="86"/>
            </a:xfrm>
            <a:custGeom>
              <a:avLst/>
              <a:gdLst>
                <a:gd name="T0" fmla="*/ 42 w 84"/>
                <a:gd name="T1" fmla="*/ 86 h 86"/>
                <a:gd name="T2" fmla="*/ 42 w 84"/>
                <a:gd name="T3" fmla="*/ 86 h 86"/>
                <a:gd name="T4" fmla="*/ 50 w 84"/>
                <a:gd name="T5" fmla="*/ 84 h 86"/>
                <a:gd name="T6" fmla="*/ 58 w 84"/>
                <a:gd name="T7" fmla="*/ 81 h 86"/>
                <a:gd name="T8" fmla="*/ 65 w 84"/>
                <a:gd name="T9" fmla="*/ 78 h 86"/>
                <a:gd name="T10" fmla="*/ 72 w 84"/>
                <a:gd name="T11" fmla="*/ 73 h 86"/>
                <a:gd name="T12" fmla="*/ 76 w 84"/>
                <a:gd name="T13" fmla="*/ 67 h 86"/>
                <a:gd name="T14" fmla="*/ 81 w 84"/>
                <a:gd name="T15" fmla="*/ 59 h 86"/>
                <a:gd name="T16" fmla="*/ 83 w 84"/>
                <a:gd name="T17" fmla="*/ 52 h 86"/>
                <a:gd name="T18" fmla="*/ 84 w 84"/>
                <a:gd name="T19" fmla="*/ 42 h 86"/>
                <a:gd name="T20" fmla="*/ 84 w 84"/>
                <a:gd name="T21" fmla="*/ 42 h 86"/>
                <a:gd name="T22" fmla="*/ 83 w 84"/>
                <a:gd name="T23" fmla="*/ 35 h 86"/>
                <a:gd name="T24" fmla="*/ 81 w 84"/>
                <a:gd name="T25" fmla="*/ 27 h 86"/>
                <a:gd name="T26" fmla="*/ 76 w 84"/>
                <a:gd name="T27" fmla="*/ 19 h 86"/>
                <a:gd name="T28" fmla="*/ 72 w 84"/>
                <a:gd name="T29" fmla="*/ 13 h 86"/>
                <a:gd name="T30" fmla="*/ 65 w 84"/>
                <a:gd name="T31" fmla="*/ 8 h 86"/>
                <a:gd name="T32" fmla="*/ 58 w 84"/>
                <a:gd name="T33" fmla="*/ 5 h 86"/>
                <a:gd name="T34" fmla="*/ 50 w 84"/>
                <a:gd name="T35" fmla="*/ 2 h 86"/>
                <a:gd name="T36" fmla="*/ 42 w 84"/>
                <a:gd name="T37" fmla="*/ 0 h 86"/>
                <a:gd name="T38" fmla="*/ 42 w 84"/>
                <a:gd name="T39" fmla="*/ 0 h 86"/>
                <a:gd name="T40" fmla="*/ 33 w 84"/>
                <a:gd name="T41" fmla="*/ 2 h 86"/>
                <a:gd name="T42" fmla="*/ 25 w 84"/>
                <a:gd name="T43" fmla="*/ 5 h 86"/>
                <a:gd name="T44" fmla="*/ 19 w 84"/>
                <a:gd name="T45" fmla="*/ 8 h 86"/>
                <a:gd name="T46" fmla="*/ 13 w 84"/>
                <a:gd name="T47" fmla="*/ 13 h 86"/>
                <a:gd name="T48" fmla="*/ 7 w 84"/>
                <a:gd name="T49" fmla="*/ 19 h 86"/>
                <a:gd name="T50" fmla="*/ 3 w 84"/>
                <a:gd name="T51" fmla="*/ 27 h 86"/>
                <a:gd name="T52" fmla="*/ 0 w 84"/>
                <a:gd name="T53" fmla="*/ 35 h 86"/>
                <a:gd name="T54" fmla="*/ 0 w 84"/>
                <a:gd name="T55" fmla="*/ 42 h 86"/>
                <a:gd name="T56" fmla="*/ 0 w 84"/>
                <a:gd name="T57" fmla="*/ 42 h 86"/>
                <a:gd name="T58" fmla="*/ 0 w 84"/>
                <a:gd name="T59" fmla="*/ 52 h 86"/>
                <a:gd name="T60" fmla="*/ 3 w 84"/>
                <a:gd name="T61" fmla="*/ 59 h 86"/>
                <a:gd name="T62" fmla="*/ 7 w 84"/>
                <a:gd name="T63" fmla="*/ 67 h 86"/>
                <a:gd name="T64" fmla="*/ 13 w 84"/>
                <a:gd name="T65" fmla="*/ 73 h 86"/>
                <a:gd name="T66" fmla="*/ 19 w 84"/>
                <a:gd name="T67" fmla="*/ 78 h 86"/>
                <a:gd name="T68" fmla="*/ 25 w 84"/>
                <a:gd name="T69" fmla="*/ 81 h 86"/>
                <a:gd name="T70" fmla="*/ 33 w 84"/>
                <a:gd name="T71" fmla="*/ 84 h 86"/>
                <a:gd name="T72" fmla="*/ 42 w 84"/>
                <a:gd name="T73" fmla="*/ 86 h 86"/>
                <a:gd name="T74" fmla="*/ 42 w 84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6">
                  <a:moveTo>
                    <a:pt x="42" y="86"/>
                  </a:moveTo>
                  <a:lnTo>
                    <a:pt x="42" y="86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2" y="73"/>
                  </a:lnTo>
                  <a:lnTo>
                    <a:pt x="76" y="67"/>
                  </a:lnTo>
                  <a:lnTo>
                    <a:pt x="81" y="59"/>
                  </a:lnTo>
                  <a:lnTo>
                    <a:pt x="83" y="52"/>
                  </a:lnTo>
                  <a:lnTo>
                    <a:pt x="84" y="42"/>
                  </a:lnTo>
                  <a:lnTo>
                    <a:pt x="83" y="35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5" y="8"/>
                  </a:lnTo>
                  <a:lnTo>
                    <a:pt x="58" y="5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5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7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7" y="67"/>
                  </a:lnTo>
                  <a:lnTo>
                    <a:pt x="13" y="73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6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3" name="Line 42">
              <a:extLst>
                <a:ext uri="{FF2B5EF4-FFF2-40B4-BE49-F238E27FC236}">
                  <a16:creationId xmlns:a16="http://schemas.microsoft.com/office/drawing/2014/main" id="{75F20038-BB14-43D9-54C2-74FF4502C61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32" y="1701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4" name="Freeform 43">
              <a:extLst>
                <a:ext uri="{FF2B5EF4-FFF2-40B4-BE49-F238E27FC236}">
                  <a16:creationId xmlns:a16="http://schemas.microsoft.com/office/drawing/2014/main" id="{B255CCC9-EB3D-E8A9-98F9-357D4596794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6" y="1659"/>
              <a:ext cx="84" cy="86"/>
            </a:xfrm>
            <a:custGeom>
              <a:avLst/>
              <a:gdLst>
                <a:gd name="T0" fmla="*/ 42 w 84"/>
                <a:gd name="T1" fmla="*/ 86 h 86"/>
                <a:gd name="T2" fmla="*/ 42 w 84"/>
                <a:gd name="T3" fmla="*/ 86 h 86"/>
                <a:gd name="T4" fmla="*/ 50 w 84"/>
                <a:gd name="T5" fmla="*/ 84 h 86"/>
                <a:gd name="T6" fmla="*/ 58 w 84"/>
                <a:gd name="T7" fmla="*/ 81 h 86"/>
                <a:gd name="T8" fmla="*/ 65 w 84"/>
                <a:gd name="T9" fmla="*/ 78 h 86"/>
                <a:gd name="T10" fmla="*/ 72 w 84"/>
                <a:gd name="T11" fmla="*/ 73 h 86"/>
                <a:gd name="T12" fmla="*/ 76 w 84"/>
                <a:gd name="T13" fmla="*/ 67 h 86"/>
                <a:gd name="T14" fmla="*/ 81 w 84"/>
                <a:gd name="T15" fmla="*/ 59 h 86"/>
                <a:gd name="T16" fmla="*/ 82 w 84"/>
                <a:gd name="T17" fmla="*/ 52 h 86"/>
                <a:gd name="T18" fmla="*/ 84 w 84"/>
                <a:gd name="T19" fmla="*/ 42 h 86"/>
                <a:gd name="T20" fmla="*/ 84 w 84"/>
                <a:gd name="T21" fmla="*/ 42 h 86"/>
                <a:gd name="T22" fmla="*/ 82 w 84"/>
                <a:gd name="T23" fmla="*/ 35 h 86"/>
                <a:gd name="T24" fmla="*/ 81 w 84"/>
                <a:gd name="T25" fmla="*/ 27 h 86"/>
                <a:gd name="T26" fmla="*/ 76 w 84"/>
                <a:gd name="T27" fmla="*/ 19 h 86"/>
                <a:gd name="T28" fmla="*/ 72 w 84"/>
                <a:gd name="T29" fmla="*/ 13 h 86"/>
                <a:gd name="T30" fmla="*/ 65 w 84"/>
                <a:gd name="T31" fmla="*/ 8 h 86"/>
                <a:gd name="T32" fmla="*/ 58 w 84"/>
                <a:gd name="T33" fmla="*/ 5 h 86"/>
                <a:gd name="T34" fmla="*/ 50 w 84"/>
                <a:gd name="T35" fmla="*/ 2 h 86"/>
                <a:gd name="T36" fmla="*/ 42 w 84"/>
                <a:gd name="T37" fmla="*/ 0 h 86"/>
                <a:gd name="T38" fmla="*/ 42 w 84"/>
                <a:gd name="T39" fmla="*/ 0 h 86"/>
                <a:gd name="T40" fmla="*/ 33 w 84"/>
                <a:gd name="T41" fmla="*/ 2 h 86"/>
                <a:gd name="T42" fmla="*/ 25 w 84"/>
                <a:gd name="T43" fmla="*/ 5 h 86"/>
                <a:gd name="T44" fmla="*/ 19 w 84"/>
                <a:gd name="T45" fmla="*/ 8 h 86"/>
                <a:gd name="T46" fmla="*/ 13 w 84"/>
                <a:gd name="T47" fmla="*/ 13 h 86"/>
                <a:gd name="T48" fmla="*/ 6 w 84"/>
                <a:gd name="T49" fmla="*/ 19 h 86"/>
                <a:gd name="T50" fmla="*/ 3 w 84"/>
                <a:gd name="T51" fmla="*/ 27 h 86"/>
                <a:gd name="T52" fmla="*/ 0 w 84"/>
                <a:gd name="T53" fmla="*/ 35 h 86"/>
                <a:gd name="T54" fmla="*/ 0 w 84"/>
                <a:gd name="T55" fmla="*/ 42 h 86"/>
                <a:gd name="T56" fmla="*/ 0 w 84"/>
                <a:gd name="T57" fmla="*/ 42 h 86"/>
                <a:gd name="T58" fmla="*/ 0 w 84"/>
                <a:gd name="T59" fmla="*/ 52 h 86"/>
                <a:gd name="T60" fmla="*/ 3 w 84"/>
                <a:gd name="T61" fmla="*/ 59 h 86"/>
                <a:gd name="T62" fmla="*/ 6 w 84"/>
                <a:gd name="T63" fmla="*/ 67 h 86"/>
                <a:gd name="T64" fmla="*/ 13 w 84"/>
                <a:gd name="T65" fmla="*/ 73 h 86"/>
                <a:gd name="T66" fmla="*/ 19 w 84"/>
                <a:gd name="T67" fmla="*/ 78 h 86"/>
                <a:gd name="T68" fmla="*/ 25 w 84"/>
                <a:gd name="T69" fmla="*/ 81 h 86"/>
                <a:gd name="T70" fmla="*/ 33 w 84"/>
                <a:gd name="T71" fmla="*/ 84 h 86"/>
                <a:gd name="T72" fmla="*/ 42 w 84"/>
                <a:gd name="T73" fmla="*/ 86 h 86"/>
                <a:gd name="T74" fmla="*/ 42 w 84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6">
                  <a:moveTo>
                    <a:pt x="42" y="86"/>
                  </a:moveTo>
                  <a:lnTo>
                    <a:pt x="42" y="86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2" y="73"/>
                  </a:lnTo>
                  <a:lnTo>
                    <a:pt x="76" y="67"/>
                  </a:lnTo>
                  <a:lnTo>
                    <a:pt x="81" y="59"/>
                  </a:lnTo>
                  <a:lnTo>
                    <a:pt x="82" y="52"/>
                  </a:lnTo>
                  <a:lnTo>
                    <a:pt x="84" y="42"/>
                  </a:lnTo>
                  <a:lnTo>
                    <a:pt x="82" y="35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5" y="8"/>
                  </a:lnTo>
                  <a:lnTo>
                    <a:pt x="58" y="5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5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3" y="73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6"/>
                  </a:lnTo>
                  <a:close/>
                </a:path>
              </a:pathLst>
            </a:custGeom>
            <a:solidFill>
              <a:srgbClr val="F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5" name="Line 44">
              <a:extLst>
                <a:ext uri="{FF2B5EF4-FFF2-40B4-BE49-F238E27FC236}">
                  <a16:creationId xmlns:a16="http://schemas.microsoft.com/office/drawing/2014/main" id="{1E31ECB2-ABDD-351E-6587-0C65E4CF66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09" y="1698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6" name="Freeform 45">
              <a:extLst>
                <a:ext uri="{FF2B5EF4-FFF2-40B4-BE49-F238E27FC236}">
                  <a16:creationId xmlns:a16="http://schemas.microsoft.com/office/drawing/2014/main" id="{0349B2AD-D43E-0342-9D52-2B48844C7A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1656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1 h 84"/>
                <a:gd name="T8" fmla="*/ 65 w 84"/>
                <a:gd name="T9" fmla="*/ 78 h 84"/>
                <a:gd name="T10" fmla="*/ 71 w 84"/>
                <a:gd name="T11" fmla="*/ 72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7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8 h 84"/>
                <a:gd name="T32" fmla="*/ 57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2 w 84"/>
                <a:gd name="T47" fmla="*/ 13 h 84"/>
                <a:gd name="T48" fmla="*/ 6 w 84"/>
                <a:gd name="T49" fmla="*/ 19 h 84"/>
                <a:gd name="T50" fmla="*/ 3 w 84"/>
                <a:gd name="T51" fmla="*/ 27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2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7" name="Line 46">
              <a:extLst>
                <a:ext uri="{FF2B5EF4-FFF2-40B4-BE49-F238E27FC236}">
                  <a16:creationId xmlns:a16="http://schemas.microsoft.com/office/drawing/2014/main" id="{098D37EF-F2D9-7140-E436-7FDCA64447E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92" y="1698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8" name="Freeform 47">
              <a:extLst>
                <a:ext uri="{FF2B5EF4-FFF2-40B4-BE49-F238E27FC236}">
                  <a16:creationId xmlns:a16="http://schemas.microsoft.com/office/drawing/2014/main" id="{9E31C539-997F-D71A-0A75-D5C088FA1F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6" y="1656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1 h 84"/>
                <a:gd name="T8" fmla="*/ 65 w 84"/>
                <a:gd name="T9" fmla="*/ 78 h 84"/>
                <a:gd name="T10" fmla="*/ 71 w 84"/>
                <a:gd name="T11" fmla="*/ 72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7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8 h 84"/>
                <a:gd name="T32" fmla="*/ 57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2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2 w 84"/>
                <a:gd name="T47" fmla="*/ 13 h 84"/>
                <a:gd name="T48" fmla="*/ 6 w 84"/>
                <a:gd name="T49" fmla="*/ 19 h 84"/>
                <a:gd name="T50" fmla="*/ 3 w 84"/>
                <a:gd name="T51" fmla="*/ 27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2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2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2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2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89" name="Freeform 48">
              <a:extLst>
                <a:ext uri="{FF2B5EF4-FFF2-40B4-BE49-F238E27FC236}">
                  <a16:creationId xmlns:a16="http://schemas.microsoft.com/office/drawing/2014/main" id="{3CE76ADE-5E4F-73C3-9CAC-0FE8FF0AA6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2" y="166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2 h 84"/>
                <a:gd name="T6" fmla="*/ 59 w 84"/>
                <a:gd name="T7" fmla="*/ 81 h 84"/>
                <a:gd name="T8" fmla="*/ 67 w 84"/>
                <a:gd name="T9" fmla="*/ 76 h 84"/>
                <a:gd name="T10" fmla="*/ 73 w 84"/>
                <a:gd name="T11" fmla="*/ 71 h 84"/>
                <a:gd name="T12" fmla="*/ 77 w 84"/>
                <a:gd name="T13" fmla="*/ 65 h 84"/>
                <a:gd name="T14" fmla="*/ 81 w 84"/>
                <a:gd name="T15" fmla="*/ 57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1 w 84"/>
                <a:gd name="T25" fmla="*/ 25 h 84"/>
                <a:gd name="T26" fmla="*/ 77 w 84"/>
                <a:gd name="T27" fmla="*/ 19 h 84"/>
                <a:gd name="T28" fmla="*/ 73 w 84"/>
                <a:gd name="T29" fmla="*/ 12 h 84"/>
                <a:gd name="T30" fmla="*/ 67 w 84"/>
                <a:gd name="T31" fmla="*/ 6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6 w 84"/>
                <a:gd name="T43" fmla="*/ 3 h 84"/>
                <a:gd name="T44" fmla="*/ 19 w 84"/>
                <a:gd name="T45" fmla="*/ 6 h 84"/>
                <a:gd name="T46" fmla="*/ 12 w 84"/>
                <a:gd name="T47" fmla="*/ 12 h 84"/>
                <a:gd name="T48" fmla="*/ 8 w 84"/>
                <a:gd name="T49" fmla="*/ 19 h 84"/>
                <a:gd name="T50" fmla="*/ 3 w 84"/>
                <a:gd name="T51" fmla="*/ 25 h 84"/>
                <a:gd name="T52" fmla="*/ 1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1 w 84"/>
                <a:gd name="T59" fmla="*/ 50 h 84"/>
                <a:gd name="T60" fmla="*/ 3 w 84"/>
                <a:gd name="T61" fmla="*/ 57 h 84"/>
                <a:gd name="T62" fmla="*/ 8 w 84"/>
                <a:gd name="T63" fmla="*/ 65 h 84"/>
                <a:gd name="T64" fmla="*/ 12 w 84"/>
                <a:gd name="T65" fmla="*/ 71 h 84"/>
                <a:gd name="T66" fmla="*/ 19 w 84"/>
                <a:gd name="T67" fmla="*/ 76 h 84"/>
                <a:gd name="T68" fmla="*/ 26 w 84"/>
                <a:gd name="T69" fmla="*/ 81 h 84"/>
                <a:gd name="T70" fmla="*/ 34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2"/>
                  </a:lnTo>
                  <a:lnTo>
                    <a:pt x="59" y="81"/>
                  </a:lnTo>
                  <a:lnTo>
                    <a:pt x="67" y="76"/>
                  </a:lnTo>
                  <a:lnTo>
                    <a:pt x="73" y="71"/>
                  </a:lnTo>
                  <a:lnTo>
                    <a:pt x="77" y="65"/>
                  </a:lnTo>
                  <a:lnTo>
                    <a:pt x="81" y="57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1" y="25"/>
                  </a:lnTo>
                  <a:lnTo>
                    <a:pt x="77" y="19"/>
                  </a:lnTo>
                  <a:lnTo>
                    <a:pt x="73" y="12"/>
                  </a:lnTo>
                  <a:lnTo>
                    <a:pt x="67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9" y="6"/>
                  </a:lnTo>
                  <a:lnTo>
                    <a:pt x="12" y="12"/>
                  </a:lnTo>
                  <a:lnTo>
                    <a:pt x="8" y="19"/>
                  </a:lnTo>
                  <a:lnTo>
                    <a:pt x="3" y="25"/>
                  </a:lnTo>
                  <a:lnTo>
                    <a:pt x="1" y="33"/>
                  </a:lnTo>
                  <a:lnTo>
                    <a:pt x="0" y="42"/>
                  </a:lnTo>
                  <a:lnTo>
                    <a:pt x="1" y="50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2" y="71"/>
                  </a:lnTo>
                  <a:lnTo>
                    <a:pt x="19" y="76"/>
                  </a:lnTo>
                  <a:lnTo>
                    <a:pt x="26" y="81"/>
                  </a:lnTo>
                  <a:lnTo>
                    <a:pt x="34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0" name="Line 49">
              <a:extLst>
                <a:ext uri="{FF2B5EF4-FFF2-40B4-BE49-F238E27FC236}">
                  <a16:creationId xmlns:a16="http://schemas.microsoft.com/office/drawing/2014/main" id="{0BA39571-21C4-8CA3-D84A-ABFB6C89E7E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8" y="1698"/>
              <a:ext cx="216" cy="382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1" name="Freeform 50">
              <a:extLst>
                <a:ext uri="{FF2B5EF4-FFF2-40B4-BE49-F238E27FC236}">
                  <a16:creationId xmlns:a16="http://schemas.microsoft.com/office/drawing/2014/main" id="{A874F9C6-8B19-3B7B-610A-CA2E6BC514DB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4" y="1844"/>
              <a:ext cx="84" cy="85"/>
            </a:xfrm>
            <a:custGeom>
              <a:avLst/>
              <a:gdLst>
                <a:gd name="T0" fmla="*/ 42 w 84"/>
                <a:gd name="T1" fmla="*/ 85 h 85"/>
                <a:gd name="T2" fmla="*/ 42 w 84"/>
                <a:gd name="T3" fmla="*/ 85 h 85"/>
                <a:gd name="T4" fmla="*/ 51 w 84"/>
                <a:gd name="T5" fmla="*/ 84 h 85"/>
                <a:gd name="T6" fmla="*/ 59 w 84"/>
                <a:gd name="T7" fmla="*/ 81 h 85"/>
                <a:gd name="T8" fmla="*/ 65 w 84"/>
                <a:gd name="T9" fmla="*/ 77 h 85"/>
                <a:gd name="T10" fmla="*/ 71 w 84"/>
                <a:gd name="T11" fmla="*/ 73 h 85"/>
                <a:gd name="T12" fmla="*/ 78 w 84"/>
                <a:gd name="T13" fmla="*/ 67 h 85"/>
                <a:gd name="T14" fmla="*/ 81 w 84"/>
                <a:gd name="T15" fmla="*/ 59 h 85"/>
                <a:gd name="T16" fmla="*/ 84 w 84"/>
                <a:gd name="T17" fmla="*/ 51 h 85"/>
                <a:gd name="T18" fmla="*/ 84 w 84"/>
                <a:gd name="T19" fmla="*/ 43 h 85"/>
                <a:gd name="T20" fmla="*/ 84 w 84"/>
                <a:gd name="T21" fmla="*/ 43 h 85"/>
                <a:gd name="T22" fmla="*/ 84 w 84"/>
                <a:gd name="T23" fmla="*/ 34 h 85"/>
                <a:gd name="T24" fmla="*/ 81 w 84"/>
                <a:gd name="T25" fmla="*/ 26 h 85"/>
                <a:gd name="T26" fmla="*/ 78 w 84"/>
                <a:gd name="T27" fmla="*/ 19 h 85"/>
                <a:gd name="T28" fmla="*/ 71 w 84"/>
                <a:gd name="T29" fmla="*/ 12 h 85"/>
                <a:gd name="T30" fmla="*/ 65 w 84"/>
                <a:gd name="T31" fmla="*/ 8 h 85"/>
                <a:gd name="T32" fmla="*/ 59 w 84"/>
                <a:gd name="T33" fmla="*/ 5 h 85"/>
                <a:gd name="T34" fmla="*/ 51 w 84"/>
                <a:gd name="T35" fmla="*/ 1 h 85"/>
                <a:gd name="T36" fmla="*/ 42 w 84"/>
                <a:gd name="T37" fmla="*/ 0 h 85"/>
                <a:gd name="T38" fmla="*/ 42 w 84"/>
                <a:gd name="T39" fmla="*/ 0 h 85"/>
                <a:gd name="T40" fmla="*/ 34 w 84"/>
                <a:gd name="T41" fmla="*/ 1 h 85"/>
                <a:gd name="T42" fmla="*/ 27 w 84"/>
                <a:gd name="T43" fmla="*/ 5 h 85"/>
                <a:gd name="T44" fmla="*/ 19 w 84"/>
                <a:gd name="T45" fmla="*/ 8 h 85"/>
                <a:gd name="T46" fmla="*/ 13 w 84"/>
                <a:gd name="T47" fmla="*/ 12 h 85"/>
                <a:gd name="T48" fmla="*/ 8 w 84"/>
                <a:gd name="T49" fmla="*/ 19 h 85"/>
                <a:gd name="T50" fmla="*/ 3 w 84"/>
                <a:gd name="T51" fmla="*/ 26 h 85"/>
                <a:gd name="T52" fmla="*/ 2 w 84"/>
                <a:gd name="T53" fmla="*/ 34 h 85"/>
                <a:gd name="T54" fmla="*/ 0 w 84"/>
                <a:gd name="T55" fmla="*/ 43 h 85"/>
                <a:gd name="T56" fmla="*/ 0 w 84"/>
                <a:gd name="T57" fmla="*/ 43 h 85"/>
                <a:gd name="T58" fmla="*/ 2 w 84"/>
                <a:gd name="T59" fmla="*/ 51 h 85"/>
                <a:gd name="T60" fmla="*/ 3 w 84"/>
                <a:gd name="T61" fmla="*/ 59 h 85"/>
                <a:gd name="T62" fmla="*/ 8 w 84"/>
                <a:gd name="T63" fmla="*/ 67 h 85"/>
                <a:gd name="T64" fmla="*/ 13 w 84"/>
                <a:gd name="T65" fmla="*/ 73 h 85"/>
                <a:gd name="T66" fmla="*/ 19 w 84"/>
                <a:gd name="T67" fmla="*/ 77 h 85"/>
                <a:gd name="T68" fmla="*/ 27 w 84"/>
                <a:gd name="T69" fmla="*/ 81 h 85"/>
                <a:gd name="T70" fmla="*/ 34 w 84"/>
                <a:gd name="T71" fmla="*/ 84 h 85"/>
                <a:gd name="T72" fmla="*/ 42 w 84"/>
                <a:gd name="T73" fmla="*/ 85 h 85"/>
                <a:gd name="T74" fmla="*/ 42 w 84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5">
                  <a:moveTo>
                    <a:pt x="42" y="85"/>
                  </a:moveTo>
                  <a:lnTo>
                    <a:pt x="42" y="85"/>
                  </a:lnTo>
                  <a:lnTo>
                    <a:pt x="51" y="84"/>
                  </a:lnTo>
                  <a:lnTo>
                    <a:pt x="59" y="81"/>
                  </a:lnTo>
                  <a:lnTo>
                    <a:pt x="65" y="77"/>
                  </a:lnTo>
                  <a:lnTo>
                    <a:pt x="71" y="73"/>
                  </a:lnTo>
                  <a:lnTo>
                    <a:pt x="78" y="67"/>
                  </a:lnTo>
                  <a:lnTo>
                    <a:pt x="81" y="59"/>
                  </a:lnTo>
                  <a:lnTo>
                    <a:pt x="84" y="51"/>
                  </a:lnTo>
                  <a:lnTo>
                    <a:pt x="84" y="43"/>
                  </a:lnTo>
                  <a:lnTo>
                    <a:pt x="84" y="34"/>
                  </a:lnTo>
                  <a:lnTo>
                    <a:pt x="81" y="26"/>
                  </a:lnTo>
                  <a:lnTo>
                    <a:pt x="78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9" y="5"/>
                  </a:lnTo>
                  <a:lnTo>
                    <a:pt x="51" y="1"/>
                  </a:lnTo>
                  <a:lnTo>
                    <a:pt x="42" y="0"/>
                  </a:lnTo>
                  <a:lnTo>
                    <a:pt x="34" y="1"/>
                  </a:lnTo>
                  <a:lnTo>
                    <a:pt x="27" y="5"/>
                  </a:lnTo>
                  <a:lnTo>
                    <a:pt x="19" y="8"/>
                  </a:lnTo>
                  <a:lnTo>
                    <a:pt x="13" y="12"/>
                  </a:lnTo>
                  <a:lnTo>
                    <a:pt x="8" y="19"/>
                  </a:lnTo>
                  <a:lnTo>
                    <a:pt x="3" y="26"/>
                  </a:lnTo>
                  <a:lnTo>
                    <a:pt x="2" y="34"/>
                  </a:lnTo>
                  <a:lnTo>
                    <a:pt x="0" y="43"/>
                  </a:lnTo>
                  <a:lnTo>
                    <a:pt x="2" y="51"/>
                  </a:lnTo>
                  <a:lnTo>
                    <a:pt x="3" y="59"/>
                  </a:lnTo>
                  <a:lnTo>
                    <a:pt x="8" y="67"/>
                  </a:lnTo>
                  <a:lnTo>
                    <a:pt x="13" y="73"/>
                  </a:lnTo>
                  <a:lnTo>
                    <a:pt x="19" y="77"/>
                  </a:lnTo>
                  <a:lnTo>
                    <a:pt x="27" y="81"/>
                  </a:lnTo>
                  <a:lnTo>
                    <a:pt x="34" y="84"/>
                  </a:lnTo>
                  <a:lnTo>
                    <a:pt x="42" y="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2" name="Freeform 51">
              <a:extLst>
                <a:ext uri="{FF2B5EF4-FFF2-40B4-BE49-F238E27FC236}">
                  <a16:creationId xmlns:a16="http://schemas.microsoft.com/office/drawing/2014/main" id="{C1F01E80-DB32-881A-5641-08D3A8368FA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06" y="1664"/>
              <a:ext cx="84" cy="85"/>
            </a:xfrm>
            <a:custGeom>
              <a:avLst/>
              <a:gdLst>
                <a:gd name="T0" fmla="*/ 42 w 84"/>
                <a:gd name="T1" fmla="*/ 85 h 85"/>
                <a:gd name="T2" fmla="*/ 42 w 84"/>
                <a:gd name="T3" fmla="*/ 85 h 85"/>
                <a:gd name="T4" fmla="*/ 51 w 84"/>
                <a:gd name="T5" fmla="*/ 84 h 85"/>
                <a:gd name="T6" fmla="*/ 59 w 84"/>
                <a:gd name="T7" fmla="*/ 81 h 85"/>
                <a:gd name="T8" fmla="*/ 65 w 84"/>
                <a:gd name="T9" fmla="*/ 78 h 85"/>
                <a:gd name="T10" fmla="*/ 71 w 84"/>
                <a:gd name="T11" fmla="*/ 73 h 85"/>
                <a:gd name="T12" fmla="*/ 77 w 84"/>
                <a:gd name="T13" fmla="*/ 67 h 85"/>
                <a:gd name="T14" fmla="*/ 80 w 84"/>
                <a:gd name="T15" fmla="*/ 59 h 85"/>
                <a:gd name="T16" fmla="*/ 84 w 84"/>
                <a:gd name="T17" fmla="*/ 51 h 85"/>
                <a:gd name="T18" fmla="*/ 84 w 84"/>
                <a:gd name="T19" fmla="*/ 43 h 85"/>
                <a:gd name="T20" fmla="*/ 84 w 84"/>
                <a:gd name="T21" fmla="*/ 43 h 85"/>
                <a:gd name="T22" fmla="*/ 84 w 84"/>
                <a:gd name="T23" fmla="*/ 34 h 85"/>
                <a:gd name="T24" fmla="*/ 80 w 84"/>
                <a:gd name="T25" fmla="*/ 26 h 85"/>
                <a:gd name="T26" fmla="*/ 77 w 84"/>
                <a:gd name="T27" fmla="*/ 19 h 85"/>
                <a:gd name="T28" fmla="*/ 71 w 84"/>
                <a:gd name="T29" fmla="*/ 12 h 85"/>
                <a:gd name="T30" fmla="*/ 65 w 84"/>
                <a:gd name="T31" fmla="*/ 8 h 85"/>
                <a:gd name="T32" fmla="*/ 59 w 84"/>
                <a:gd name="T33" fmla="*/ 5 h 85"/>
                <a:gd name="T34" fmla="*/ 51 w 84"/>
                <a:gd name="T35" fmla="*/ 2 h 85"/>
                <a:gd name="T36" fmla="*/ 42 w 84"/>
                <a:gd name="T37" fmla="*/ 0 h 85"/>
                <a:gd name="T38" fmla="*/ 42 w 84"/>
                <a:gd name="T39" fmla="*/ 0 h 85"/>
                <a:gd name="T40" fmla="*/ 34 w 84"/>
                <a:gd name="T41" fmla="*/ 2 h 85"/>
                <a:gd name="T42" fmla="*/ 26 w 84"/>
                <a:gd name="T43" fmla="*/ 5 h 85"/>
                <a:gd name="T44" fmla="*/ 18 w 84"/>
                <a:gd name="T45" fmla="*/ 8 h 85"/>
                <a:gd name="T46" fmla="*/ 12 w 84"/>
                <a:gd name="T47" fmla="*/ 12 h 85"/>
                <a:gd name="T48" fmla="*/ 8 w 84"/>
                <a:gd name="T49" fmla="*/ 19 h 85"/>
                <a:gd name="T50" fmla="*/ 3 w 84"/>
                <a:gd name="T51" fmla="*/ 26 h 85"/>
                <a:gd name="T52" fmla="*/ 1 w 84"/>
                <a:gd name="T53" fmla="*/ 34 h 85"/>
                <a:gd name="T54" fmla="*/ 0 w 84"/>
                <a:gd name="T55" fmla="*/ 43 h 85"/>
                <a:gd name="T56" fmla="*/ 0 w 84"/>
                <a:gd name="T57" fmla="*/ 43 h 85"/>
                <a:gd name="T58" fmla="*/ 1 w 84"/>
                <a:gd name="T59" fmla="*/ 51 h 85"/>
                <a:gd name="T60" fmla="*/ 3 w 84"/>
                <a:gd name="T61" fmla="*/ 59 h 85"/>
                <a:gd name="T62" fmla="*/ 8 w 84"/>
                <a:gd name="T63" fmla="*/ 67 h 85"/>
                <a:gd name="T64" fmla="*/ 12 w 84"/>
                <a:gd name="T65" fmla="*/ 73 h 85"/>
                <a:gd name="T66" fmla="*/ 18 w 84"/>
                <a:gd name="T67" fmla="*/ 78 h 85"/>
                <a:gd name="T68" fmla="*/ 26 w 84"/>
                <a:gd name="T69" fmla="*/ 81 h 85"/>
                <a:gd name="T70" fmla="*/ 34 w 84"/>
                <a:gd name="T71" fmla="*/ 84 h 85"/>
                <a:gd name="T72" fmla="*/ 42 w 84"/>
                <a:gd name="T73" fmla="*/ 85 h 85"/>
                <a:gd name="T74" fmla="*/ 42 w 84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5">
                  <a:moveTo>
                    <a:pt x="42" y="85"/>
                  </a:moveTo>
                  <a:lnTo>
                    <a:pt x="42" y="85"/>
                  </a:lnTo>
                  <a:lnTo>
                    <a:pt x="51" y="84"/>
                  </a:lnTo>
                  <a:lnTo>
                    <a:pt x="59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7" y="67"/>
                  </a:lnTo>
                  <a:lnTo>
                    <a:pt x="80" y="59"/>
                  </a:lnTo>
                  <a:lnTo>
                    <a:pt x="84" y="51"/>
                  </a:lnTo>
                  <a:lnTo>
                    <a:pt x="84" y="43"/>
                  </a:lnTo>
                  <a:lnTo>
                    <a:pt x="84" y="34"/>
                  </a:lnTo>
                  <a:lnTo>
                    <a:pt x="80" y="26"/>
                  </a:lnTo>
                  <a:lnTo>
                    <a:pt x="77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9" y="5"/>
                  </a:lnTo>
                  <a:lnTo>
                    <a:pt x="51" y="2"/>
                  </a:lnTo>
                  <a:lnTo>
                    <a:pt x="42" y="0"/>
                  </a:lnTo>
                  <a:lnTo>
                    <a:pt x="34" y="2"/>
                  </a:lnTo>
                  <a:lnTo>
                    <a:pt x="26" y="5"/>
                  </a:lnTo>
                  <a:lnTo>
                    <a:pt x="18" y="8"/>
                  </a:lnTo>
                  <a:lnTo>
                    <a:pt x="12" y="12"/>
                  </a:lnTo>
                  <a:lnTo>
                    <a:pt x="8" y="19"/>
                  </a:lnTo>
                  <a:lnTo>
                    <a:pt x="3" y="26"/>
                  </a:lnTo>
                  <a:lnTo>
                    <a:pt x="1" y="34"/>
                  </a:lnTo>
                  <a:lnTo>
                    <a:pt x="0" y="43"/>
                  </a:lnTo>
                  <a:lnTo>
                    <a:pt x="1" y="51"/>
                  </a:lnTo>
                  <a:lnTo>
                    <a:pt x="3" y="59"/>
                  </a:lnTo>
                  <a:lnTo>
                    <a:pt x="8" y="67"/>
                  </a:lnTo>
                  <a:lnTo>
                    <a:pt x="12" y="73"/>
                  </a:lnTo>
                  <a:lnTo>
                    <a:pt x="18" y="78"/>
                  </a:lnTo>
                  <a:lnTo>
                    <a:pt x="26" y="81"/>
                  </a:lnTo>
                  <a:lnTo>
                    <a:pt x="34" y="84"/>
                  </a:lnTo>
                  <a:lnTo>
                    <a:pt x="42" y="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3" name="Line 52">
              <a:extLst>
                <a:ext uri="{FF2B5EF4-FFF2-40B4-BE49-F238E27FC236}">
                  <a16:creationId xmlns:a16="http://schemas.microsoft.com/office/drawing/2014/main" id="{6C101960-4951-2BCD-76F8-F1E402E732D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920" y="2083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4" name="Line 53">
              <a:extLst>
                <a:ext uri="{FF2B5EF4-FFF2-40B4-BE49-F238E27FC236}">
                  <a16:creationId xmlns:a16="http://schemas.microsoft.com/office/drawing/2014/main" id="{775DF75C-DFA7-B1D8-6DFB-8E712B180EA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805" y="2273"/>
              <a:ext cx="93" cy="160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5" name="Line 54">
              <a:extLst>
                <a:ext uri="{FF2B5EF4-FFF2-40B4-BE49-F238E27FC236}">
                  <a16:creationId xmlns:a16="http://schemas.microsoft.com/office/drawing/2014/main" id="{44927979-BB4C-DCA3-A743-6D4B69ACAD3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696" y="2461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6" name="Line 55">
              <a:extLst>
                <a:ext uri="{FF2B5EF4-FFF2-40B4-BE49-F238E27FC236}">
                  <a16:creationId xmlns:a16="http://schemas.microsoft.com/office/drawing/2014/main" id="{2B306E6F-9D08-04F3-82EB-E42BA9A322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2" y="2272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7" name="Line 56">
              <a:extLst>
                <a:ext uri="{FF2B5EF4-FFF2-40B4-BE49-F238E27FC236}">
                  <a16:creationId xmlns:a16="http://schemas.microsoft.com/office/drawing/2014/main" id="{9371E079-7851-8B2B-BF93-3CFCAAEDEAE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46" y="207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8" name="Line 57">
              <a:extLst>
                <a:ext uri="{FF2B5EF4-FFF2-40B4-BE49-F238E27FC236}">
                  <a16:creationId xmlns:a16="http://schemas.microsoft.com/office/drawing/2014/main" id="{F57DA292-C978-6422-A104-FCDB01DB0D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0" y="245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599" name="Line 58">
              <a:extLst>
                <a:ext uri="{FF2B5EF4-FFF2-40B4-BE49-F238E27FC236}">
                  <a16:creationId xmlns:a16="http://schemas.microsoft.com/office/drawing/2014/main" id="{EDA97246-6386-895C-E947-C7161BB66EB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24" y="2632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0" name="Rectangle 59">
              <a:extLst>
                <a:ext uri="{FF2B5EF4-FFF2-40B4-BE49-F238E27FC236}">
                  <a16:creationId xmlns:a16="http://schemas.microsoft.com/office/drawing/2014/main" id="{94CBF2BA-513E-D8D3-BFED-15A99CFA5CE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600000">
              <a:off x="2752" y="1619"/>
              <a:ext cx="512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solidFill>
                    <a:srgbClr val="008837"/>
                  </a:solidFill>
                  <a:latin typeface="Myriad Roman" charset="0"/>
                </a:rPr>
                <a:t>disorder</a:t>
              </a:r>
              <a:endParaRPr lang="en-US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8601" name="Line 60">
              <a:extLst>
                <a:ext uri="{FF2B5EF4-FFF2-40B4-BE49-F238E27FC236}">
                  <a16:creationId xmlns:a16="http://schemas.microsoft.com/office/drawing/2014/main" id="{52295A3F-B005-8F92-8D0F-CC2CA6F3965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700" y="2081"/>
              <a:ext cx="93" cy="160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2" name="Line 61">
              <a:extLst>
                <a:ext uri="{FF2B5EF4-FFF2-40B4-BE49-F238E27FC236}">
                  <a16:creationId xmlns:a16="http://schemas.microsoft.com/office/drawing/2014/main" id="{98F751D5-79FC-BE3B-3A54-A7D910B7C83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157" y="2084"/>
              <a:ext cx="315" cy="548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3" name="Line 62">
              <a:extLst>
                <a:ext uri="{FF2B5EF4-FFF2-40B4-BE49-F238E27FC236}">
                  <a16:creationId xmlns:a16="http://schemas.microsoft.com/office/drawing/2014/main" id="{8F058A8F-114D-0EC4-E025-AE12941A8F2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80" y="2078"/>
              <a:ext cx="315" cy="547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4" name="Line 63">
              <a:extLst>
                <a:ext uri="{FF2B5EF4-FFF2-40B4-BE49-F238E27FC236}">
                  <a16:creationId xmlns:a16="http://schemas.microsoft.com/office/drawing/2014/main" id="{79FE5355-5121-5FF8-5B9F-2C4759D48D4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591" y="2078"/>
              <a:ext cx="315" cy="547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5" name="Line 64">
              <a:extLst>
                <a:ext uri="{FF2B5EF4-FFF2-40B4-BE49-F238E27FC236}">
                  <a16:creationId xmlns:a16="http://schemas.microsoft.com/office/drawing/2014/main" id="{376CF500-5E78-9375-26B2-59FE2279057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40" y="2084"/>
              <a:ext cx="314" cy="548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6" name="Line 65">
              <a:extLst>
                <a:ext uri="{FF2B5EF4-FFF2-40B4-BE49-F238E27FC236}">
                  <a16:creationId xmlns:a16="http://schemas.microsoft.com/office/drawing/2014/main" id="{CC6B93C0-17B9-4BDE-ED4A-86B2A20E9C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498" y="2106"/>
              <a:ext cx="186" cy="32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7" name="Line 66">
              <a:extLst>
                <a:ext uri="{FF2B5EF4-FFF2-40B4-BE49-F238E27FC236}">
                  <a16:creationId xmlns:a16="http://schemas.microsoft.com/office/drawing/2014/main" id="{A22C12F5-82A7-D987-7603-471C14878D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262" y="2078"/>
              <a:ext cx="315" cy="547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8" name="Line 67">
              <a:extLst>
                <a:ext uri="{FF2B5EF4-FFF2-40B4-BE49-F238E27FC236}">
                  <a16:creationId xmlns:a16="http://schemas.microsoft.com/office/drawing/2014/main" id="{D0E073E1-809C-20BD-2871-C6C22C3464E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058" y="2090"/>
              <a:ext cx="314" cy="548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09" name="Line 68">
              <a:extLst>
                <a:ext uri="{FF2B5EF4-FFF2-40B4-BE49-F238E27FC236}">
                  <a16:creationId xmlns:a16="http://schemas.microsoft.com/office/drawing/2014/main" id="{FBA958ED-7529-D98F-BC7F-145EE365112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946" y="2292"/>
              <a:ext cx="186" cy="32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0" name="Line 69">
              <a:extLst>
                <a:ext uri="{FF2B5EF4-FFF2-40B4-BE49-F238E27FC236}">
                  <a16:creationId xmlns:a16="http://schemas.microsoft.com/office/drawing/2014/main" id="{66356273-879F-554B-6B85-9ADE8DDA33F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831" y="2466"/>
              <a:ext cx="93" cy="159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1" name="Line 70">
              <a:extLst>
                <a:ext uri="{FF2B5EF4-FFF2-40B4-BE49-F238E27FC236}">
                  <a16:creationId xmlns:a16="http://schemas.microsoft.com/office/drawing/2014/main" id="{59931B9F-D5B4-AE7A-BE71-C5D64BCE22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729" y="2066"/>
              <a:ext cx="315" cy="547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2" name="Line 71">
              <a:extLst>
                <a:ext uri="{FF2B5EF4-FFF2-40B4-BE49-F238E27FC236}">
                  <a16:creationId xmlns:a16="http://schemas.microsoft.com/office/drawing/2014/main" id="{F46207E7-4648-064D-4967-DB5A1F12E4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00" y="2632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3" name="Freeform 72">
              <a:extLst>
                <a:ext uri="{FF2B5EF4-FFF2-40B4-BE49-F238E27FC236}">
                  <a16:creationId xmlns:a16="http://schemas.microsoft.com/office/drawing/2014/main" id="{EC5046C2-9166-9132-143A-4BA70439FB4C}"/>
                </a:ext>
              </a:extLst>
            </p:cNvPr>
            <p:cNvSpPr>
              <a:spLocks/>
            </p:cNvSpPr>
            <p:nvPr/>
          </p:nvSpPr>
          <p:spPr bwMode="auto">
            <a:xfrm>
              <a:off x="1544" y="2590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2 w 84"/>
                <a:gd name="T5" fmla="*/ 84 h 84"/>
                <a:gd name="T6" fmla="*/ 59 w 84"/>
                <a:gd name="T7" fmla="*/ 80 h 84"/>
                <a:gd name="T8" fmla="*/ 67 w 84"/>
                <a:gd name="T9" fmla="*/ 77 h 84"/>
                <a:gd name="T10" fmla="*/ 73 w 84"/>
                <a:gd name="T11" fmla="*/ 71 h 84"/>
                <a:gd name="T12" fmla="*/ 78 w 84"/>
                <a:gd name="T13" fmla="*/ 65 h 84"/>
                <a:gd name="T14" fmla="*/ 81 w 84"/>
                <a:gd name="T15" fmla="*/ 59 h 84"/>
                <a:gd name="T16" fmla="*/ 84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4 h 84"/>
                <a:gd name="T24" fmla="*/ 81 w 84"/>
                <a:gd name="T25" fmla="*/ 26 h 84"/>
                <a:gd name="T26" fmla="*/ 78 w 84"/>
                <a:gd name="T27" fmla="*/ 18 h 84"/>
                <a:gd name="T28" fmla="*/ 73 w 84"/>
                <a:gd name="T29" fmla="*/ 12 h 84"/>
                <a:gd name="T30" fmla="*/ 67 w 84"/>
                <a:gd name="T31" fmla="*/ 8 h 84"/>
                <a:gd name="T32" fmla="*/ 59 w 84"/>
                <a:gd name="T33" fmla="*/ 3 h 84"/>
                <a:gd name="T34" fmla="*/ 52 w 84"/>
                <a:gd name="T35" fmla="*/ 1 h 84"/>
                <a:gd name="T36" fmla="*/ 42 w 84"/>
                <a:gd name="T37" fmla="*/ 0 h 84"/>
                <a:gd name="T38" fmla="*/ 42 w 84"/>
                <a:gd name="T39" fmla="*/ 0 h 84"/>
                <a:gd name="T40" fmla="*/ 35 w 84"/>
                <a:gd name="T41" fmla="*/ 1 h 84"/>
                <a:gd name="T42" fmla="*/ 27 w 84"/>
                <a:gd name="T43" fmla="*/ 3 h 84"/>
                <a:gd name="T44" fmla="*/ 19 w 84"/>
                <a:gd name="T45" fmla="*/ 8 h 84"/>
                <a:gd name="T46" fmla="*/ 13 w 84"/>
                <a:gd name="T47" fmla="*/ 12 h 84"/>
                <a:gd name="T48" fmla="*/ 8 w 84"/>
                <a:gd name="T49" fmla="*/ 18 h 84"/>
                <a:gd name="T50" fmla="*/ 4 w 84"/>
                <a:gd name="T51" fmla="*/ 26 h 84"/>
                <a:gd name="T52" fmla="*/ 2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51 h 84"/>
                <a:gd name="T60" fmla="*/ 4 w 84"/>
                <a:gd name="T61" fmla="*/ 59 h 84"/>
                <a:gd name="T62" fmla="*/ 8 w 84"/>
                <a:gd name="T63" fmla="*/ 65 h 84"/>
                <a:gd name="T64" fmla="*/ 13 w 84"/>
                <a:gd name="T65" fmla="*/ 71 h 84"/>
                <a:gd name="T66" fmla="*/ 19 w 84"/>
                <a:gd name="T67" fmla="*/ 77 h 84"/>
                <a:gd name="T68" fmla="*/ 27 w 84"/>
                <a:gd name="T69" fmla="*/ 80 h 84"/>
                <a:gd name="T70" fmla="*/ 35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2" y="84"/>
                  </a:lnTo>
                  <a:lnTo>
                    <a:pt x="59" y="80"/>
                  </a:lnTo>
                  <a:lnTo>
                    <a:pt x="67" y="77"/>
                  </a:lnTo>
                  <a:lnTo>
                    <a:pt x="73" y="71"/>
                  </a:lnTo>
                  <a:lnTo>
                    <a:pt x="78" y="65"/>
                  </a:lnTo>
                  <a:lnTo>
                    <a:pt x="81" y="59"/>
                  </a:lnTo>
                  <a:lnTo>
                    <a:pt x="84" y="51"/>
                  </a:lnTo>
                  <a:lnTo>
                    <a:pt x="84" y="42"/>
                  </a:lnTo>
                  <a:lnTo>
                    <a:pt x="84" y="34"/>
                  </a:lnTo>
                  <a:lnTo>
                    <a:pt x="81" y="26"/>
                  </a:lnTo>
                  <a:lnTo>
                    <a:pt x="78" y="18"/>
                  </a:lnTo>
                  <a:lnTo>
                    <a:pt x="73" y="12"/>
                  </a:lnTo>
                  <a:lnTo>
                    <a:pt x="67" y="8"/>
                  </a:lnTo>
                  <a:lnTo>
                    <a:pt x="59" y="3"/>
                  </a:lnTo>
                  <a:lnTo>
                    <a:pt x="52" y="1"/>
                  </a:lnTo>
                  <a:lnTo>
                    <a:pt x="42" y="0"/>
                  </a:lnTo>
                  <a:lnTo>
                    <a:pt x="35" y="1"/>
                  </a:lnTo>
                  <a:lnTo>
                    <a:pt x="27" y="3"/>
                  </a:lnTo>
                  <a:lnTo>
                    <a:pt x="19" y="8"/>
                  </a:lnTo>
                  <a:lnTo>
                    <a:pt x="13" y="12"/>
                  </a:lnTo>
                  <a:lnTo>
                    <a:pt x="8" y="18"/>
                  </a:lnTo>
                  <a:lnTo>
                    <a:pt x="4" y="26"/>
                  </a:lnTo>
                  <a:lnTo>
                    <a:pt x="2" y="34"/>
                  </a:lnTo>
                  <a:lnTo>
                    <a:pt x="0" y="42"/>
                  </a:lnTo>
                  <a:lnTo>
                    <a:pt x="2" y="51"/>
                  </a:lnTo>
                  <a:lnTo>
                    <a:pt x="4" y="59"/>
                  </a:lnTo>
                  <a:lnTo>
                    <a:pt x="8" y="65"/>
                  </a:lnTo>
                  <a:lnTo>
                    <a:pt x="13" y="71"/>
                  </a:lnTo>
                  <a:lnTo>
                    <a:pt x="19" y="77"/>
                  </a:lnTo>
                  <a:lnTo>
                    <a:pt x="27" y="80"/>
                  </a:lnTo>
                  <a:lnTo>
                    <a:pt x="35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4" name="Line 73">
              <a:extLst>
                <a:ext uri="{FF2B5EF4-FFF2-40B4-BE49-F238E27FC236}">
                  <a16:creationId xmlns:a16="http://schemas.microsoft.com/office/drawing/2014/main" id="{C16C9C53-F10F-9BF5-DB13-ADA441751A6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83" y="2632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5" name="Freeform 74">
              <a:extLst>
                <a:ext uri="{FF2B5EF4-FFF2-40B4-BE49-F238E27FC236}">
                  <a16:creationId xmlns:a16="http://schemas.microsoft.com/office/drawing/2014/main" id="{EAFF9021-75C9-7C67-E67F-2C94CFD030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27" y="2590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2 w 84"/>
                <a:gd name="T5" fmla="*/ 84 h 84"/>
                <a:gd name="T6" fmla="*/ 59 w 84"/>
                <a:gd name="T7" fmla="*/ 80 h 84"/>
                <a:gd name="T8" fmla="*/ 67 w 84"/>
                <a:gd name="T9" fmla="*/ 77 h 84"/>
                <a:gd name="T10" fmla="*/ 73 w 84"/>
                <a:gd name="T11" fmla="*/ 71 h 84"/>
                <a:gd name="T12" fmla="*/ 78 w 84"/>
                <a:gd name="T13" fmla="*/ 65 h 84"/>
                <a:gd name="T14" fmla="*/ 81 w 84"/>
                <a:gd name="T15" fmla="*/ 59 h 84"/>
                <a:gd name="T16" fmla="*/ 84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4 h 84"/>
                <a:gd name="T24" fmla="*/ 81 w 84"/>
                <a:gd name="T25" fmla="*/ 26 h 84"/>
                <a:gd name="T26" fmla="*/ 78 w 84"/>
                <a:gd name="T27" fmla="*/ 18 h 84"/>
                <a:gd name="T28" fmla="*/ 73 w 84"/>
                <a:gd name="T29" fmla="*/ 12 h 84"/>
                <a:gd name="T30" fmla="*/ 67 w 84"/>
                <a:gd name="T31" fmla="*/ 8 h 84"/>
                <a:gd name="T32" fmla="*/ 59 w 84"/>
                <a:gd name="T33" fmla="*/ 3 h 84"/>
                <a:gd name="T34" fmla="*/ 52 w 84"/>
                <a:gd name="T35" fmla="*/ 1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1 h 84"/>
                <a:gd name="T42" fmla="*/ 27 w 84"/>
                <a:gd name="T43" fmla="*/ 3 h 84"/>
                <a:gd name="T44" fmla="*/ 19 w 84"/>
                <a:gd name="T45" fmla="*/ 8 h 84"/>
                <a:gd name="T46" fmla="*/ 13 w 84"/>
                <a:gd name="T47" fmla="*/ 12 h 84"/>
                <a:gd name="T48" fmla="*/ 8 w 84"/>
                <a:gd name="T49" fmla="*/ 18 h 84"/>
                <a:gd name="T50" fmla="*/ 3 w 84"/>
                <a:gd name="T51" fmla="*/ 26 h 84"/>
                <a:gd name="T52" fmla="*/ 2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51 h 84"/>
                <a:gd name="T60" fmla="*/ 3 w 84"/>
                <a:gd name="T61" fmla="*/ 59 h 84"/>
                <a:gd name="T62" fmla="*/ 8 w 84"/>
                <a:gd name="T63" fmla="*/ 65 h 84"/>
                <a:gd name="T64" fmla="*/ 13 w 84"/>
                <a:gd name="T65" fmla="*/ 71 h 84"/>
                <a:gd name="T66" fmla="*/ 19 w 84"/>
                <a:gd name="T67" fmla="*/ 77 h 84"/>
                <a:gd name="T68" fmla="*/ 27 w 84"/>
                <a:gd name="T69" fmla="*/ 80 h 84"/>
                <a:gd name="T70" fmla="*/ 34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2" y="84"/>
                  </a:lnTo>
                  <a:lnTo>
                    <a:pt x="59" y="80"/>
                  </a:lnTo>
                  <a:lnTo>
                    <a:pt x="67" y="77"/>
                  </a:lnTo>
                  <a:lnTo>
                    <a:pt x="73" y="71"/>
                  </a:lnTo>
                  <a:lnTo>
                    <a:pt x="78" y="65"/>
                  </a:lnTo>
                  <a:lnTo>
                    <a:pt x="81" y="59"/>
                  </a:lnTo>
                  <a:lnTo>
                    <a:pt x="84" y="51"/>
                  </a:lnTo>
                  <a:lnTo>
                    <a:pt x="84" y="42"/>
                  </a:lnTo>
                  <a:lnTo>
                    <a:pt x="84" y="34"/>
                  </a:lnTo>
                  <a:lnTo>
                    <a:pt x="81" y="26"/>
                  </a:lnTo>
                  <a:lnTo>
                    <a:pt x="78" y="18"/>
                  </a:lnTo>
                  <a:lnTo>
                    <a:pt x="73" y="12"/>
                  </a:lnTo>
                  <a:lnTo>
                    <a:pt x="67" y="8"/>
                  </a:lnTo>
                  <a:lnTo>
                    <a:pt x="59" y="3"/>
                  </a:lnTo>
                  <a:lnTo>
                    <a:pt x="52" y="1"/>
                  </a:lnTo>
                  <a:lnTo>
                    <a:pt x="42" y="0"/>
                  </a:lnTo>
                  <a:lnTo>
                    <a:pt x="34" y="1"/>
                  </a:lnTo>
                  <a:lnTo>
                    <a:pt x="27" y="3"/>
                  </a:lnTo>
                  <a:lnTo>
                    <a:pt x="19" y="8"/>
                  </a:lnTo>
                  <a:lnTo>
                    <a:pt x="13" y="12"/>
                  </a:lnTo>
                  <a:lnTo>
                    <a:pt x="8" y="18"/>
                  </a:lnTo>
                  <a:lnTo>
                    <a:pt x="3" y="26"/>
                  </a:lnTo>
                  <a:lnTo>
                    <a:pt x="2" y="34"/>
                  </a:lnTo>
                  <a:lnTo>
                    <a:pt x="0" y="42"/>
                  </a:lnTo>
                  <a:lnTo>
                    <a:pt x="2" y="51"/>
                  </a:lnTo>
                  <a:lnTo>
                    <a:pt x="3" y="59"/>
                  </a:lnTo>
                  <a:lnTo>
                    <a:pt x="8" y="65"/>
                  </a:lnTo>
                  <a:lnTo>
                    <a:pt x="13" y="71"/>
                  </a:lnTo>
                  <a:lnTo>
                    <a:pt x="19" y="77"/>
                  </a:lnTo>
                  <a:lnTo>
                    <a:pt x="27" y="80"/>
                  </a:lnTo>
                  <a:lnTo>
                    <a:pt x="34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6" name="Line 75">
              <a:extLst>
                <a:ext uri="{FF2B5EF4-FFF2-40B4-BE49-F238E27FC236}">
                  <a16:creationId xmlns:a16="http://schemas.microsoft.com/office/drawing/2014/main" id="{2165F96D-01BE-0824-C0DB-47330687D5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60" y="262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7" name="Freeform 76">
              <a:extLst>
                <a:ext uri="{FF2B5EF4-FFF2-40B4-BE49-F238E27FC236}">
                  <a16:creationId xmlns:a16="http://schemas.microsoft.com/office/drawing/2014/main" id="{8CA75DE3-0099-B4F0-B95D-1212401238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4" y="2587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51 w 84"/>
                <a:gd name="T5" fmla="*/ 82 h 83"/>
                <a:gd name="T6" fmla="*/ 59 w 84"/>
                <a:gd name="T7" fmla="*/ 80 h 83"/>
                <a:gd name="T8" fmla="*/ 67 w 84"/>
                <a:gd name="T9" fmla="*/ 76 h 83"/>
                <a:gd name="T10" fmla="*/ 73 w 84"/>
                <a:gd name="T11" fmla="*/ 71 h 83"/>
                <a:gd name="T12" fmla="*/ 78 w 84"/>
                <a:gd name="T13" fmla="*/ 65 h 83"/>
                <a:gd name="T14" fmla="*/ 81 w 84"/>
                <a:gd name="T15" fmla="*/ 57 h 83"/>
                <a:gd name="T16" fmla="*/ 84 w 84"/>
                <a:gd name="T17" fmla="*/ 49 h 83"/>
                <a:gd name="T18" fmla="*/ 84 w 84"/>
                <a:gd name="T19" fmla="*/ 42 h 83"/>
                <a:gd name="T20" fmla="*/ 84 w 84"/>
                <a:gd name="T21" fmla="*/ 42 h 83"/>
                <a:gd name="T22" fmla="*/ 84 w 84"/>
                <a:gd name="T23" fmla="*/ 32 h 83"/>
                <a:gd name="T24" fmla="*/ 81 w 84"/>
                <a:gd name="T25" fmla="*/ 25 h 83"/>
                <a:gd name="T26" fmla="*/ 78 w 84"/>
                <a:gd name="T27" fmla="*/ 18 h 83"/>
                <a:gd name="T28" fmla="*/ 73 w 84"/>
                <a:gd name="T29" fmla="*/ 12 h 83"/>
                <a:gd name="T30" fmla="*/ 67 w 84"/>
                <a:gd name="T31" fmla="*/ 6 h 83"/>
                <a:gd name="T32" fmla="*/ 59 w 84"/>
                <a:gd name="T33" fmla="*/ 3 h 83"/>
                <a:gd name="T34" fmla="*/ 51 w 84"/>
                <a:gd name="T35" fmla="*/ 0 h 83"/>
                <a:gd name="T36" fmla="*/ 42 w 84"/>
                <a:gd name="T37" fmla="*/ 0 h 83"/>
                <a:gd name="T38" fmla="*/ 42 w 84"/>
                <a:gd name="T39" fmla="*/ 0 h 83"/>
                <a:gd name="T40" fmla="*/ 34 w 84"/>
                <a:gd name="T41" fmla="*/ 0 h 83"/>
                <a:gd name="T42" fmla="*/ 26 w 84"/>
                <a:gd name="T43" fmla="*/ 3 h 83"/>
                <a:gd name="T44" fmla="*/ 19 w 84"/>
                <a:gd name="T45" fmla="*/ 6 h 83"/>
                <a:gd name="T46" fmla="*/ 12 w 84"/>
                <a:gd name="T47" fmla="*/ 12 h 83"/>
                <a:gd name="T48" fmla="*/ 8 w 84"/>
                <a:gd name="T49" fmla="*/ 18 h 83"/>
                <a:gd name="T50" fmla="*/ 3 w 84"/>
                <a:gd name="T51" fmla="*/ 25 h 83"/>
                <a:gd name="T52" fmla="*/ 2 w 84"/>
                <a:gd name="T53" fmla="*/ 32 h 83"/>
                <a:gd name="T54" fmla="*/ 0 w 84"/>
                <a:gd name="T55" fmla="*/ 42 h 83"/>
                <a:gd name="T56" fmla="*/ 0 w 84"/>
                <a:gd name="T57" fmla="*/ 42 h 83"/>
                <a:gd name="T58" fmla="*/ 2 w 84"/>
                <a:gd name="T59" fmla="*/ 49 h 83"/>
                <a:gd name="T60" fmla="*/ 3 w 84"/>
                <a:gd name="T61" fmla="*/ 57 h 83"/>
                <a:gd name="T62" fmla="*/ 8 w 84"/>
                <a:gd name="T63" fmla="*/ 65 h 83"/>
                <a:gd name="T64" fmla="*/ 12 w 84"/>
                <a:gd name="T65" fmla="*/ 71 h 83"/>
                <a:gd name="T66" fmla="*/ 19 w 84"/>
                <a:gd name="T67" fmla="*/ 76 h 83"/>
                <a:gd name="T68" fmla="*/ 26 w 84"/>
                <a:gd name="T69" fmla="*/ 80 h 83"/>
                <a:gd name="T70" fmla="*/ 34 w 84"/>
                <a:gd name="T71" fmla="*/ 82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51" y="82"/>
                  </a:lnTo>
                  <a:lnTo>
                    <a:pt x="59" y="80"/>
                  </a:lnTo>
                  <a:lnTo>
                    <a:pt x="67" y="76"/>
                  </a:lnTo>
                  <a:lnTo>
                    <a:pt x="73" y="71"/>
                  </a:lnTo>
                  <a:lnTo>
                    <a:pt x="78" y="65"/>
                  </a:lnTo>
                  <a:lnTo>
                    <a:pt x="81" y="57"/>
                  </a:lnTo>
                  <a:lnTo>
                    <a:pt x="84" y="49"/>
                  </a:lnTo>
                  <a:lnTo>
                    <a:pt x="84" y="42"/>
                  </a:lnTo>
                  <a:lnTo>
                    <a:pt x="84" y="32"/>
                  </a:lnTo>
                  <a:lnTo>
                    <a:pt x="81" y="25"/>
                  </a:lnTo>
                  <a:lnTo>
                    <a:pt x="78" y="18"/>
                  </a:lnTo>
                  <a:lnTo>
                    <a:pt x="73" y="12"/>
                  </a:lnTo>
                  <a:lnTo>
                    <a:pt x="67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9" y="6"/>
                  </a:lnTo>
                  <a:lnTo>
                    <a:pt x="12" y="12"/>
                  </a:lnTo>
                  <a:lnTo>
                    <a:pt x="8" y="18"/>
                  </a:lnTo>
                  <a:lnTo>
                    <a:pt x="3" y="25"/>
                  </a:lnTo>
                  <a:lnTo>
                    <a:pt x="2" y="32"/>
                  </a:lnTo>
                  <a:lnTo>
                    <a:pt x="0" y="42"/>
                  </a:lnTo>
                  <a:lnTo>
                    <a:pt x="2" y="49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2" y="71"/>
                  </a:lnTo>
                  <a:lnTo>
                    <a:pt x="19" y="76"/>
                  </a:lnTo>
                  <a:lnTo>
                    <a:pt x="26" y="80"/>
                  </a:lnTo>
                  <a:lnTo>
                    <a:pt x="34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8" name="Line 77">
              <a:extLst>
                <a:ext uri="{FF2B5EF4-FFF2-40B4-BE49-F238E27FC236}">
                  <a16:creationId xmlns:a16="http://schemas.microsoft.com/office/drawing/2014/main" id="{1C003B1B-B082-4E29-D3AF-A3B050B336F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43" y="262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19" name="Freeform 78">
              <a:extLst>
                <a:ext uri="{FF2B5EF4-FFF2-40B4-BE49-F238E27FC236}">
                  <a16:creationId xmlns:a16="http://schemas.microsoft.com/office/drawing/2014/main" id="{1D964A9E-F2D7-7BCB-DFE2-F31E5CE9A46C}"/>
                </a:ext>
              </a:extLst>
            </p:cNvPr>
            <p:cNvSpPr>
              <a:spLocks/>
            </p:cNvSpPr>
            <p:nvPr/>
          </p:nvSpPr>
          <p:spPr bwMode="auto">
            <a:xfrm>
              <a:off x="887" y="2587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51 w 84"/>
                <a:gd name="T5" fmla="*/ 82 h 83"/>
                <a:gd name="T6" fmla="*/ 59 w 84"/>
                <a:gd name="T7" fmla="*/ 80 h 83"/>
                <a:gd name="T8" fmla="*/ 67 w 84"/>
                <a:gd name="T9" fmla="*/ 76 h 83"/>
                <a:gd name="T10" fmla="*/ 73 w 84"/>
                <a:gd name="T11" fmla="*/ 71 h 83"/>
                <a:gd name="T12" fmla="*/ 78 w 84"/>
                <a:gd name="T13" fmla="*/ 65 h 83"/>
                <a:gd name="T14" fmla="*/ 81 w 84"/>
                <a:gd name="T15" fmla="*/ 57 h 83"/>
                <a:gd name="T16" fmla="*/ 84 w 84"/>
                <a:gd name="T17" fmla="*/ 49 h 83"/>
                <a:gd name="T18" fmla="*/ 84 w 84"/>
                <a:gd name="T19" fmla="*/ 42 h 83"/>
                <a:gd name="T20" fmla="*/ 84 w 84"/>
                <a:gd name="T21" fmla="*/ 42 h 83"/>
                <a:gd name="T22" fmla="*/ 84 w 84"/>
                <a:gd name="T23" fmla="*/ 32 h 83"/>
                <a:gd name="T24" fmla="*/ 81 w 84"/>
                <a:gd name="T25" fmla="*/ 25 h 83"/>
                <a:gd name="T26" fmla="*/ 78 w 84"/>
                <a:gd name="T27" fmla="*/ 18 h 83"/>
                <a:gd name="T28" fmla="*/ 73 w 84"/>
                <a:gd name="T29" fmla="*/ 12 h 83"/>
                <a:gd name="T30" fmla="*/ 67 w 84"/>
                <a:gd name="T31" fmla="*/ 6 h 83"/>
                <a:gd name="T32" fmla="*/ 59 w 84"/>
                <a:gd name="T33" fmla="*/ 3 h 83"/>
                <a:gd name="T34" fmla="*/ 51 w 84"/>
                <a:gd name="T35" fmla="*/ 0 h 83"/>
                <a:gd name="T36" fmla="*/ 42 w 84"/>
                <a:gd name="T37" fmla="*/ 0 h 83"/>
                <a:gd name="T38" fmla="*/ 42 w 84"/>
                <a:gd name="T39" fmla="*/ 0 h 83"/>
                <a:gd name="T40" fmla="*/ 34 w 84"/>
                <a:gd name="T41" fmla="*/ 0 h 83"/>
                <a:gd name="T42" fmla="*/ 26 w 84"/>
                <a:gd name="T43" fmla="*/ 3 h 83"/>
                <a:gd name="T44" fmla="*/ 19 w 84"/>
                <a:gd name="T45" fmla="*/ 6 h 83"/>
                <a:gd name="T46" fmla="*/ 12 w 84"/>
                <a:gd name="T47" fmla="*/ 12 h 83"/>
                <a:gd name="T48" fmla="*/ 8 w 84"/>
                <a:gd name="T49" fmla="*/ 18 h 83"/>
                <a:gd name="T50" fmla="*/ 3 w 84"/>
                <a:gd name="T51" fmla="*/ 25 h 83"/>
                <a:gd name="T52" fmla="*/ 2 w 84"/>
                <a:gd name="T53" fmla="*/ 32 h 83"/>
                <a:gd name="T54" fmla="*/ 0 w 84"/>
                <a:gd name="T55" fmla="*/ 42 h 83"/>
                <a:gd name="T56" fmla="*/ 0 w 84"/>
                <a:gd name="T57" fmla="*/ 42 h 83"/>
                <a:gd name="T58" fmla="*/ 2 w 84"/>
                <a:gd name="T59" fmla="*/ 49 h 83"/>
                <a:gd name="T60" fmla="*/ 3 w 84"/>
                <a:gd name="T61" fmla="*/ 57 h 83"/>
                <a:gd name="T62" fmla="*/ 8 w 84"/>
                <a:gd name="T63" fmla="*/ 65 h 83"/>
                <a:gd name="T64" fmla="*/ 12 w 84"/>
                <a:gd name="T65" fmla="*/ 71 h 83"/>
                <a:gd name="T66" fmla="*/ 19 w 84"/>
                <a:gd name="T67" fmla="*/ 76 h 83"/>
                <a:gd name="T68" fmla="*/ 26 w 84"/>
                <a:gd name="T69" fmla="*/ 80 h 83"/>
                <a:gd name="T70" fmla="*/ 34 w 84"/>
                <a:gd name="T71" fmla="*/ 82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51" y="82"/>
                  </a:lnTo>
                  <a:lnTo>
                    <a:pt x="59" y="80"/>
                  </a:lnTo>
                  <a:lnTo>
                    <a:pt x="67" y="76"/>
                  </a:lnTo>
                  <a:lnTo>
                    <a:pt x="73" y="71"/>
                  </a:lnTo>
                  <a:lnTo>
                    <a:pt x="78" y="65"/>
                  </a:lnTo>
                  <a:lnTo>
                    <a:pt x="81" y="57"/>
                  </a:lnTo>
                  <a:lnTo>
                    <a:pt x="84" y="49"/>
                  </a:lnTo>
                  <a:lnTo>
                    <a:pt x="84" y="42"/>
                  </a:lnTo>
                  <a:lnTo>
                    <a:pt x="84" y="32"/>
                  </a:lnTo>
                  <a:lnTo>
                    <a:pt x="81" y="25"/>
                  </a:lnTo>
                  <a:lnTo>
                    <a:pt x="78" y="18"/>
                  </a:lnTo>
                  <a:lnTo>
                    <a:pt x="73" y="12"/>
                  </a:lnTo>
                  <a:lnTo>
                    <a:pt x="67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9" y="6"/>
                  </a:lnTo>
                  <a:lnTo>
                    <a:pt x="12" y="12"/>
                  </a:lnTo>
                  <a:lnTo>
                    <a:pt x="8" y="18"/>
                  </a:lnTo>
                  <a:lnTo>
                    <a:pt x="3" y="25"/>
                  </a:lnTo>
                  <a:lnTo>
                    <a:pt x="2" y="32"/>
                  </a:lnTo>
                  <a:lnTo>
                    <a:pt x="0" y="42"/>
                  </a:lnTo>
                  <a:lnTo>
                    <a:pt x="2" y="49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2" y="71"/>
                  </a:lnTo>
                  <a:lnTo>
                    <a:pt x="19" y="76"/>
                  </a:lnTo>
                  <a:lnTo>
                    <a:pt x="26" y="80"/>
                  </a:lnTo>
                  <a:lnTo>
                    <a:pt x="34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F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0" name="Freeform 79">
              <a:extLst>
                <a:ext uri="{FF2B5EF4-FFF2-40B4-BE49-F238E27FC236}">
                  <a16:creationId xmlns:a16="http://schemas.microsoft.com/office/drawing/2014/main" id="{9F8B1942-90D4-8A2B-953B-C313DFFD1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675" y="2590"/>
              <a:ext cx="83" cy="85"/>
            </a:xfrm>
            <a:custGeom>
              <a:avLst/>
              <a:gdLst>
                <a:gd name="T0" fmla="*/ 41 w 83"/>
                <a:gd name="T1" fmla="*/ 85 h 85"/>
                <a:gd name="T2" fmla="*/ 41 w 83"/>
                <a:gd name="T3" fmla="*/ 85 h 85"/>
                <a:gd name="T4" fmla="*/ 51 w 83"/>
                <a:gd name="T5" fmla="*/ 84 h 85"/>
                <a:gd name="T6" fmla="*/ 58 w 83"/>
                <a:gd name="T7" fmla="*/ 80 h 85"/>
                <a:gd name="T8" fmla="*/ 65 w 83"/>
                <a:gd name="T9" fmla="*/ 77 h 85"/>
                <a:gd name="T10" fmla="*/ 71 w 83"/>
                <a:gd name="T11" fmla="*/ 73 h 85"/>
                <a:gd name="T12" fmla="*/ 77 w 83"/>
                <a:gd name="T13" fmla="*/ 66 h 85"/>
                <a:gd name="T14" fmla="*/ 80 w 83"/>
                <a:gd name="T15" fmla="*/ 59 h 85"/>
                <a:gd name="T16" fmla="*/ 83 w 83"/>
                <a:gd name="T17" fmla="*/ 51 h 85"/>
                <a:gd name="T18" fmla="*/ 83 w 83"/>
                <a:gd name="T19" fmla="*/ 43 h 85"/>
                <a:gd name="T20" fmla="*/ 83 w 83"/>
                <a:gd name="T21" fmla="*/ 43 h 85"/>
                <a:gd name="T22" fmla="*/ 83 w 83"/>
                <a:gd name="T23" fmla="*/ 34 h 85"/>
                <a:gd name="T24" fmla="*/ 80 w 83"/>
                <a:gd name="T25" fmla="*/ 26 h 85"/>
                <a:gd name="T26" fmla="*/ 77 w 83"/>
                <a:gd name="T27" fmla="*/ 18 h 85"/>
                <a:gd name="T28" fmla="*/ 71 w 83"/>
                <a:gd name="T29" fmla="*/ 12 h 85"/>
                <a:gd name="T30" fmla="*/ 65 w 83"/>
                <a:gd name="T31" fmla="*/ 8 h 85"/>
                <a:gd name="T32" fmla="*/ 58 w 83"/>
                <a:gd name="T33" fmla="*/ 4 h 85"/>
                <a:gd name="T34" fmla="*/ 51 w 83"/>
                <a:gd name="T35" fmla="*/ 1 h 85"/>
                <a:gd name="T36" fmla="*/ 41 w 83"/>
                <a:gd name="T37" fmla="*/ 0 h 85"/>
                <a:gd name="T38" fmla="*/ 41 w 83"/>
                <a:gd name="T39" fmla="*/ 0 h 85"/>
                <a:gd name="T40" fmla="*/ 34 w 83"/>
                <a:gd name="T41" fmla="*/ 1 h 85"/>
                <a:gd name="T42" fmla="*/ 26 w 83"/>
                <a:gd name="T43" fmla="*/ 4 h 85"/>
                <a:gd name="T44" fmla="*/ 18 w 83"/>
                <a:gd name="T45" fmla="*/ 8 h 85"/>
                <a:gd name="T46" fmla="*/ 12 w 83"/>
                <a:gd name="T47" fmla="*/ 12 h 85"/>
                <a:gd name="T48" fmla="*/ 7 w 83"/>
                <a:gd name="T49" fmla="*/ 18 h 85"/>
                <a:gd name="T50" fmla="*/ 3 w 83"/>
                <a:gd name="T51" fmla="*/ 26 h 85"/>
                <a:gd name="T52" fmla="*/ 1 w 83"/>
                <a:gd name="T53" fmla="*/ 34 h 85"/>
                <a:gd name="T54" fmla="*/ 0 w 83"/>
                <a:gd name="T55" fmla="*/ 43 h 85"/>
                <a:gd name="T56" fmla="*/ 0 w 83"/>
                <a:gd name="T57" fmla="*/ 43 h 85"/>
                <a:gd name="T58" fmla="*/ 1 w 83"/>
                <a:gd name="T59" fmla="*/ 51 h 85"/>
                <a:gd name="T60" fmla="*/ 3 w 83"/>
                <a:gd name="T61" fmla="*/ 59 h 85"/>
                <a:gd name="T62" fmla="*/ 7 w 83"/>
                <a:gd name="T63" fmla="*/ 66 h 85"/>
                <a:gd name="T64" fmla="*/ 12 w 83"/>
                <a:gd name="T65" fmla="*/ 73 h 85"/>
                <a:gd name="T66" fmla="*/ 18 w 83"/>
                <a:gd name="T67" fmla="*/ 77 h 85"/>
                <a:gd name="T68" fmla="*/ 26 w 83"/>
                <a:gd name="T69" fmla="*/ 80 h 85"/>
                <a:gd name="T70" fmla="*/ 34 w 83"/>
                <a:gd name="T71" fmla="*/ 84 h 85"/>
                <a:gd name="T72" fmla="*/ 41 w 83"/>
                <a:gd name="T73" fmla="*/ 85 h 85"/>
                <a:gd name="T74" fmla="*/ 41 w 83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5">
                  <a:moveTo>
                    <a:pt x="41" y="85"/>
                  </a:moveTo>
                  <a:lnTo>
                    <a:pt x="41" y="85"/>
                  </a:lnTo>
                  <a:lnTo>
                    <a:pt x="51" y="84"/>
                  </a:lnTo>
                  <a:lnTo>
                    <a:pt x="58" y="80"/>
                  </a:lnTo>
                  <a:lnTo>
                    <a:pt x="65" y="77"/>
                  </a:lnTo>
                  <a:lnTo>
                    <a:pt x="71" y="73"/>
                  </a:lnTo>
                  <a:lnTo>
                    <a:pt x="77" y="66"/>
                  </a:lnTo>
                  <a:lnTo>
                    <a:pt x="80" y="59"/>
                  </a:lnTo>
                  <a:lnTo>
                    <a:pt x="83" y="51"/>
                  </a:lnTo>
                  <a:lnTo>
                    <a:pt x="83" y="43"/>
                  </a:lnTo>
                  <a:lnTo>
                    <a:pt x="83" y="34"/>
                  </a:lnTo>
                  <a:lnTo>
                    <a:pt x="80" y="26"/>
                  </a:lnTo>
                  <a:lnTo>
                    <a:pt x="77" y="18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8" y="4"/>
                  </a:lnTo>
                  <a:lnTo>
                    <a:pt x="51" y="1"/>
                  </a:lnTo>
                  <a:lnTo>
                    <a:pt x="41" y="0"/>
                  </a:lnTo>
                  <a:lnTo>
                    <a:pt x="34" y="1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2" y="12"/>
                  </a:lnTo>
                  <a:lnTo>
                    <a:pt x="7" y="18"/>
                  </a:lnTo>
                  <a:lnTo>
                    <a:pt x="3" y="26"/>
                  </a:lnTo>
                  <a:lnTo>
                    <a:pt x="1" y="34"/>
                  </a:lnTo>
                  <a:lnTo>
                    <a:pt x="0" y="43"/>
                  </a:lnTo>
                  <a:lnTo>
                    <a:pt x="1" y="51"/>
                  </a:lnTo>
                  <a:lnTo>
                    <a:pt x="3" y="59"/>
                  </a:lnTo>
                  <a:lnTo>
                    <a:pt x="7" y="66"/>
                  </a:lnTo>
                  <a:lnTo>
                    <a:pt x="12" y="73"/>
                  </a:lnTo>
                  <a:lnTo>
                    <a:pt x="18" y="77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1" y="85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1" name="Line 80">
              <a:extLst>
                <a:ext uri="{FF2B5EF4-FFF2-40B4-BE49-F238E27FC236}">
                  <a16:creationId xmlns:a16="http://schemas.microsoft.com/office/drawing/2014/main" id="{14B6FCEF-DA8B-6500-2E11-51B1651BB8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09" y="244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2" name="Freeform 81">
              <a:extLst>
                <a:ext uri="{FF2B5EF4-FFF2-40B4-BE49-F238E27FC236}">
                  <a16:creationId xmlns:a16="http://schemas.microsoft.com/office/drawing/2014/main" id="{FD4EEF2B-8938-C29E-2B5A-0EBD4F766E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405"/>
              <a:ext cx="84" cy="86"/>
            </a:xfrm>
            <a:custGeom>
              <a:avLst/>
              <a:gdLst>
                <a:gd name="T0" fmla="*/ 42 w 84"/>
                <a:gd name="T1" fmla="*/ 86 h 86"/>
                <a:gd name="T2" fmla="*/ 42 w 84"/>
                <a:gd name="T3" fmla="*/ 86 h 86"/>
                <a:gd name="T4" fmla="*/ 50 w 84"/>
                <a:gd name="T5" fmla="*/ 84 h 86"/>
                <a:gd name="T6" fmla="*/ 57 w 84"/>
                <a:gd name="T7" fmla="*/ 81 h 86"/>
                <a:gd name="T8" fmla="*/ 65 w 84"/>
                <a:gd name="T9" fmla="*/ 78 h 86"/>
                <a:gd name="T10" fmla="*/ 71 w 84"/>
                <a:gd name="T11" fmla="*/ 73 h 86"/>
                <a:gd name="T12" fmla="*/ 76 w 84"/>
                <a:gd name="T13" fmla="*/ 67 h 86"/>
                <a:gd name="T14" fmla="*/ 81 w 84"/>
                <a:gd name="T15" fmla="*/ 59 h 86"/>
                <a:gd name="T16" fmla="*/ 82 w 84"/>
                <a:gd name="T17" fmla="*/ 51 h 86"/>
                <a:gd name="T18" fmla="*/ 84 w 84"/>
                <a:gd name="T19" fmla="*/ 42 h 86"/>
                <a:gd name="T20" fmla="*/ 84 w 84"/>
                <a:gd name="T21" fmla="*/ 42 h 86"/>
                <a:gd name="T22" fmla="*/ 82 w 84"/>
                <a:gd name="T23" fmla="*/ 34 h 86"/>
                <a:gd name="T24" fmla="*/ 81 w 84"/>
                <a:gd name="T25" fmla="*/ 27 h 86"/>
                <a:gd name="T26" fmla="*/ 76 w 84"/>
                <a:gd name="T27" fmla="*/ 19 h 86"/>
                <a:gd name="T28" fmla="*/ 71 w 84"/>
                <a:gd name="T29" fmla="*/ 13 h 86"/>
                <a:gd name="T30" fmla="*/ 65 w 84"/>
                <a:gd name="T31" fmla="*/ 8 h 86"/>
                <a:gd name="T32" fmla="*/ 57 w 84"/>
                <a:gd name="T33" fmla="*/ 5 h 86"/>
                <a:gd name="T34" fmla="*/ 50 w 84"/>
                <a:gd name="T35" fmla="*/ 2 h 86"/>
                <a:gd name="T36" fmla="*/ 42 w 84"/>
                <a:gd name="T37" fmla="*/ 0 h 86"/>
                <a:gd name="T38" fmla="*/ 42 w 84"/>
                <a:gd name="T39" fmla="*/ 0 h 86"/>
                <a:gd name="T40" fmla="*/ 33 w 84"/>
                <a:gd name="T41" fmla="*/ 2 h 86"/>
                <a:gd name="T42" fmla="*/ 25 w 84"/>
                <a:gd name="T43" fmla="*/ 5 h 86"/>
                <a:gd name="T44" fmla="*/ 19 w 84"/>
                <a:gd name="T45" fmla="*/ 8 h 86"/>
                <a:gd name="T46" fmla="*/ 12 w 84"/>
                <a:gd name="T47" fmla="*/ 13 h 86"/>
                <a:gd name="T48" fmla="*/ 6 w 84"/>
                <a:gd name="T49" fmla="*/ 19 h 86"/>
                <a:gd name="T50" fmla="*/ 3 w 84"/>
                <a:gd name="T51" fmla="*/ 27 h 86"/>
                <a:gd name="T52" fmla="*/ 0 w 84"/>
                <a:gd name="T53" fmla="*/ 34 h 86"/>
                <a:gd name="T54" fmla="*/ 0 w 84"/>
                <a:gd name="T55" fmla="*/ 42 h 86"/>
                <a:gd name="T56" fmla="*/ 0 w 84"/>
                <a:gd name="T57" fmla="*/ 42 h 86"/>
                <a:gd name="T58" fmla="*/ 0 w 84"/>
                <a:gd name="T59" fmla="*/ 51 h 86"/>
                <a:gd name="T60" fmla="*/ 3 w 84"/>
                <a:gd name="T61" fmla="*/ 59 h 86"/>
                <a:gd name="T62" fmla="*/ 6 w 84"/>
                <a:gd name="T63" fmla="*/ 67 h 86"/>
                <a:gd name="T64" fmla="*/ 12 w 84"/>
                <a:gd name="T65" fmla="*/ 73 h 86"/>
                <a:gd name="T66" fmla="*/ 19 w 84"/>
                <a:gd name="T67" fmla="*/ 78 h 86"/>
                <a:gd name="T68" fmla="*/ 25 w 84"/>
                <a:gd name="T69" fmla="*/ 81 h 86"/>
                <a:gd name="T70" fmla="*/ 33 w 84"/>
                <a:gd name="T71" fmla="*/ 84 h 86"/>
                <a:gd name="T72" fmla="*/ 42 w 84"/>
                <a:gd name="T73" fmla="*/ 86 h 86"/>
                <a:gd name="T74" fmla="*/ 42 w 84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6">
                  <a:moveTo>
                    <a:pt x="42" y="86"/>
                  </a:moveTo>
                  <a:lnTo>
                    <a:pt x="42" y="86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5"/>
                  </a:lnTo>
                  <a:lnTo>
                    <a:pt x="19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6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3" name="Line 82">
              <a:extLst>
                <a:ext uri="{FF2B5EF4-FFF2-40B4-BE49-F238E27FC236}">
                  <a16:creationId xmlns:a16="http://schemas.microsoft.com/office/drawing/2014/main" id="{6EB7068E-E656-C155-71E4-E5115A138A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92" y="244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4" name="Freeform 83">
              <a:extLst>
                <a:ext uri="{FF2B5EF4-FFF2-40B4-BE49-F238E27FC236}">
                  <a16:creationId xmlns:a16="http://schemas.microsoft.com/office/drawing/2014/main" id="{4D6BE8BA-6DC7-4536-B14F-982D2181F8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6" y="2405"/>
              <a:ext cx="84" cy="86"/>
            </a:xfrm>
            <a:custGeom>
              <a:avLst/>
              <a:gdLst>
                <a:gd name="T0" fmla="*/ 42 w 84"/>
                <a:gd name="T1" fmla="*/ 86 h 86"/>
                <a:gd name="T2" fmla="*/ 42 w 84"/>
                <a:gd name="T3" fmla="*/ 86 h 86"/>
                <a:gd name="T4" fmla="*/ 50 w 84"/>
                <a:gd name="T5" fmla="*/ 84 h 86"/>
                <a:gd name="T6" fmla="*/ 57 w 84"/>
                <a:gd name="T7" fmla="*/ 81 h 86"/>
                <a:gd name="T8" fmla="*/ 65 w 84"/>
                <a:gd name="T9" fmla="*/ 78 h 86"/>
                <a:gd name="T10" fmla="*/ 71 w 84"/>
                <a:gd name="T11" fmla="*/ 73 h 86"/>
                <a:gd name="T12" fmla="*/ 76 w 84"/>
                <a:gd name="T13" fmla="*/ 67 h 86"/>
                <a:gd name="T14" fmla="*/ 81 w 84"/>
                <a:gd name="T15" fmla="*/ 59 h 86"/>
                <a:gd name="T16" fmla="*/ 82 w 84"/>
                <a:gd name="T17" fmla="*/ 51 h 86"/>
                <a:gd name="T18" fmla="*/ 84 w 84"/>
                <a:gd name="T19" fmla="*/ 42 h 86"/>
                <a:gd name="T20" fmla="*/ 84 w 84"/>
                <a:gd name="T21" fmla="*/ 42 h 86"/>
                <a:gd name="T22" fmla="*/ 82 w 84"/>
                <a:gd name="T23" fmla="*/ 34 h 86"/>
                <a:gd name="T24" fmla="*/ 81 w 84"/>
                <a:gd name="T25" fmla="*/ 27 h 86"/>
                <a:gd name="T26" fmla="*/ 76 w 84"/>
                <a:gd name="T27" fmla="*/ 19 h 86"/>
                <a:gd name="T28" fmla="*/ 71 w 84"/>
                <a:gd name="T29" fmla="*/ 13 h 86"/>
                <a:gd name="T30" fmla="*/ 65 w 84"/>
                <a:gd name="T31" fmla="*/ 8 h 86"/>
                <a:gd name="T32" fmla="*/ 57 w 84"/>
                <a:gd name="T33" fmla="*/ 5 h 86"/>
                <a:gd name="T34" fmla="*/ 50 w 84"/>
                <a:gd name="T35" fmla="*/ 2 h 86"/>
                <a:gd name="T36" fmla="*/ 42 w 84"/>
                <a:gd name="T37" fmla="*/ 0 h 86"/>
                <a:gd name="T38" fmla="*/ 42 w 84"/>
                <a:gd name="T39" fmla="*/ 0 h 86"/>
                <a:gd name="T40" fmla="*/ 32 w 84"/>
                <a:gd name="T41" fmla="*/ 2 h 86"/>
                <a:gd name="T42" fmla="*/ 25 w 84"/>
                <a:gd name="T43" fmla="*/ 5 h 86"/>
                <a:gd name="T44" fmla="*/ 19 w 84"/>
                <a:gd name="T45" fmla="*/ 8 h 86"/>
                <a:gd name="T46" fmla="*/ 12 w 84"/>
                <a:gd name="T47" fmla="*/ 13 h 86"/>
                <a:gd name="T48" fmla="*/ 6 w 84"/>
                <a:gd name="T49" fmla="*/ 19 h 86"/>
                <a:gd name="T50" fmla="*/ 3 w 84"/>
                <a:gd name="T51" fmla="*/ 27 h 86"/>
                <a:gd name="T52" fmla="*/ 0 w 84"/>
                <a:gd name="T53" fmla="*/ 34 h 86"/>
                <a:gd name="T54" fmla="*/ 0 w 84"/>
                <a:gd name="T55" fmla="*/ 42 h 86"/>
                <a:gd name="T56" fmla="*/ 0 w 84"/>
                <a:gd name="T57" fmla="*/ 42 h 86"/>
                <a:gd name="T58" fmla="*/ 0 w 84"/>
                <a:gd name="T59" fmla="*/ 51 h 86"/>
                <a:gd name="T60" fmla="*/ 3 w 84"/>
                <a:gd name="T61" fmla="*/ 59 h 86"/>
                <a:gd name="T62" fmla="*/ 6 w 84"/>
                <a:gd name="T63" fmla="*/ 67 h 86"/>
                <a:gd name="T64" fmla="*/ 12 w 84"/>
                <a:gd name="T65" fmla="*/ 73 h 86"/>
                <a:gd name="T66" fmla="*/ 19 w 84"/>
                <a:gd name="T67" fmla="*/ 78 h 86"/>
                <a:gd name="T68" fmla="*/ 25 w 84"/>
                <a:gd name="T69" fmla="*/ 81 h 86"/>
                <a:gd name="T70" fmla="*/ 32 w 84"/>
                <a:gd name="T71" fmla="*/ 84 h 86"/>
                <a:gd name="T72" fmla="*/ 42 w 84"/>
                <a:gd name="T73" fmla="*/ 86 h 86"/>
                <a:gd name="T74" fmla="*/ 42 w 84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6">
                  <a:moveTo>
                    <a:pt x="42" y="86"/>
                  </a:moveTo>
                  <a:lnTo>
                    <a:pt x="42" y="86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2" y="2"/>
                  </a:lnTo>
                  <a:lnTo>
                    <a:pt x="25" y="5"/>
                  </a:lnTo>
                  <a:lnTo>
                    <a:pt x="19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2" y="84"/>
                  </a:lnTo>
                  <a:lnTo>
                    <a:pt x="42" y="86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5" name="Line 84">
              <a:extLst>
                <a:ext uri="{FF2B5EF4-FFF2-40B4-BE49-F238E27FC236}">
                  <a16:creationId xmlns:a16="http://schemas.microsoft.com/office/drawing/2014/main" id="{27E950F3-1910-9052-232B-E2EAB14EBF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8" y="2444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6" name="Freeform 85">
              <a:extLst>
                <a:ext uri="{FF2B5EF4-FFF2-40B4-BE49-F238E27FC236}">
                  <a16:creationId xmlns:a16="http://schemas.microsoft.com/office/drawing/2014/main" id="{64AA1C41-463E-A327-0B7E-89909458D2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3" y="2402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49 w 83"/>
                <a:gd name="T5" fmla="*/ 84 h 84"/>
                <a:gd name="T6" fmla="*/ 57 w 83"/>
                <a:gd name="T7" fmla="*/ 81 h 84"/>
                <a:gd name="T8" fmla="*/ 65 w 83"/>
                <a:gd name="T9" fmla="*/ 78 h 84"/>
                <a:gd name="T10" fmla="*/ 71 w 83"/>
                <a:gd name="T11" fmla="*/ 72 h 84"/>
                <a:gd name="T12" fmla="*/ 76 w 83"/>
                <a:gd name="T13" fmla="*/ 65 h 84"/>
                <a:gd name="T14" fmla="*/ 80 w 83"/>
                <a:gd name="T15" fmla="*/ 59 h 84"/>
                <a:gd name="T16" fmla="*/ 82 w 83"/>
                <a:gd name="T17" fmla="*/ 51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4 h 84"/>
                <a:gd name="T24" fmla="*/ 80 w 83"/>
                <a:gd name="T25" fmla="*/ 27 h 84"/>
                <a:gd name="T26" fmla="*/ 76 w 83"/>
                <a:gd name="T27" fmla="*/ 19 h 84"/>
                <a:gd name="T28" fmla="*/ 71 w 83"/>
                <a:gd name="T29" fmla="*/ 13 h 84"/>
                <a:gd name="T30" fmla="*/ 65 w 83"/>
                <a:gd name="T31" fmla="*/ 8 h 84"/>
                <a:gd name="T32" fmla="*/ 57 w 83"/>
                <a:gd name="T33" fmla="*/ 3 h 84"/>
                <a:gd name="T34" fmla="*/ 49 w 83"/>
                <a:gd name="T35" fmla="*/ 2 h 84"/>
                <a:gd name="T36" fmla="*/ 41 w 83"/>
                <a:gd name="T37" fmla="*/ 0 h 84"/>
                <a:gd name="T38" fmla="*/ 41 w 83"/>
                <a:gd name="T39" fmla="*/ 0 h 84"/>
                <a:gd name="T40" fmla="*/ 32 w 83"/>
                <a:gd name="T41" fmla="*/ 2 h 84"/>
                <a:gd name="T42" fmla="*/ 24 w 83"/>
                <a:gd name="T43" fmla="*/ 3 h 84"/>
                <a:gd name="T44" fmla="*/ 18 w 83"/>
                <a:gd name="T45" fmla="*/ 8 h 84"/>
                <a:gd name="T46" fmla="*/ 12 w 83"/>
                <a:gd name="T47" fmla="*/ 13 h 84"/>
                <a:gd name="T48" fmla="*/ 6 w 83"/>
                <a:gd name="T49" fmla="*/ 19 h 84"/>
                <a:gd name="T50" fmla="*/ 3 w 83"/>
                <a:gd name="T51" fmla="*/ 27 h 84"/>
                <a:gd name="T52" fmla="*/ 0 w 83"/>
                <a:gd name="T53" fmla="*/ 34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1 h 84"/>
                <a:gd name="T60" fmla="*/ 3 w 83"/>
                <a:gd name="T61" fmla="*/ 59 h 84"/>
                <a:gd name="T62" fmla="*/ 6 w 83"/>
                <a:gd name="T63" fmla="*/ 65 h 84"/>
                <a:gd name="T64" fmla="*/ 12 w 83"/>
                <a:gd name="T65" fmla="*/ 72 h 84"/>
                <a:gd name="T66" fmla="*/ 18 w 83"/>
                <a:gd name="T67" fmla="*/ 78 h 84"/>
                <a:gd name="T68" fmla="*/ 24 w 83"/>
                <a:gd name="T69" fmla="*/ 81 h 84"/>
                <a:gd name="T70" fmla="*/ 32 w 83"/>
                <a:gd name="T71" fmla="*/ 84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3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2"/>
                  </a:lnTo>
                  <a:lnTo>
                    <a:pt x="18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7" name="Line 86">
              <a:extLst>
                <a:ext uri="{FF2B5EF4-FFF2-40B4-BE49-F238E27FC236}">
                  <a16:creationId xmlns:a16="http://schemas.microsoft.com/office/drawing/2014/main" id="{D8F1783C-9E08-0CE3-86E4-2D93E0A721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51" y="2444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8" name="Freeform 87">
              <a:extLst>
                <a:ext uri="{FF2B5EF4-FFF2-40B4-BE49-F238E27FC236}">
                  <a16:creationId xmlns:a16="http://schemas.microsoft.com/office/drawing/2014/main" id="{A674E0E6-46F3-2EB5-A3EE-3489900553E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6" y="2402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49 w 83"/>
                <a:gd name="T5" fmla="*/ 84 h 84"/>
                <a:gd name="T6" fmla="*/ 57 w 83"/>
                <a:gd name="T7" fmla="*/ 81 h 84"/>
                <a:gd name="T8" fmla="*/ 65 w 83"/>
                <a:gd name="T9" fmla="*/ 78 h 84"/>
                <a:gd name="T10" fmla="*/ 71 w 83"/>
                <a:gd name="T11" fmla="*/ 72 h 84"/>
                <a:gd name="T12" fmla="*/ 75 w 83"/>
                <a:gd name="T13" fmla="*/ 65 h 84"/>
                <a:gd name="T14" fmla="*/ 80 w 83"/>
                <a:gd name="T15" fmla="*/ 59 h 84"/>
                <a:gd name="T16" fmla="*/ 82 w 83"/>
                <a:gd name="T17" fmla="*/ 51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4 h 84"/>
                <a:gd name="T24" fmla="*/ 80 w 83"/>
                <a:gd name="T25" fmla="*/ 27 h 84"/>
                <a:gd name="T26" fmla="*/ 75 w 83"/>
                <a:gd name="T27" fmla="*/ 19 h 84"/>
                <a:gd name="T28" fmla="*/ 71 w 83"/>
                <a:gd name="T29" fmla="*/ 13 h 84"/>
                <a:gd name="T30" fmla="*/ 65 w 83"/>
                <a:gd name="T31" fmla="*/ 8 h 84"/>
                <a:gd name="T32" fmla="*/ 57 w 83"/>
                <a:gd name="T33" fmla="*/ 3 h 84"/>
                <a:gd name="T34" fmla="*/ 49 w 83"/>
                <a:gd name="T35" fmla="*/ 2 h 84"/>
                <a:gd name="T36" fmla="*/ 41 w 83"/>
                <a:gd name="T37" fmla="*/ 0 h 84"/>
                <a:gd name="T38" fmla="*/ 41 w 83"/>
                <a:gd name="T39" fmla="*/ 0 h 84"/>
                <a:gd name="T40" fmla="*/ 32 w 83"/>
                <a:gd name="T41" fmla="*/ 2 h 84"/>
                <a:gd name="T42" fmla="*/ 24 w 83"/>
                <a:gd name="T43" fmla="*/ 3 h 84"/>
                <a:gd name="T44" fmla="*/ 18 w 83"/>
                <a:gd name="T45" fmla="*/ 8 h 84"/>
                <a:gd name="T46" fmla="*/ 12 w 83"/>
                <a:gd name="T47" fmla="*/ 13 h 84"/>
                <a:gd name="T48" fmla="*/ 6 w 83"/>
                <a:gd name="T49" fmla="*/ 19 h 84"/>
                <a:gd name="T50" fmla="*/ 3 w 83"/>
                <a:gd name="T51" fmla="*/ 27 h 84"/>
                <a:gd name="T52" fmla="*/ 0 w 83"/>
                <a:gd name="T53" fmla="*/ 34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1 h 84"/>
                <a:gd name="T60" fmla="*/ 3 w 83"/>
                <a:gd name="T61" fmla="*/ 59 h 84"/>
                <a:gd name="T62" fmla="*/ 6 w 83"/>
                <a:gd name="T63" fmla="*/ 65 h 84"/>
                <a:gd name="T64" fmla="*/ 12 w 83"/>
                <a:gd name="T65" fmla="*/ 72 h 84"/>
                <a:gd name="T66" fmla="*/ 18 w 83"/>
                <a:gd name="T67" fmla="*/ 78 h 84"/>
                <a:gd name="T68" fmla="*/ 24 w 83"/>
                <a:gd name="T69" fmla="*/ 81 h 84"/>
                <a:gd name="T70" fmla="*/ 32 w 83"/>
                <a:gd name="T71" fmla="*/ 84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5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7"/>
                  </a:lnTo>
                  <a:lnTo>
                    <a:pt x="75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3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2"/>
                  </a:lnTo>
                  <a:lnTo>
                    <a:pt x="18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29" name="Freeform 88">
              <a:extLst>
                <a:ext uri="{FF2B5EF4-FFF2-40B4-BE49-F238E27FC236}">
                  <a16:creationId xmlns:a16="http://schemas.microsoft.com/office/drawing/2014/main" id="{39C6501B-CA03-E349-F02E-7A4286B9DE52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" y="2407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51 w 83"/>
                <a:gd name="T5" fmla="*/ 82 h 84"/>
                <a:gd name="T6" fmla="*/ 58 w 83"/>
                <a:gd name="T7" fmla="*/ 80 h 84"/>
                <a:gd name="T8" fmla="*/ 66 w 83"/>
                <a:gd name="T9" fmla="*/ 76 h 84"/>
                <a:gd name="T10" fmla="*/ 72 w 83"/>
                <a:gd name="T11" fmla="*/ 71 h 84"/>
                <a:gd name="T12" fmla="*/ 77 w 83"/>
                <a:gd name="T13" fmla="*/ 65 h 84"/>
                <a:gd name="T14" fmla="*/ 80 w 83"/>
                <a:gd name="T15" fmla="*/ 57 h 84"/>
                <a:gd name="T16" fmla="*/ 83 w 83"/>
                <a:gd name="T17" fmla="*/ 49 h 84"/>
                <a:gd name="T18" fmla="*/ 83 w 83"/>
                <a:gd name="T19" fmla="*/ 42 h 84"/>
                <a:gd name="T20" fmla="*/ 83 w 83"/>
                <a:gd name="T21" fmla="*/ 42 h 84"/>
                <a:gd name="T22" fmla="*/ 83 w 83"/>
                <a:gd name="T23" fmla="*/ 32 h 84"/>
                <a:gd name="T24" fmla="*/ 80 w 83"/>
                <a:gd name="T25" fmla="*/ 25 h 84"/>
                <a:gd name="T26" fmla="*/ 77 w 83"/>
                <a:gd name="T27" fmla="*/ 18 h 84"/>
                <a:gd name="T28" fmla="*/ 72 w 83"/>
                <a:gd name="T29" fmla="*/ 12 h 84"/>
                <a:gd name="T30" fmla="*/ 66 w 83"/>
                <a:gd name="T31" fmla="*/ 6 h 84"/>
                <a:gd name="T32" fmla="*/ 58 w 83"/>
                <a:gd name="T33" fmla="*/ 3 h 84"/>
                <a:gd name="T34" fmla="*/ 51 w 83"/>
                <a:gd name="T35" fmla="*/ 0 h 84"/>
                <a:gd name="T36" fmla="*/ 41 w 83"/>
                <a:gd name="T37" fmla="*/ 0 h 84"/>
                <a:gd name="T38" fmla="*/ 41 w 83"/>
                <a:gd name="T39" fmla="*/ 0 h 84"/>
                <a:gd name="T40" fmla="*/ 34 w 83"/>
                <a:gd name="T41" fmla="*/ 0 h 84"/>
                <a:gd name="T42" fmla="*/ 26 w 83"/>
                <a:gd name="T43" fmla="*/ 3 h 84"/>
                <a:gd name="T44" fmla="*/ 18 w 83"/>
                <a:gd name="T45" fmla="*/ 6 h 84"/>
                <a:gd name="T46" fmla="*/ 12 w 83"/>
                <a:gd name="T47" fmla="*/ 12 h 84"/>
                <a:gd name="T48" fmla="*/ 7 w 83"/>
                <a:gd name="T49" fmla="*/ 18 h 84"/>
                <a:gd name="T50" fmla="*/ 3 w 83"/>
                <a:gd name="T51" fmla="*/ 25 h 84"/>
                <a:gd name="T52" fmla="*/ 1 w 83"/>
                <a:gd name="T53" fmla="*/ 32 h 84"/>
                <a:gd name="T54" fmla="*/ 0 w 83"/>
                <a:gd name="T55" fmla="*/ 42 h 84"/>
                <a:gd name="T56" fmla="*/ 0 w 83"/>
                <a:gd name="T57" fmla="*/ 42 h 84"/>
                <a:gd name="T58" fmla="*/ 1 w 83"/>
                <a:gd name="T59" fmla="*/ 49 h 84"/>
                <a:gd name="T60" fmla="*/ 3 w 83"/>
                <a:gd name="T61" fmla="*/ 57 h 84"/>
                <a:gd name="T62" fmla="*/ 7 w 83"/>
                <a:gd name="T63" fmla="*/ 65 h 84"/>
                <a:gd name="T64" fmla="*/ 12 w 83"/>
                <a:gd name="T65" fmla="*/ 71 h 84"/>
                <a:gd name="T66" fmla="*/ 18 w 83"/>
                <a:gd name="T67" fmla="*/ 76 h 84"/>
                <a:gd name="T68" fmla="*/ 26 w 83"/>
                <a:gd name="T69" fmla="*/ 80 h 84"/>
                <a:gd name="T70" fmla="*/ 34 w 83"/>
                <a:gd name="T71" fmla="*/ 82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51" y="82"/>
                  </a:lnTo>
                  <a:lnTo>
                    <a:pt x="58" y="80"/>
                  </a:lnTo>
                  <a:lnTo>
                    <a:pt x="66" y="76"/>
                  </a:lnTo>
                  <a:lnTo>
                    <a:pt x="72" y="71"/>
                  </a:lnTo>
                  <a:lnTo>
                    <a:pt x="77" y="65"/>
                  </a:lnTo>
                  <a:lnTo>
                    <a:pt x="80" y="57"/>
                  </a:lnTo>
                  <a:lnTo>
                    <a:pt x="83" y="49"/>
                  </a:lnTo>
                  <a:lnTo>
                    <a:pt x="83" y="42"/>
                  </a:lnTo>
                  <a:lnTo>
                    <a:pt x="83" y="32"/>
                  </a:lnTo>
                  <a:lnTo>
                    <a:pt x="80" y="25"/>
                  </a:lnTo>
                  <a:lnTo>
                    <a:pt x="77" y="18"/>
                  </a:lnTo>
                  <a:lnTo>
                    <a:pt x="72" y="12"/>
                  </a:lnTo>
                  <a:lnTo>
                    <a:pt x="66" y="6"/>
                  </a:lnTo>
                  <a:lnTo>
                    <a:pt x="58" y="3"/>
                  </a:lnTo>
                  <a:lnTo>
                    <a:pt x="51" y="0"/>
                  </a:lnTo>
                  <a:lnTo>
                    <a:pt x="41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8" y="6"/>
                  </a:lnTo>
                  <a:lnTo>
                    <a:pt x="12" y="12"/>
                  </a:lnTo>
                  <a:lnTo>
                    <a:pt x="7" y="18"/>
                  </a:lnTo>
                  <a:lnTo>
                    <a:pt x="3" y="25"/>
                  </a:lnTo>
                  <a:lnTo>
                    <a:pt x="1" y="32"/>
                  </a:lnTo>
                  <a:lnTo>
                    <a:pt x="0" y="42"/>
                  </a:lnTo>
                  <a:lnTo>
                    <a:pt x="1" y="49"/>
                  </a:lnTo>
                  <a:lnTo>
                    <a:pt x="3" y="57"/>
                  </a:lnTo>
                  <a:lnTo>
                    <a:pt x="7" y="65"/>
                  </a:lnTo>
                  <a:lnTo>
                    <a:pt x="12" y="71"/>
                  </a:lnTo>
                  <a:lnTo>
                    <a:pt x="18" y="76"/>
                  </a:lnTo>
                  <a:lnTo>
                    <a:pt x="26" y="80"/>
                  </a:lnTo>
                  <a:lnTo>
                    <a:pt x="34" y="82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0" name="Line 89">
              <a:extLst>
                <a:ext uri="{FF2B5EF4-FFF2-40B4-BE49-F238E27FC236}">
                  <a16:creationId xmlns:a16="http://schemas.microsoft.com/office/drawing/2014/main" id="{7662886C-1B1D-4703-6420-DA50B520A36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26" y="206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1" name="Freeform 90">
              <a:extLst>
                <a:ext uri="{FF2B5EF4-FFF2-40B4-BE49-F238E27FC236}">
                  <a16:creationId xmlns:a16="http://schemas.microsoft.com/office/drawing/2014/main" id="{AC9FC436-C450-7DEA-255B-9968963BE6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0" y="2027"/>
              <a:ext cx="84" cy="85"/>
            </a:xfrm>
            <a:custGeom>
              <a:avLst/>
              <a:gdLst>
                <a:gd name="T0" fmla="*/ 42 w 84"/>
                <a:gd name="T1" fmla="*/ 85 h 85"/>
                <a:gd name="T2" fmla="*/ 42 w 84"/>
                <a:gd name="T3" fmla="*/ 85 h 85"/>
                <a:gd name="T4" fmla="*/ 50 w 84"/>
                <a:gd name="T5" fmla="*/ 84 h 85"/>
                <a:gd name="T6" fmla="*/ 57 w 84"/>
                <a:gd name="T7" fmla="*/ 81 h 85"/>
                <a:gd name="T8" fmla="*/ 65 w 84"/>
                <a:gd name="T9" fmla="*/ 77 h 85"/>
                <a:gd name="T10" fmla="*/ 71 w 84"/>
                <a:gd name="T11" fmla="*/ 73 h 85"/>
                <a:gd name="T12" fmla="*/ 76 w 84"/>
                <a:gd name="T13" fmla="*/ 67 h 85"/>
                <a:gd name="T14" fmla="*/ 81 w 84"/>
                <a:gd name="T15" fmla="*/ 59 h 85"/>
                <a:gd name="T16" fmla="*/ 82 w 84"/>
                <a:gd name="T17" fmla="*/ 51 h 85"/>
                <a:gd name="T18" fmla="*/ 84 w 84"/>
                <a:gd name="T19" fmla="*/ 42 h 85"/>
                <a:gd name="T20" fmla="*/ 84 w 84"/>
                <a:gd name="T21" fmla="*/ 42 h 85"/>
                <a:gd name="T22" fmla="*/ 82 w 84"/>
                <a:gd name="T23" fmla="*/ 34 h 85"/>
                <a:gd name="T24" fmla="*/ 81 w 84"/>
                <a:gd name="T25" fmla="*/ 26 h 85"/>
                <a:gd name="T26" fmla="*/ 76 w 84"/>
                <a:gd name="T27" fmla="*/ 19 h 85"/>
                <a:gd name="T28" fmla="*/ 71 w 84"/>
                <a:gd name="T29" fmla="*/ 12 h 85"/>
                <a:gd name="T30" fmla="*/ 65 w 84"/>
                <a:gd name="T31" fmla="*/ 8 h 85"/>
                <a:gd name="T32" fmla="*/ 57 w 84"/>
                <a:gd name="T33" fmla="*/ 5 h 85"/>
                <a:gd name="T34" fmla="*/ 50 w 84"/>
                <a:gd name="T35" fmla="*/ 1 h 85"/>
                <a:gd name="T36" fmla="*/ 42 w 84"/>
                <a:gd name="T37" fmla="*/ 0 h 85"/>
                <a:gd name="T38" fmla="*/ 42 w 84"/>
                <a:gd name="T39" fmla="*/ 0 h 85"/>
                <a:gd name="T40" fmla="*/ 33 w 84"/>
                <a:gd name="T41" fmla="*/ 1 h 85"/>
                <a:gd name="T42" fmla="*/ 25 w 84"/>
                <a:gd name="T43" fmla="*/ 5 h 85"/>
                <a:gd name="T44" fmla="*/ 19 w 84"/>
                <a:gd name="T45" fmla="*/ 8 h 85"/>
                <a:gd name="T46" fmla="*/ 12 w 84"/>
                <a:gd name="T47" fmla="*/ 12 h 85"/>
                <a:gd name="T48" fmla="*/ 6 w 84"/>
                <a:gd name="T49" fmla="*/ 19 h 85"/>
                <a:gd name="T50" fmla="*/ 3 w 84"/>
                <a:gd name="T51" fmla="*/ 26 h 85"/>
                <a:gd name="T52" fmla="*/ 0 w 84"/>
                <a:gd name="T53" fmla="*/ 34 h 85"/>
                <a:gd name="T54" fmla="*/ 0 w 84"/>
                <a:gd name="T55" fmla="*/ 42 h 85"/>
                <a:gd name="T56" fmla="*/ 0 w 84"/>
                <a:gd name="T57" fmla="*/ 42 h 85"/>
                <a:gd name="T58" fmla="*/ 0 w 84"/>
                <a:gd name="T59" fmla="*/ 51 h 85"/>
                <a:gd name="T60" fmla="*/ 3 w 84"/>
                <a:gd name="T61" fmla="*/ 59 h 85"/>
                <a:gd name="T62" fmla="*/ 6 w 84"/>
                <a:gd name="T63" fmla="*/ 67 h 85"/>
                <a:gd name="T64" fmla="*/ 12 w 84"/>
                <a:gd name="T65" fmla="*/ 73 h 85"/>
                <a:gd name="T66" fmla="*/ 19 w 84"/>
                <a:gd name="T67" fmla="*/ 77 h 85"/>
                <a:gd name="T68" fmla="*/ 25 w 84"/>
                <a:gd name="T69" fmla="*/ 81 h 85"/>
                <a:gd name="T70" fmla="*/ 33 w 84"/>
                <a:gd name="T71" fmla="*/ 84 h 85"/>
                <a:gd name="T72" fmla="*/ 42 w 84"/>
                <a:gd name="T73" fmla="*/ 85 h 85"/>
                <a:gd name="T74" fmla="*/ 42 w 84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5">
                  <a:moveTo>
                    <a:pt x="42" y="85"/>
                  </a:moveTo>
                  <a:lnTo>
                    <a:pt x="42" y="85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7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5"/>
                  </a:lnTo>
                  <a:lnTo>
                    <a:pt x="19" y="8"/>
                  </a:lnTo>
                  <a:lnTo>
                    <a:pt x="12" y="12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9" y="77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5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2" name="Line 91">
              <a:extLst>
                <a:ext uri="{FF2B5EF4-FFF2-40B4-BE49-F238E27FC236}">
                  <a16:creationId xmlns:a16="http://schemas.microsoft.com/office/drawing/2014/main" id="{2004EFD4-4BC3-3109-BB71-F9D6DDD00D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09" y="206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3" name="Freeform 92">
              <a:extLst>
                <a:ext uri="{FF2B5EF4-FFF2-40B4-BE49-F238E27FC236}">
                  <a16:creationId xmlns:a16="http://schemas.microsoft.com/office/drawing/2014/main" id="{A9776533-EC77-91E9-B702-7382DFF4D1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027"/>
              <a:ext cx="84" cy="85"/>
            </a:xfrm>
            <a:custGeom>
              <a:avLst/>
              <a:gdLst>
                <a:gd name="T0" fmla="*/ 42 w 84"/>
                <a:gd name="T1" fmla="*/ 85 h 85"/>
                <a:gd name="T2" fmla="*/ 42 w 84"/>
                <a:gd name="T3" fmla="*/ 85 h 85"/>
                <a:gd name="T4" fmla="*/ 50 w 84"/>
                <a:gd name="T5" fmla="*/ 84 h 85"/>
                <a:gd name="T6" fmla="*/ 57 w 84"/>
                <a:gd name="T7" fmla="*/ 81 h 85"/>
                <a:gd name="T8" fmla="*/ 65 w 84"/>
                <a:gd name="T9" fmla="*/ 77 h 85"/>
                <a:gd name="T10" fmla="*/ 71 w 84"/>
                <a:gd name="T11" fmla="*/ 73 h 85"/>
                <a:gd name="T12" fmla="*/ 76 w 84"/>
                <a:gd name="T13" fmla="*/ 67 h 85"/>
                <a:gd name="T14" fmla="*/ 81 w 84"/>
                <a:gd name="T15" fmla="*/ 59 h 85"/>
                <a:gd name="T16" fmla="*/ 82 w 84"/>
                <a:gd name="T17" fmla="*/ 51 h 85"/>
                <a:gd name="T18" fmla="*/ 84 w 84"/>
                <a:gd name="T19" fmla="*/ 42 h 85"/>
                <a:gd name="T20" fmla="*/ 84 w 84"/>
                <a:gd name="T21" fmla="*/ 42 h 85"/>
                <a:gd name="T22" fmla="*/ 82 w 84"/>
                <a:gd name="T23" fmla="*/ 34 h 85"/>
                <a:gd name="T24" fmla="*/ 81 w 84"/>
                <a:gd name="T25" fmla="*/ 26 h 85"/>
                <a:gd name="T26" fmla="*/ 76 w 84"/>
                <a:gd name="T27" fmla="*/ 19 h 85"/>
                <a:gd name="T28" fmla="*/ 71 w 84"/>
                <a:gd name="T29" fmla="*/ 12 h 85"/>
                <a:gd name="T30" fmla="*/ 65 w 84"/>
                <a:gd name="T31" fmla="*/ 8 h 85"/>
                <a:gd name="T32" fmla="*/ 57 w 84"/>
                <a:gd name="T33" fmla="*/ 5 h 85"/>
                <a:gd name="T34" fmla="*/ 50 w 84"/>
                <a:gd name="T35" fmla="*/ 1 h 85"/>
                <a:gd name="T36" fmla="*/ 42 w 84"/>
                <a:gd name="T37" fmla="*/ 0 h 85"/>
                <a:gd name="T38" fmla="*/ 42 w 84"/>
                <a:gd name="T39" fmla="*/ 0 h 85"/>
                <a:gd name="T40" fmla="*/ 33 w 84"/>
                <a:gd name="T41" fmla="*/ 1 h 85"/>
                <a:gd name="T42" fmla="*/ 25 w 84"/>
                <a:gd name="T43" fmla="*/ 5 h 85"/>
                <a:gd name="T44" fmla="*/ 19 w 84"/>
                <a:gd name="T45" fmla="*/ 8 h 85"/>
                <a:gd name="T46" fmla="*/ 12 w 84"/>
                <a:gd name="T47" fmla="*/ 12 h 85"/>
                <a:gd name="T48" fmla="*/ 6 w 84"/>
                <a:gd name="T49" fmla="*/ 19 h 85"/>
                <a:gd name="T50" fmla="*/ 3 w 84"/>
                <a:gd name="T51" fmla="*/ 26 h 85"/>
                <a:gd name="T52" fmla="*/ 0 w 84"/>
                <a:gd name="T53" fmla="*/ 34 h 85"/>
                <a:gd name="T54" fmla="*/ 0 w 84"/>
                <a:gd name="T55" fmla="*/ 42 h 85"/>
                <a:gd name="T56" fmla="*/ 0 w 84"/>
                <a:gd name="T57" fmla="*/ 42 h 85"/>
                <a:gd name="T58" fmla="*/ 0 w 84"/>
                <a:gd name="T59" fmla="*/ 51 h 85"/>
                <a:gd name="T60" fmla="*/ 3 w 84"/>
                <a:gd name="T61" fmla="*/ 59 h 85"/>
                <a:gd name="T62" fmla="*/ 6 w 84"/>
                <a:gd name="T63" fmla="*/ 67 h 85"/>
                <a:gd name="T64" fmla="*/ 12 w 84"/>
                <a:gd name="T65" fmla="*/ 73 h 85"/>
                <a:gd name="T66" fmla="*/ 19 w 84"/>
                <a:gd name="T67" fmla="*/ 77 h 85"/>
                <a:gd name="T68" fmla="*/ 25 w 84"/>
                <a:gd name="T69" fmla="*/ 81 h 85"/>
                <a:gd name="T70" fmla="*/ 33 w 84"/>
                <a:gd name="T71" fmla="*/ 84 h 85"/>
                <a:gd name="T72" fmla="*/ 42 w 84"/>
                <a:gd name="T73" fmla="*/ 85 h 85"/>
                <a:gd name="T74" fmla="*/ 42 w 84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5">
                  <a:moveTo>
                    <a:pt x="42" y="85"/>
                  </a:moveTo>
                  <a:lnTo>
                    <a:pt x="42" y="85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7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5"/>
                  </a:lnTo>
                  <a:lnTo>
                    <a:pt x="19" y="8"/>
                  </a:lnTo>
                  <a:lnTo>
                    <a:pt x="12" y="12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9" y="77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4" name="Line 93">
              <a:extLst>
                <a:ext uri="{FF2B5EF4-FFF2-40B4-BE49-F238E27FC236}">
                  <a16:creationId xmlns:a16="http://schemas.microsoft.com/office/drawing/2014/main" id="{6ED46E2D-A757-2891-5C0E-35EF2D085B0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5" y="2066"/>
              <a:ext cx="187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5" name="Freeform 94">
              <a:extLst>
                <a:ext uri="{FF2B5EF4-FFF2-40B4-BE49-F238E27FC236}">
                  <a16:creationId xmlns:a16="http://schemas.microsoft.com/office/drawing/2014/main" id="{28286648-9A4C-77D9-E206-D69B5B08926B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0" y="2024"/>
              <a:ext cx="83" cy="84"/>
            </a:xfrm>
            <a:custGeom>
              <a:avLst/>
              <a:gdLst>
                <a:gd name="T0" fmla="*/ 42 w 83"/>
                <a:gd name="T1" fmla="*/ 84 h 84"/>
                <a:gd name="T2" fmla="*/ 42 w 83"/>
                <a:gd name="T3" fmla="*/ 84 h 84"/>
                <a:gd name="T4" fmla="*/ 49 w 83"/>
                <a:gd name="T5" fmla="*/ 84 h 84"/>
                <a:gd name="T6" fmla="*/ 57 w 83"/>
                <a:gd name="T7" fmla="*/ 80 h 84"/>
                <a:gd name="T8" fmla="*/ 65 w 83"/>
                <a:gd name="T9" fmla="*/ 77 h 84"/>
                <a:gd name="T10" fmla="*/ 71 w 83"/>
                <a:gd name="T11" fmla="*/ 71 h 84"/>
                <a:gd name="T12" fmla="*/ 76 w 83"/>
                <a:gd name="T13" fmla="*/ 65 h 84"/>
                <a:gd name="T14" fmla="*/ 80 w 83"/>
                <a:gd name="T15" fmla="*/ 59 h 84"/>
                <a:gd name="T16" fmla="*/ 82 w 83"/>
                <a:gd name="T17" fmla="*/ 51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4 h 84"/>
                <a:gd name="T24" fmla="*/ 80 w 83"/>
                <a:gd name="T25" fmla="*/ 26 h 84"/>
                <a:gd name="T26" fmla="*/ 76 w 83"/>
                <a:gd name="T27" fmla="*/ 18 h 84"/>
                <a:gd name="T28" fmla="*/ 71 w 83"/>
                <a:gd name="T29" fmla="*/ 12 h 84"/>
                <a:gd name="T30" fmla="*/ 65 w 83"/>
                <a:gd name="T31" fmla="*/ 8 h 84"/>
                <a:gd name="T32" fmla="*/ 57 w 83"/>
                <a:gd name="T33" fmla="*/ 3 h 84"/>
                <a:gd name="T34" fmla="*/ 49 w 83"/>
                <a:gd name="T35" fmla="*/ 1 h 84"/>
                <a:gd name="T36" fmla="*/ 42 w 83"/>
                <a:gd name="T37" fmla="*/ 0 h 84"/>
                <a:gd name="T38" fmla="*/ 42 w 83"/>
                <a:gd name="T39" fmla="*/ 0 h 84"/>
                <a:gd name="T40" fmla="*/ 32 w 83"/>
                <a:gd name="T41" fmla="*/ 1 h 84"/>
                <a:gd name="T42" fmla="*/ 25 w 83"/>
                <a:gd name="T43" fmla="*/ 3 h 84"/>
                <a:gd name="T44" fmla="*/ 18 w 83"/>
                <a:gd name="T45" fmla="*/ 8 h 84"/>
                <a:gd name="T46" fmla="*/ 12 w 83"/>
                <a:gd name="T47" fmla="*/ 12 h 84"/>
                <a:gd name="T48" fmla="*/ 6 w 83"/>
                <a:gd name="T49" fmla="*/ 18 h 84"/>
                <a:gd name="T50" fmla="*/ 3 w 83"/>
                <a:gd name="T51" fmla="*/ 26 h 84"/>
                <a:gd name="T52" fmla="*/ 0 w 83"/>
                <a:gd name="T53" fmla="*/ 34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1 h 84"/>
                <a:gd name="T60" fmla="*/ 3 w 83"/>
                <a:gd name="T61" fmla="*/ 59 h 84"/>
                <a:gd name="T62" fmla="*/ 6 w 83"/>
                <a:gd name="T63" fmla="*/ 65 h 84"/>
                <a:gd name="T64" fmla="*/ 12 w 83"/>
                <a:gd name="T65" fmla="*/ 71 h 84"/>
                <a:gd name="T66" fmla="*/ 18 w 83"/>
                <a:gd name="T67" fmla="*/ 77 h 84"/>
                <a:gd name="T68" fmla="*/ 25 w 83"/>
                <a:gd name="T69" fmla="*/ 80 h 84"/>
                <a:gd name="T70" fmla="*/ 32 w 83"/>
                <a:gd name="T71" fmla="*/ 84 h 84"/>
                <a:gd name="T72" fmla="*/ 42 w 83"/>
                <a:gd name="T73" fmla="*/ 84 h 84"/>
                <a:gd name="T74" fmla="*/ 42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2" y="84"/>
                  </a:moveTo>
                  <a:lnTo>
                    <a:pt x="42" y="84"/>
                  </a:lnTo>
                  <a:lnTo>
                    <a:pt x="49" y="84"/>
                  </a:lnTo>
                  <a:lnTo>
                    <a:pt x="57" y="80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6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49" y="1"/>
                  </a:lnTo>
                  <a:lnTo>
                    <a:pt x="42" y="0"/>
                  </a:lnTo>
                  <a:lnTo>
                    <a:pt x="32" y="1"/>
                  </a:lnTo>
                  <a:lnTo>
                    <a:pt x="25" y="3"/>
                  </a:lnTo>
                  <a:lnTo>
                    <a:pt x="18" y="8"/>
                  </a:lnTo>
                  <a:lnTo>
                    <a:pt x="12" y="12"/>
                  </a:lnTo>
                  <a:lnTo>
                    <a:pt x="6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1"/>
                  </a:lnTo>
                  <a:lnTo>
                    <a:pt x="18" y="77"/>
                  </a:lnTo>
                  <a:lnTo>
                    <a:pt x="25" y="80"/>
                  </a:lnTo>
                  <a:lnTo>
                    <a:pt x="32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6" name="Line 95">
              <a:extLst>
                <a:ext uri="{FF2B5EF4-FFF2-40B4-BE49-F238E27FC236}">
                  <a16:creationId xmlns:a16="http://schemas.microsoft.com/office/drawing/2014/main" id="{8A42CE11-6A39-1A69-E653-65CA716C1DC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8" y="206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7" name="Freeform 96">
              <a:extLst>
                <a:ext uri="{FF2B5EF4-FFF2-40B4-BE49-F238E27FC236}">
                  <a16:creationId xmlns:a16="http://schemas.microsoft.com/office/drawing/2014/main" id="{3780006B-5123-0A01-67A9-869026297B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3" y="2024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49 w 83"/>
                <a:gd name="T5" fmla="*/ 84 h 84"/>
                <a:gd name="T6" fmla="*/ 57 w 83"/>
                <a:gd name="T7" fmla="*/ 80 h 84"/>
                <a:gd name="T8" fmla="*/ 65 w 83"/>
                <a:gd name="T9" fmla="*/ 77 h 84"/>
                <a:gd name="T10" fmla="*/ 71 w 83"/>
                <a:gd name="T11" fmla="*/ 71 h 84"/>
                <a:gd name="T12" fmla="*/ 76 w 83"/>
                <a:gd name="T13" fmla="*/ 65 h 84"/>
                <a:gd name="T14" fmla="*/ 80 w 83"/>
                <a:gd name="T15" fmla="*/ 59 h 84"/>
                <a:gd name="T16" fmla="*/ 82 w 83"/>
                <a:gd name="T17" fmla="*/ 51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4 h 84"/>
                <a:gd name="T24" fmla="*/ 80 w 83"/>
                <a:gd name="T25" fmla="*/ 26 h 84"/>
                <a:gd name="T26" fmla="*/ 76 w 83"/>
                <a:gd name="T27" fmla="*/ 18 h 84"/>
                <a:gd name="T28" fmla="*/ 71 w 83"/>
                <a:gd name="T29" fmla="*/ 12 h 84"/>
                <a:gd name="T30" fmla="*/ 65 w 83"/>
                <a:gd name="T31" fmla="*/ 8 h 84"/>
                <a:gd name="T32" fmla="*/ 57 w 83"/>
                <a:gd name="T33" fmla="*/ 3 h 84"/>
                <a:gd name="T34" fmla="*/ 49 w 83"/>
                <a:gd name="T35" fmla="*/ 1 h 84"/>
                <a:gd name="T36" fmla="*/ 41 w 83"/>
                <a:gd name="T37" fmla="*/ 0 h 84"/>
                <a:gd name="T38" fmla="*/ 41 w 83"/>
                <a:gd name="T39" fmla="*/ 0 h 84"/>
                <a:gd name="T40" fmla="*/ 32 w 83"/>
                <a:gd name="T41" fmla="*/ 1 h 84"/>
                <a:gd name="T42" fmla="*/ 24 w 83"/>
                <a:gd name="T43" fmla="*/ 3 h 84"/>
                <a:gd name="T44" fmla="*/ 18 w 83"/>
                <a:gd name="T45" fmla="*/ 8 h 84"/>
                <a:gd name="T46" fmla="*/ 12 w 83"/>
                <a:gd name="T47" fmla="*/ 12 h 84"/>
                <a:gd name="T48" fmla="*/ 6 w 83"/>
                <a:gd name="T49" fmla="*/ 18 h 84"/>
                <a:gd name="T50" fmla="*/ 3 w 83"/>
                <a:gd name="T51" fmla="*/ 26 h 84"/>
                <a:gd name="T52" fmla="*/ 0 w 83"/>
                <a:gd name="T53" fmla="*/ 34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1 h 84"/>
                <a:gd name="T60" fmla="*/ 3 w 83"/>
                <a:gd name="T61" fmla="*/ 59 h 84"/>
                <a:gd name="T62" fmla="*/ 6 w 83"/>
                <a:gd name="T63" fmla="*/ 65 h 84"/>
                <a:gd name="T64" fmla="*/ 12 w 83"/>
                <a:gd name="T65" fmla="*/ 71 h 84"/>
                <a:gd name="T66" fmla="*/ 18 w 83"/>
                <a:gd name="T67" fmla="*/ 77 h 84"/>
                <a:gd name="T68" fmla="*/ 24 w 83"/>
                <a:gd name="T69" fmla="*/ 80 h 84"/>
                <a:gd name="T70" fmla="*/ 32 w 83"/>
                <a:gd name="T71" fmla="*/ 84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49" y="84"/>
                  </a:lnTo>
                  <a:lnTo>
                    <a:pt x="57" y="80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6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49" y="1"/>
                  </a:lnTo>
                  <a:lnTo>
                    <a:pt x="41" y="0"/>
                  </a:lnTo>
                  <a:lnTo>
                    <a:pt x="32" y="1"/>
                  </a:lnTo>
                  <a:lnTo>
                    <a:pt x="24" y="3"/>
                  </a:lnTo>
                  <a:lnTo>
                    <a:pt x="18" y="8"/>
                  </a:lnTo>
                  <a:lnTo>
                    <a:pt x="12" y="12"/>
                  </a:lnTo>
                  <a:lnTo>
                    <a:pt x="6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1"/>
                  </a:lnTo>
                  <a:lnTo>
                    <a:pt x="18" y="77"/>
                  </a:lnTo>
                  <a:lnTo>
                    <a:pt x="24" y="80"/>
                  </a:lnTo>
                  <a:lnTo>
                    <a:pt x="32" y="84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F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8" name="Freeform 97">
              <a:extLst>
                <a:ext uri="{FF2B5EF4-FFF2-40B4-BE49-F238E27FC236}">
                  <a16:creationId xmlns:a16="http://schemas.microsoft.com/office/drawing/2014/main" id="{CAA0BF67-F8D3-CD46-9B69-28483B125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999" y="2028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51 w 83"/>
                <a:gd name="T5" fmla="*/ 83 h 84"/>
                <a:gd name="T6" fmla="*/ 59 w 83"/>
                <a:gd name="T7" fmla="*/ 81 h 84"/>
                <a:gd name="T8" fmla="*/ 66 w 83"/>
                <a:gd name="T9" fmla="*/ 76 h 84"/>
                <a:gd name="T10" fmla="*/ 72 w 83"/>
                <a:gd name="T11" fmla="*/ 72 h 84"/>
                <a:gd name="T12" fmla="*/ 77 w 83"/>
                <a:gd name="T13" fmla="*/ 66 h 84"/>
                <a:gd name="T14" fmla="*/ 80 w 83"/>
                <a:gd name="T15" fmla="*/ 58 h 84"/>
                <a:gd name="T16" fmla="*/ 83 w 83"/>
                <a:gd name="T17" fmla="*/ 50 h 84"/>
                <a:gd name="T18" fmla="*/ 83 w 83"/>
                <a:gd name="T19" fmla="*/ 42 h 84"/>
                <a:gd name="T20" fmla="*/ 83 w 83"/>
                <a:gd name="T21" fmla="*/ 42 h 84"/>
                <a:gd name="T22" fmla="*/ 83 w 83"/>
                <a:gd name="T23" fmla="*/ 33 h 84"/>
                <a:gd name="T24" fmla="*/ 80 w 83"/>
                <a:gd name="T25" fmla="*/ 25 h 84"/>
                <a:gd name="T26" fmla="*/ 77 w 83"/>
                <a:gd name="T27" fmla="*/ 19 h 84"/>
                <a:gd name="T28" fmla="*/ 72 w 83"/>
                <a:gd name="T29" fmla="*/ 13 h 84"/>
                <a:gd name="T30" fmla="*/ 66 w 83"/>
                <a:gd name="T31" fmla="*/ 7 h 84"/>
                <a:gd name="T32" fmla="*/ 59 w 83"/>
                <a:gd name="T33" fmla="*/ 4 h 84"/>
                <a:gd name="T34" fmla="*/ 51 w 83"/>
                <a:gd name="T35" fmla="*/ 0 h 84"/>
                <a:gd name="T36" fmla="*/ 41 w 83"/>
                <a:gd name="T37" fmla="*/ 0 h 84"/>
                <a:gd name="T38" fmla="*/ 41 w 83"/>
                <a:gd name="T39" fmla="*/ 0 h 84"/>
                <a:gd name="T40" fmla="*/ 34 w 83"/>
                <a:gd name="T41" fmla="*/ 0 h 84"/>
                <a:gd name="T42" fmla="*/ 26 w 83"/>
                <a:gd name="T43" fmla="*/ 4 h 84"/>
                <a:gd name="T44" fmla="*/ 18 w 83"/>
                <a:gd name="T45" fmla="*/ 7 h 84"/>
                <a:gd name="T46" fmla="*/ 12 w 83"/>
                <a:gd name="T47" fmla="*/ 13 h 84"/>
                <a:gd name="T48" fmla="*/ 7 w 83"/>
                <a:gd name="T49" fmla="*/ 19 h 84"/>
                <a:gd name="T50" fmla="*/ 3 w 83"/>
                <a:gd name="T51" fmla="*/ 25 h 84"/>
                <a:gd name="T52" fmla="*/ 1 w 83"/>
                <a:gd name="T53" fmla="*/ 33 h 84"/>
                <a:gd name="T54" fmla="*/ 0 w 83"/>
                <a:gd name="T55" fmla="*/ 42 h 84"/>
                <a:gd name="T56" fmla="*/ 0 w 83"/>
                <a:gd name="T57" fmla="*/ 42 h 84"/>
                <a:gd name="T58" fmla="*/ 1 w 83"/>
                <a:gd name="T59" fmla="*/ 50 h 84"/>
                <a:gd name="T60" fmla="*/ 3 w 83"/>
                <a:gd name="T61" fmla="*/ 58 h 84"/>
                <a:gd name="T62" fmla="*/ 7 w 83"/>
                <a:gd name="T63" fmla="*/ 66 h 84"/>
                <a:gd name="T64" fmla="*/ 12 w 83"/>
                <a:gd name="T65" fmla="*/ 72 h 84"/>
                <a:gd name="T66" fmla="*/ 18 w 83"/>
                <a:gd name="T67" fmla="*/ 76 h 84"/>
                <a:gd name="T68" fmla="*/ 26 w 83"/>
                <a:gd name="T69" fmla="*/ 81 h 84"/>
                <a:gd name="T70" fmla="*/ 34 w 83"/>
                <a:gd name="T71" fmla="*/ 83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51" y="83"/>
                  </a:lnTo>
                  <a:lnTo>
                    <a:pt x="59" y="81"/>
                  </a:lnTo>
                  <a:lnTo>
                    <a:pt x="66" y="76"/>
                  </a:lnTo>
                  <a:lnTo>
                    <a:pt x="72" y="72"/>
                  </a:lnTo>
                  <a:lnTo>
                    <a:pt x="77" y="66"/>
                  </a:lnTo>
                  <a:lnTo>
                    <a:pt x="80" y="58"/>
                  </a:lnTo>
                  <a:lnTo>
                    <a:pt x="83" y="50"/>
                  </a:lnTo>
                  <a:lnTo>
                    <a:pt x="83" y="42"/>
                  </a:lnTo>
                  <a:lnTo>
                    <a:pt x="83" y="33"/>
                  </a:lnTo>
                  <a:lnTo>
                    <a:pt x="80" y="25"/>
                  </a:lnTo>
                  <a:lnTo>
                    <a:pt x="77" y="19"/>
                  </a:lnTo>
                  <a:lnTo>
                    <a:pt x="72" y="13"/>
                  </a:lnTo>
                  <a:lnTo>
                    <a:pt x="66" y="7"/>
                  </a:lnTo>
                  <a:lnTo>
                    <a:pt x="59" y="4"/>
                  </a:lnTo>
                  <a:lnTo>
                    <a:pt x="51" y="0"/>
                  </a:lnTo>
                  <a:lnTo>
                    <a:pt x="41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7"/>
                  </a:lnTo>
                  <a:lnTo>
                    <a:pt x="12" y="13"/>
                  </a:lnTo>
                  <a:lnTo>
                    <a:pt x="7" y="19"/>
                  </a:lnTo>
                  <a:lnTo>
                    <a:pt x="3" y="25"/>
                  </a:lnTo>
                  <a:lnTo>
                    <a:pt x="1" y="33"/>
                  </a:lnTo>
                  <a:lnTo>
                    <a:pt x="0" y="42"/>
                  </a:lnTo>
                  <a:lnTo>
                    <a:pt x="1" y="50"/>
                  </a:lnTo>
                  <a:lnTo>
                    <a:pt x="3" y="58"/>
                  </a:lnTo>
                  <a:lnTo>
                    <a:pt x="7" y="66"/>
                  </a:lnTo>
                  <a:lnTo>
                    <a:pt x="12" y="72"/>
                  </a:lnTo>
                  <a:lnTo>
                    <a:pt x="18" y="76"/>
                  </a:lnTo>
                  <a:lnTo>
                    <a:pt x="26" y="81"/>
                  </a:lnTo>
                  <a:lnTo>
                    <a:pt x="34" y="83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39" name="Line 98">
              <a:extLst>
                <a:ext uri="{FF2B5EF4-FFF2-40B4-BE49-F238E27FC236}">
                  <a16:creationId xmlns:a16="http://schemas.microsoft.com/office/drawing/2014/main" id="{81AA4507-9416-F926-A179-3E9E6072014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20" y="226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0" name="Freeform 99">
              <a:extLst>
                <a:ext uri="{FF2B5EF4-FFF2-40B4-BE49-F238E27FC236}">
                  <a16:creationId xmlns:a16="http://schemas.microsoft.com/office/drawing/2014/main" id="{9F24E55E-B24A-C502-EB6A-7E0C2CCCD40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65" y="2225"/>
              <a:ext cx="83" cy="86"/>
            </a:xfrm>
            <a:custGeom>
              <a:avLst/>
              <a:gdLst>
                <a:gd name="T0" fmla="*/ 41 w 83"/>
                <a:gd name="T1" fmla="*/ 86 h 86"/>
                <a:gd name="T2" fmla="*/ 41 w 83"/>
                <a:gd name="T3" fmla="*/ 86 h 86"/>
                <a:gd name="T4" fmla="*/ 49 w 83"/>
                <a:gd name="T5" fmla="*/ 84 h 86"/>
                <a:gd name="T6" fmla="*/ 57 w 83"/>
                <a:gd name="T7" fmla="*/ 81 h 86"/>
                <a:gd name="T8" fmla="*/ 65 w 83"/>
                <a:gd name="T9" fmla="*/ 78 h 86"/>
                <a:gd name="T10" fmla="*/ 71 w 83"/>
                <a:gd name="T11" fmla="*/ 73 h 86"/>
                <a:gd name="T12" fmla="*/ 76 w 83"/>
                <a:gd name="T13" fmla="*/ 67 h 86"/>
                <a:gd name="T14" fmla="*/ 80 w 83"/>
                <a:gd name="T15" fmla="*/ 59 h 86"/>
                <a:gd name="T16" fmla="*/ 82 w 83"/>
                <a:gd name="T17" fmla="*/ 52 h 86"/>
                <a:gd name="T18" fmla="*/ 83 w 83"/>
                <a:gd name="T19" fmla="*/ 42 h 86"/>
                <a:gd name="T20" fmla="*/ 83 w 83"/>
                <a:gd name="T21" fmla="*/ 42 h 86"/>
                <a:gd name="T22" fmla="*/ 82 w 83"/>
                <a:gd name="T23" fmla="*/ 35 h 86"/>
                <a:gd name="T24" fmla="*/ 80 w 83"/>
                <a:gd name="T25" fmla="*/ 27 h 86"/>
                <a:gd name="T26" fmla="*/ 76 w 83"/>
                <a:gd name="T27" fmla="*/ 19 h 86"/>
                <a:gd name="T28" fmla="*/ 71 w 83"/>
                <a:gd name="T29" fmla="*/ 13 h 86"/>
                <a:gd name="T30" fmla="*/ 65 w 83"/>
                <a:gd name="T31" fmla="*/ 8 h 86"/>
                <a:gd name="T32" fmla="*/ 57 w 83"/>
                <a:gd name="T33" fmla="*/ 5 h 86"/>
                <a:gd name="T34" fmla="*/ 49 w 83"/>
                <a:gd name="T35" fmla="*/ 2 h 86"/>
                <a:gd name="T36" fmla="*/ 41 w 83"/>
                <a:gd name="T37" fmla="*/ 0 h 86"/>
                <a:gd name="T38" fmla="*/ 41 w 83"/>
                <a:gd name="T39" fmla="*/ 0 h 86"/>
                <a:gd name="T40" fmla="*/ 32 w 83"/>
                <a:gd name="T41" fmla="*/ 2 h 86"/>
                <a:gd name="T42" fmla="*/ 24 w 83"/>
                <a:gd name="T43" fmla="*/ 5 h 86"/>
                <a:gd name="T44" fmla="*/ 18 w 83"/>
                <a:gd name="T45" fmla="*/ 8 h 86"/>
                <a:gd name="T46" fmla="*/ 12 w 83"/>
                <a:gd name="T47" fmla="*/ 13 h 86"/>
                <a:gd name="T48" fmla="*/ 6 w 83"/>
                <a:gd name="T49" fmla="*/ 19 h 86"/>
                <a:gd name="T50" fmla="*/ 3 w 83"/>
                <a:gd name="T51" fmla="*/ 27 h 86"/>
                <a:gd name="T52" fmla="*/ 0 w 83"/>
                <a:gd name="T53" fmla="*/ 35 h 86"/>
                <a:gd name="T54" fmla="*/ 0 w 83"/>
                <a:gd name="T55" fmla="*/ 42 h 86"/>
                <a:gd name="T56" fmla="*/ 0 w 83"/>
                <a:gd name="T57" fmla="*/ 42 h 86"/>
                <a:gd name="T58" fmla="*/ 0 w 83"/>
                <a:gd name="T59" fmla="*/ 52 h 86"/>
                <a:gd name="T60" fmla="*/ 3 w 83"/>
                <a:gd name="T61" fmla="*/ 59 h 86"/>
                <a:gd name="T62" fmla="*/ 6 w 83"/>
                <a:gd name="T63" fmla="*/ 67 h 86"/>
                <a:gd name="T64" fmla="*/ 12 w 83"/>
                <a:gd name="T65" fmla="*/ 73 h 86"/>
                <a:gd name="T66" fmla="*/ 18 w 83"/>
                <a:gd name="T67" fmla="*/ 78 h 86"/>
                <a:gd name="T68" fmla="*/ 24 w 83"/>
                <a:gd name="T69" fmla="*/ 81 h 86"/>
                <a:gd name="T70" fmla="*/ 32 w 83"/>
                <a:gd name="T71" fmla="*/ 84 h 86"/>
                <a:gd name="T72" fmla="*/ 41 w 83"/>
                <a:gd name="T73" fmla="*/ 86 h 86"/>
                <a:gd name="T74" fmla="*/ 41 w 83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6">
                  <a:moveTo>
                    <a:pt x="41" y="86"/>
                  </a:moveTo>
                  <a:lnTo>
                    <a:pt x="41" y="86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0" y="59"/>
                  </a:lnTo>
                  <a:lnTo>
                    <a:pt x="82" y="52"/>
                  </a:lnTo>
                  <a:lnTo>
                    <a:pt x="83" y="42"/>
                  </a:lnTo>
                  <a:lnTo>
                    <a:pt x="82" y="35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5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8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6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1" name="Line 100">
              <a:extLst>
                <a:ext uri="{FF2B5EF4-FFF2-40B4-BE49-F238E27FC236}">
                  <a16:creationId xmlns:a16="http://schemas.microsoft.com/office/drawing/2014/main" id="{7340F951-65FA-04CB-2F96-43A6BF1FF45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03" y="226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2" name="Freeform 101">
              <a:extLst>
                <a:ext uri="{FF2B5EF4-FFF2-40B4-BE49-F238E27FC236}">
                  <a16:creationId xmlns:a16="http://schemas.microsoft.com/office/drawing/2014/main" id="{74DE3793-9C5A-620E-2A10-08C972EF8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1548" y="2225"/>
              <a:ext cx="83" cy="86"/>
            </a:xfrm>
            <a:custGeom>
              <a:avLst/>
              <a:gdLst>
                <a:gd name="T0" fmla="*/ 41 w 83"/>
                <a:gd name="T1" fmla="*/ 86 h 86"/>
                <a:gd name="T2" fmla="*/ 41 w 83"/>
                <a:gd name="T3" fmla="*/ 86 h 86"/>
                <a:gd name="T4" fmla="*/ 49 w 83"/>
                <a:gd name="T5" fmla="*/ 84 h 86"/>
                <a:gd name="T6" fmla="*/ 57 w 83"/>
                <a:gd name="T7" fmla="*/ 81 h 86"/>
                <a:gd name="T8" fmla="*/ 65 w 83"/>
                <a:gd name="T9" fmla="*/ 78 h 86"/>
                <a:gd name="T10" fmla="*/ 71 w 83"/>
                <a:gd name="T11" fmla="*/ 73 h 86"/>
                <a:gd name="T12" fmla="*/ 76 w 83"/>
                <a:gd name="T13" fmla="*/ 67 h 86"/>
                <a:gd name="T14" fmla="*/ 80 w 83"/>
                <a:gd name="T15" fmla="*/ 59 h 86"/>
                <a:gd name="T16" fmla="*/ 82 w 83"/>
                <a:gd name="T17" fmla="*/ 52 h 86"/>
                <a:gd name="T18" fmla="*/ 83 w 83"/>
                <a:gd name="T19" fmla="*/ 42 h 86"/>
                <a:gd name="T20" fmla="*/ 83 w 83"/>
                <a:gd name="T21" fmla="*/ 42 h 86"/>
                <a:gd name="T22" fmla="*/ 82 w 83"/>
                <a:gd name="T23" fmla="*/ 35 h 86"/>
                <a:gd name="T24" fmla="*/ 80 w 83"/>
                <a:gd name="T25" fmla="*/ 27 h 86"/>
                <a:gd name="T26" fmla="*/ 76 w 83"/>
                <a:gd name="T27" fmla="*/ 19 h 86"/>
                <a:gd name="T28" fmla="*/ 71 w 83"/>
                <a:gd name="T29" fmla="*/ 13 h 86"/>
                <a:gd name="T30" fmla="*/ 65 w 83"/>
                <a:gd name="T31" fmla="*/ 8 h 86"/>
                <a:gd name="T32" fmla="*/ 57 w 83"/>
                <a:gd name="T33" fmla="*/ 5 h 86"/>
                <a:gd name="T34" fmla="*/ 49 w 83"/>
                <a:gd name="T35" fmla="*/ 2 h 86"/>
                <a:gd name="T36" fmla="*/ 41 w 83"/>
                <a:gd name="T37" fmla="*/ 0 h 86"/>
                <a:gd name="T38" fmla="*/ 41 w 83"/>
                <a:gd name="T39" fmla="*/ 0 h 86"/>
                <a:gd name="T40" fmla="*/ 32 w 83"/>
                <a:gd name="T41" fmla="*/ 2 h 86"/>
                <a:gd name="T42" fmla="*/ 24 w 83"/>
                <a:gd name="T43" fmla="*/ 5 h 86"/>
                <a:gd name="T44" fmla="*/ 18 w 83"/>
                <a:gd name="T45" fmla="*/ 8 h 86"/>
                <a:gd name="T46" fmla="*/ 12 w 83"/>
                <a:gd name="T47" fmla="*/ 13 h 86"/>
                <a:gd name="T48" fmla="*/ 6 w 83"/>
                <a:gd name="T49" fmla="*/ 19 h 86"/>
                <a:gd name="T50" fmla="*/ 3 w 83"/>
                <a:gd name="T51" fmla="*/ 27 h 86"/>
                <a:gd name="T52" fmla="*/ 0 w 83"/>
                <a:gd name="T53" fmla="*/ 35 h 86"/>
                <a:gd name="T54" fmla="*/ 0 w 83"/>
                <a:gd name="T55" fmla="*/ 42 h 86"/>
                <a:gd name="T56" fmla="*/ 0 w 83"/>
                <a:gd name="T57" fmla="*/ 42 h 86"/>
                <a:gd name="T58" fmla="*/ 0 w 83"/>
                <a:gd name="T59" fmla="*/ 52 h 86"/>
                <a:gd name="T60" fmla="*/ 3 w 83"/>
                <a:gd name="T61" fmla="*/ 59 h 86"/>
                <a:gd name="T62" fmla="*/ 6 w 83"/>
                <a:gd name="T63" fmla="*/ 67 h 86"/>
                <a:gd name="T64" fmla="*/ 12 w 83"/>
                <a:gd name="T65" fmla="*/ 73 h 86"/>
                <a:gd name="T66" fmla="*/ 18 w 83"/>
                <a:gd name="T67" fmla="*/ 78 h 86"/>
                <a:gd name="T68" fmla="*/ 24 w 83"/>
                <a:gd name="T69" fmla="*/ 81 h 86"/>
                <a:gd name="T70" fmla="*/ 32 w 83"/>
                <a:gd name="T71" fmla="*/ 84 h 86"/>
                <a:gd name="T72" fmla="*/ 41 w 83"/>
                <a:gd name="T73" fmla="*/ 86 h 86"/>
                <a:gd name="T74" fmla="*/ 41 w 83"/>
                <a:gd name="T75" fmla="*/ 86 h 8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6">
                  <a:moveTo>
                    <a:pt x="41" y="86"/>
                  </a:moveTo>
                  <a:lnTo>
                    <a:pt x="41" y="86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6" y="67"/>
                  </a:lnTo>
                  <a:lnTo>
                    <a:pt x="80" y="59"/>
                  </a:lnTo>
                  <a:lnTo>
                    <a:pt x="82" y="52"/>
                  </a:lnTo>
                  <a:lnTo>
                    <a:pt x="83" y="42"/>
                  </a:lnTo>
                  <a:lnTo>
                    <a:pt x="82" y="35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5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5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6" y="67"/>
                  </a:lnTo>
                  <a:lnTo>
                    <a:pt x="12" y="73"/>
                  </a:lnTo>
                  <a:lnTo>
                    <a:pt x="18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6"/>
                  </a:lnTo>
                  <a:close/>
                </a:path>
              </a:pathLst>
            </a:custGeom>
            <a:solidFill>
              <a:srgbClr val="F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3" name="Line 102">
              <a:extLst>
                <a:ext uri="{FF2B5EF4-FFF2-40B4-BE49-F238E27FC236}">
                  <a16:creationId xmlns:a16="http://schemas.microsoft.com/office/drawing/2014/main" id="{A7D639EE-8449-EFFB-5BFB-D6DBCDCA20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80" y="2264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4" name="Freeform 103">
              <a:extLst>
                <a:ext uri="{FF2B5EF4-FFF2-40B4-BE49-F238E27FC236}">
                  <a16:creationId xmlns:a16="http://schemas.microsoft.com/office/drawing/2014/main" id="{109DE2DB-32C4-EDFC-23EB-70D8EF695B9C}"/>
                </a:ext>
              </a:extLst>
            </p:cNvPr>
            <p:cNvSpPr>
              <a:spLocks/>
            </p:cNvSpPr>
            <p:nvPr/>
          </p:nvSpPr>
          <p:spPr bwMode="auto">
            <a:xfrm>
              <a:off x="1324" y="2222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1 h 84"/>
                <a:gd name="T8" fmla="*/ 65 w 84"/>
                <a:gd name="T9" fmla="*/ 78 h 84"/>
                <a:gd name="T10" fmla="*/ 72 w 84"/>
                <a:gd name="T11" fmla="*/ 72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7 h 84"/>
                <a:gd name="T26" fmla="*/ 76 w 84"/>
                <a:gd name="T27" fmla="*/ 19 h 84"/>
                <a:gd name="T28" fmla="*/ 72 w 84"/>
                <a:gd name="T29" fmla="*/ 13 h 84"/>
                <a:gd name="T30" fmla="*/ 65 w 84"/>
                <a:gd name="T31" fmla="*/ 8 h 84"/>
                <a:gd name="T32" fmla="*/ 58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3 w 84"/>
                <a:gd name="T47" fmla="*/ 13 h 84"/>
                <a:gd name="T48" fmla="*/ 6 w 84"/>
                <a:gd name="T49" fmla="*/ 19 h 84"/>
                <a:gd name="T50" fmla="*/ 3 w 84"/>
                <a:gd name="T51" fmla="*/ 27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3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2" y="72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3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5" name="Line 104">
              <a:extLst>
                <a:ext uri="{FF2B5EF4-FFF2-40B4-BE49-F238E27FC236}">
                  <a16:creationId xmlns:a16="http://schemas.microsoft.com/office/drawing/2014/main" id="{AA6AD423-D08D-8D0A-1FA5-43D41586CA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63" y="2264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6" name="Freeform 105">
              <a:extLst>
                <a:ext uri="{FF2B5EF4-FFF2-40B4-BE49-F238E27FC236}">
                  <a16:creationId xmlns:a16="http://schemas.microsoft.com/office/drawing/2014/main" id="{47BBAFBA-AE2F-AF66-91AE-1F732864D3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7" y="2222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1 h 84"/>
                <a:gd name="T8" fmla="*/ 65 w 84"/>
                <a:gd name="T9" fmla="*/ 78 h 84"/>
                <a:gd name="T10" fmla="*/ 71 w 84"/>
                <a:gd name="T11" fmla="*/ 72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7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8 h 84"/>
                <a:gd name="T32" fmla="*/ 58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3 w 84"/>
                <a:gd name="T47" fmla="*/ 13 h 84"/>
                <a:gd name="T48" fmla="*/ 6 w 84"/>
                <a:gd name="T49" fmla="*/ 19 h 84"/>
                <a:gd name="T50" fmla="*/ 3 w 84"/>
                <a:gd name="T51" fmla="*/ 27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3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3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7" name="Freeform 106">
              <a:extLst>
                <a:ext uri="{FF2B5EF4-FFF2-40B4-BE49-F238E27FC236}">
                  <a16:creationId xmlns:a16="http://schemas.microsoft.com/office/drawing/2014/main" id="{401C2E0C-70CF-18E8-B61A-E921125789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" y="2227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2 h 84"/>
                <a:gd name="T6" fmla="*/ 59 w 84"/>
                <a:gd name="T7" fmla="*/ 81 h 84"/>
                <a:gd name="T8" fmla="*/ 67 w 84"/>
                <a:gd name="T9" fmla="*/ 76 h 84"/>
                <a:gd name="T10" fmla="*/ 73 w 84"/>
                <a:gd name="T11" fmla="*/ 71 h 84"/>
                <a:gd name="T12" fmla="*/ 78 w 84"/>
                <a:gd name="T13" fmla="*/ 65 h 84"/>
                <a:gd name="T14" fmla="*/ 81 w 84"/>
                <a:gd name="T15" fmla="*/ 57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1 w 84"/>
                <a:gd name="T25" fmla="*/ 25 h 84"/>
                <a:gd name="T26" fmla="*/ 78 w 84"/>
                <a:gd name="T27" fmla="*/ 19 h 84"/>
                <a:gd name="T28" fmla="*/ 73 w 84"/>
                <a:gd name="T29" fmla="*/ 12 h 84"/>
                <a:gd name="T30" fmla="*/ 67 w 84"/>
                <a:gd name="T31" fmla="*/ 6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7 w 84"/>
                <a:gd name="T43" fmla="*/ 3 h 84"/>
                <a:gd name="T44" fmla="*/ 19 w 84"/>
                <a:gd name="T45" fmla="*/ 6 h 84"/>
                <a:gd name="T46" fmla="*/ 13 w 84"/>
                <a:gd name="T47" fmla="*/ 12 h 84"/>
                <a:gd name="T48" fmla="*/ 8 w 84"/>
                <a:gd name="T49" fmla="*/ 19 h 84"/>
                <a:gd name="T50" fmla="*/ 3 w 84"/>
                <a:gd name="T51" fmla="*/ 25 h 84"/>
                <a:gd name="T52" fmla="*/ 2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50 h 84"/>
                <a:gd name="T60" fmla="*/ 3 w 84"/>
                <a:gd name="T61" fmla="*/ 57 h 84"/>
                <a:gd name="T62" fmla="*/ 8 w 84"/>
                <a:gd name="T63" fmla="*/ 65 h 84"/>
                <a:gd name="T64" fmla="*/ 13 w 84"/>
                <a:gd name="T65" fmla="*/ 71 h 84"/>
                <a:gd name="T66" fmla="*/ 19 w 84"/>
                <a:gd name="T67" fmla="*/ 76 h 84"/>
                <a:gd name="T68" fmla="*/ 27 w 84"/>
                <a:gd name="T69" fmla="*/ 81 h 84"/>
                <a:gd name="T70" fmla="*/ 34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2"/>
                  </a:lnTo>
                  <a:lnTo>
                    <a:pt x="59" y="81"/>
                  </a:lnTo>
                  <a:lnTo>
                    <a:pt x="67" y="76"/>
                  </a:lnTo>
                  <a:lnTo>
                    <a:pt x="73" y="71"/>
                  </a:lnTo>
                  <a:lnTo>
                    <a:pt x="78" y="65"/>
                  </a:lnTo>
                  <a:lnTo>
                    <a:pt x="81" y="57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1" y="25"/>
                  </a:lnTo>
                  <a:lnTo>
                    <a:pt x="78" y="19"/>
                  </a:lnTo>
                  <a:lnTo>
                    <a:pt x="73" y="12"/>
                  </a:lnTo>
                  <a:lnTo>
                    <a:pt x="67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7" y="3"/>
                  </a:lnTo>
                  <a:lnTo>
                    <a:pt x="19" y="6"/>
                  </a:lnTo>
                  <a:lnTo>
                    <a:pt x="13" y="12"/>
                  </a:lnTo>
                  <a:lnTo>
                    <a:pt x="8" y="19"/>
                  </a:lnTo>
                  <a:lnTo>
                    <a:pt x="3" y="25"/>
                  </a:lnTo>
                  <a:lnTo>
                    <a:pt x="2" y="33"/>
                  </a:lnTo>
                  <a:lnTo>
                    <a:pt x="0" y="42"/>
                  </a:lnTo>
                  <a:lnTo>
                    <a:pt x="2" y="50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3" y="71"/>
                  </a:lnTo>
                  <a:lnTo>
                    <a:pt x="19" y="76"/>
                  </a:lnTo>
                  <a:lnTo>
                    <a:pt x="27" y="81"/>
                  </a:lnTo>
                  <a:lnTo>
                    <a:pt x="34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8" name="Line 107">
              <a:extLst>
                <a:ext uri="{FF2B5EF4-FFF2-40B4-BE49-F238E27FC236}">
                  <a16:creationId xmlns:a16="http://schemas.microsoft.com/office/drawing/2014/main" id="{B70EB366-2DFA-BD90-16A9-E90B81D8080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810" y="2100"/>
              <a:ext cx="314" cy="54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49" name="Freeform 108">
              <a:extLst>
                <a:ext uri="{FF2B5EF4-FFF2-40B4-BE49-F238E27FC236}">
                  <a16:creationId xmlns:a16="http://schemas.microsoft.com/office/drawing/2014/main" id="{567636EE-80ED-9A9D-DD8B-30E880EC3E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758" y="2594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1 h 84"/>
                <a:gd name="T8" fmla="*/ 66 w 84"/>
                <a:gd name="T9" fmla="*/ 78 h 84"/>
                <a:gd name="T10" fmla="*/ 72 w 84"/>
                <a:gd name="T11" fmla="*/ 72 h 84"/>
                <a:gd name="T12" fmla="*/ 76 w 84"/>
                <a:gd name="T13" fmla="*/ 66 h 84"/>
                <a:gd name="T14" fmla="*/ 81 w 84"/>
                <a:gd name="T15" fmla="*/ 59 h 84"/>
                <a:gd name="T16" fmla="*/ 83 w 84"/>
                <a:gd name="T17" fmla="*/ 52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5 h 84"/>
                <a:gd name="T24" fmla="*/ 81 w 84"/>
                <a:gd name="T25" fmla="*/ 27 h 84"/>
                <a:gd name="T26" fmla="*/ 76 w 84"/>
                <a:gd name="T27" fmla="*/ 19 h 84"/>
                <a:gd name="T28" fmla="*/ 72 w 84"/>
                <a:gd name="T29" fmla="*/ 13 h 84"/>
                <a:gd name="T30" fmla="*/ 66 w 84"/>
                <a:gd name="T31" fmla="*/ 8 h 84"/>
                <a:gd name="T32" fmla="*/ 58 w 84"/>
                <a:gd name="T33" fmla="*/ 4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4 h 84"/>
                <a:gd name="T44" fmla="*/ 19 w 84"/>
                <a:gd name="T45" fmla="*/ 8 h 84"/>
                <a:gd name="T46" fmla="*/ 13 w 84"/>
                <a:gd name="T47" fmla="*/ 13 h 84"/>
                <a:gd name="T48" fmla="*/ 7 w 84"/>
                <a:gd name="T49" fmla="*/ 19 h 84"/>
                <a:gd name="T50" fmla="*/ 4 w 84"/>
                <a:gd name="T51" fmla="*/ 27 h 84"/>
                <a:gd name="T52" fmla="*/ 0 w 84"/>
                <a:gd name="T53" fmla="*/ 35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2 h 84"/>
                <a:gd name="T60" fmla="*/ 4 w 84"/>
                <a:gd name="T61" fmla="*/ 59 h 84"/>
                <a:gd name="T62" fmla="*/ 7 w 84"/>
                <a:gd name="T63" fmla="*/ 66 h 84"/>
                <a:gd name="T64" fmla="*/ 13 w 84"/>
                <a:gd name="T65" fmla="*/ 72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6" y="78"/>
                  </a:lnTo>
                  <a:lnTo>
                    <a:pt x="72" y="72"/>
                  </a:lnTo>
                  <a:lnTo>
                    <a:pt x="76" y="66"/>
                  </a:lnTo>
                  <a:lnTo>
                    <a:pt x="81" y="59"/>
                  </a:lnTo>
                  <a:lnTo>
                    <a:pt x="83" y="52"/>
                  </a:lnTo>
                  <a:lnTo>
                    <a:pt x="84" y="42"/>
                  </a:lnTo>
                  <a:lnTo>
                    <a:pt x="83" y="35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6" y="8"/>
                  </a:lnTo>
                  <a:lnTo>
                    <a:pt x="58" y="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4"/>
                  </a:lnTo>
                  <a:lnTo>
                    <a:pt x="19" y="8"/>
                  </a:lnTo>
                  <a:lnTo>
                    <a:pt x="13" y="13"/>
                  </a:lnTo>
                  <a:lnTo>
                    <a:pt x="7" y="19"/>
                  </a:lnTo>
                  <a:lnTo>
                    <a:pt x="4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4" y="59"/>
                  </a:lnTo>
                  <a:lnTo>
                    <a:pt x="7" y="66"/>
                  </a:lnTo>
                  <a:lnTo>
                    <a:pt x="13" y="72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0" name="Freeform 109">
              <a:extLst>
                <a:ext uri="{FF2B5EF4-FFF2-40B4-BE49-F238E27FC236}">
                  <a16:creationId xmlns:a16="http://schemas.microsoft.com/office/drawing/2014/main" id="{966D13CC-B2DB-81FB-72C0-40EBB17406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865" y="2410"/>
              <a:ext cx="84" cy="85"/>
            </a:xfrm>
            <a:custGeom>
              <a:avLst/>
              <a:gdLst>
                <a:gd name="T0" fmla="*/ 42 w 84"/>
                <a:gd name="T1" fmla="*/ 85 h 85"/>
                <a:gd name="T2" fmla="*/ 42 w 84"/>
                <a:gd name="T3" fmla="*/ 85 h 85"/>
                <a:gd name="T4" fmla="*/ 52 w 84"/>
                <a:gd name="T5" fmla="*/ 84 h 85"/>
                <a:gd name="T6" fmla="*/ 59 w 84"/>
                <a:gd name="T7" fmla="*/ 81 h 85"/>
                <a:gd name="T8" fmla="*/ 66 w 84"/>
                <a:gd name="T9" fmla="*/ 77 h 85"/>
                <a:gd name="T10" fmla="*/ 72 w 84"/>
                <a:gd name="T11" fmla="*/ 73 h 85"/>
                <a:gd name="T12" fmla="*/ 78 w 84"/>
                <a:gd name="T13" fmla="*/ 67 h 85"/>
                <a:gd name="T14" fmla="*/ 81 w 84"/>
                <a:gd name="T15" fmla="*/ 59 h 85"/>
                <a:gd name="T16" fmla="*/ 84 w 84"/>
                <a:gd name="T17" fmla="*/ 51 h 85"/>
                <a:gd name="T18" fmla="*/ 84 w 84"/>
                <a:gd name="T19" fmla="*/ 43 h 85"/>
                <a:gd name="T20" fmla="*/ 84 w 84"/>
                <a:gd name="T21" fmla="*/ 43 h 85"/>
                <a:gd name="T22" fmla="*/ 84 w 84"/>
                <a:gd name="T23" fmla="*/ 34 h 85"/>
                <a:gd name="T24" fmla="*/ 81 w 84"/>
                <a:gd name="T25" fmla="*/ 26 h 85"/>
                <a:gd name="T26" fmla="*/ 78 w 84"/>
                <a:gd name="T27" fmla="*/ 19 h 85"/>
                <a:gd name="T28" fmla="*/ 72 w 84"/>
                <a:gd name="T29" fmla="*/ 12 h 85"/>
                <a:gd name="T30" fmla="*/ 66 w 84"/>
                <a:gd name="T31" fmla="*/ 8 h 85"/>
                <a:gd name="T32" fmla="*/ 59 w 84"/>
                <a:gd name="T33" fmla="*/ 5 h 85"/>
                <a:gd name="T34" fmla="*/ 52 w 84"/>
                <a:gd name="T35" fmla="*/ 1 h 85"/>
                <a:gd name="T36" fmla="*/ 42 w 84"/>
                <a:gd name="T37" fmla="*/ 0 h 85"/>
                <a:gd name="T38" fmla="*/ 42 w 84"/>
                <a:gd name="T39" fmla="*/ 0 h 85"/>
                <a:gd name="T40" fmla="*/ 35 w 84"/>
                <a:gd name="T41" fmla="*/ 1 h 85"/>
                <a:gd name="T42" fmla="*/ 27 w 84"/>
                <a:gd name="T43" fmla="*/ 5 h 85"/>
                <a:gd name="T44" fmla="*/ 19 w 84"/>
                <a:gd name="T45" fmla="*/ 8 h 85"/>
                <a:gd name="T46" fmla="*/ 13 w 84"/>
                <a:gd name="T47" fmla="*/ 12 h 85"/>
                <a:gd name="T48" fmla="*/ 8 w 84"/>
                <a:gd name="T49" fmla="*/ 19 h 85"/>
                <a:gd name="T50" fmla="*/ 4 w 84"/>
                <a:gd name="T51" fmla="*/ 26 h 85"/>
                <a:gd name="T52" fmla="*/ 2 w 84"/>
                <a:gd name="T53" fmla="*/ 34 h 85"/>
                <a:gd name="T54" fmla="*/ 0 w 84"/>
                <a:gd name="T55" fmla="*/ 43 h 85"/>
                <a:gd name="T56" fmla="*/ 0 w 84"/>
                <a:gd name="T57" fmla="*/ 43 h 85"/>
                <a:gd name="T58" fmla="*/ 2 w 84"/>
                <a:gd name="T59" fmla="*/ 51 h 85"/>
                <a:gd name="T60" fmla="*/ 4 w 84"/>
                <a:gd name="T61" fmla="*/ 59 h 85"/>
                <a:gd name="T62" fmla="*/ 8 w 84"/>
                <a:gd name="T63" fmla="*/ 67 h 85"/>
                <a:gd name="T64" fmla="*/ 13 w 84"/>
                <a:gd name="T65" fmla="*/ 73 h 85"/>
                <a:gd name="T66" fmla="*/ 19 w 84"/>
                <a:gd name="T67" fmla="*/ 77 h 85"/>
                <a:gd name="T68" fmla="*/ 27 w 84"/>
                <a:gd name="T69" fmla="*/ 81 h 85"/>
                <a:gd name="T70" fmla="*/ 35 w 84"/>
                <a:gd name="T71" fmla="*/ 84 h 85"/>
                <a:gd name="T72" fmla="*/ 42 w 84"/>
                <a:gd name="T73" fmla="*/ 85 h 85"/>
                <a:gd name="T74" fmla="*/ 42 w 84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5">
                  <a:moveTo>
                    <a:pt x="42" y="85"/>
                  </a:moveTo>
                  <a:lnTo>
                    <a:pt x="42" y="85"/>
                  </a:lnTo>
                  <a:lnTo>
                    <a:pt x="52" y="84"/>
                  </a:lnTo>
                  <a:lnTo>
                    <a:pt x="59" y="81"/>
                  </a:lnTo>
                  <a:lnTo>
                    <a:pt x="66" y="77"/>
                  </a:lnTo>
                  <a:lnTo>
                    <a:pt x="72" y="73"/>
                  </a:lnTo>
                  <a:lnTo>
                    <a:pt x="78" y="67"/>
                  </a:lnTo>
                  <a:lnTo>
                    <a:pt x="81" y="59"/>
                  </a:lnTo>
                  <a:lnTo>
                    <a:pt x="84" y="51"/>
                  </a:lnTo>
                  <a:lnTo>
                    <a:pt x="84" y="43"/>
                  </a:lnTo>
                  <a:lnTo>
                    <a:pt x="84" y="34"/>
                  </a:lnTo>
                  <a:lnTo>
                    <a:pt x="81" y="26"/>
                  </a:lnTo>
                  <a:lnTo>
                    <a:pt x="78" y="19"/>
                  </a:lnTo>
                  <a:lnTo>
                    <a:pt x="72" y="12"/>
                  </a:lnTo>
                  <a:lnTo>
                    <a:pt x="66" y="8"/>
                  </a:lnTo>
                  <a:lnTo>
                    <a:pt x="59" y="5"/>
                  </a:lnTo>
                  <a:lnTo>
                    <a:pt x="52" y="1"/>
                  </a:lnTo>
                  <a:lnTo>
                    <a:pt x="42" y="0"/>
                  </a:lnTo>
                  <a:lnTo>
                    <a:pt x="35" y="1"/>
                  </a:lnTo>
                  <a:lnTo>
                    <a:pt x="27" y="5"/>
                  </a:lnTo>
                  <a:lnTo>
                    <a:pt x="19" y="8"/>
                  </a:lnTo>
                  <a:lnTo>
                    <a:pt x="13" y="12"/>
                  </a:lnTo>
                  <a:lnTo>
                    <a:pt x="8" y="19"/>
                  </a:lnTo>
                  <a:lnTo>
                    <a:pt x="4" y="26"/>
                  </a:lnTo>
                  <a:lnTo>
                    <a:pt x="2" y="34"/>
                  </a:lnTo>
                  <a:lnTo>
                    <a:pt x="0" y="43"/>
                  </a:lnTo>
                  <a:lnTo>
                    <a:pt x="2" y="51"/>
                  </a:lnTo>
                  <a:lnTo>
                    <a:pt x="4" y="59"/>
                  </a:lnTo>
                  <a:lnTo>
                    <a:pt x="8" y="67"/>
                  </a:lnTo>
                  <a:lnTo>
                    <a:pt x="13" y="73"/>
                  </a:lnTo>
                  <a:lnTo>
                    <a:pt x="19" y="77"/>
                  </a:lnTo>
                  <a:lnTo>
                    <a:pt x="27" y="81"/>
                  </a:lnTo>
                  <a:lnTo>
                    <a:pt x="35" y="84"/>
                  </a:lnTo>
                  <a:lnTo>
                    <a:pt x="42" y="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1" name="Freeform 110">
              <a:extLst>
                <a:ext uri="{FF2B5EF4-FFF2-40B4-BE49-F238E27FC236}">
                  <a16:creationId xmlns:a16="http://schemas.microsoft.com/office/drawing/2014/main" id="{ABD0CC5D-E857-0EE6-310A-0C761C150E1A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3" y="2032"/>
              <a:ext cx="83" cy="85"/>
            </a:xfrm>
            <a:custGeom>
              <a:avLst/>
              <a:gdLst>
                <a:gd name="T0" fmla="*/ 41 w 83"/>
                <a:gd name="T1" fmla="*/ 85 h 85"/>
                <a:gd name="T2" fmla="*/ 41 w 83"/>
                <a:gd name="T3" fmla="*/ 85 h 85"/>
                <a:gd name="T4" fmla="*/ 51 w 83"/>
                <a:gd name="T5" fmla="*/ 83 h 85"/>
                <a:gd name="T6" fmla="*/ 58 w 83"/>
                <a:gd name="T7" fmla="*/ 80 h 85"/>
                <a:gd name="T8" fmla="*/ 65 w 83"/>
                <a:gd name="T9" fmla="*/ 77 h 85"/>
                <a:gd name="T10" fmla="*/ 71 w 83"/>
                <a:gd name="T11" fmla="*/ 72 h 85"/>
                <a:gd name="T12" fmla="*/ 77 w 83"/>
                <a:gd name="T13" fmla="*/ 66 h 85"/>
                <a:gd name="T14" fmla="*/ 80 w 83"/>
                <a:gd name="T15" fmla="*/ 58 h 85"/>
                <a:gd name="T16" fmla="*/ 83 w 83"/>
                <a:gd name="T17" fmla="*/ 51 h 85"/>
                <a:gd name="T18" fmla="*/ 83 w 83"/>
                <a:gd name="T19" fmla="*/ 43 h 85"/>
                <a:gd name="T20" fmla="*/ 83 w 83"/>
                <a:gd name="T21" fmla="*/ 43 h 85"/>
                <a:gd name="T22" fmla="*/ 83 w 83"/>
                <a:gd name="T23" fmla="*/ 34 h 85"/>
                <a:gd name="T24" fmla="*/ 80 w 83"/>
                <a:gd name="T25" fmla="*/ 26 h 85"/>
                <a:gd name="T26" fmla="*/ 77 w 83"/>
                <a:gd name="T27" fmla="*/ 18 h 85"/>
                <a:gd name="T28" fmla="*/ 71 w 83"/>
                <a:gd name="T29" fmla="*/ 12 h 85"/>
                <a:gd name="T30" fmla="*/ 65 w 83"/>
                <a:gd name="T31" fmla="*/ 7 h 85"/>
                <a:gd name="T32" fmla="*/ 58 w 83"/>
                <a:gd name="T33" fmla="*/ 4 h 85"/>
                <a:gd name="T34" fmla="*/ 51 w 83"/>
                <a:gd name="T35" fmla="*/ 1 h 85"/>
                <a:gd name="T36" fmla="*/ 41 w 83"/>
                <a:gd name="T37" fmla="*/ 0 h 85"/>
                <a:gd name="T38" fmla="*/ 41 w 83"/>
                <a:gd name="T39" fmla="*/ 0 h 85"/>
                <a:gd name="T40" fmla="*/ 34 w 83"/>
                <a:gd name="T41" fmla="*/ 1 h 85"/>
                <a:gd name="T42" fmla="*/ 26 w 83"/>
                <a:gd name="T43" fmla="*/ 4 h 85"/>
                <a:gd name="T44" fmla="*/ 18 w 83"/>
                <a:gd name="T45" fmla="*/ 7 h 85"/>
                <a:gd name="T46" fmla="*/ 12 w 83"/>
                <a:gd name="T47" fmla="*/ 12 h 85"/>
                <a:gd name="T48" fmla="*/ 7 w 83"/>
                <a:gd name="T49" fmla="*/ 18 h 85"/>
                <a:gd name="T50" fmla="*/ 3 w 83"/>
                <a:gd name="T51" fmla="*/ 26 h 85"/>
                <a:gd name="T52" fmla="*/ 1 w 83"/>
                <a:gd name="T53" fmla="*/ 34 h 85"/>
                <a:gd name="T54" fmla="*/ 0 w 83"/>
                <a:gd name="T55" fmla="*/ 43 h 85"/>
                <a:gd name="T56" fmla="*/ 0 w 83"/>
                <a:gd name="T57" fmla="*/ 43 h 85"/>
                <a:gd name="T58" fmla="*/ 1 w 83"/>
                <a:gd name="T59" fmla="*/ 51 h 85"/>
                <a:gd name="T60" fmla="*/ 3 w 83"/>
                <a:gd name="T61" fmla="*/ 58 h 85"/>
                <a:gd name="T62" fmla="*/ 7 w 83"/>
                <a:gd name="T63" fmla="*/ 66 h 85"/>
                <a:gd name="T64" fmla="*/ 12 w 83"/>
                <a:gd name="T65" fmla="*/ 72 h 85"/>
                <a:gd name="T66" fmla="*/ 18 w 83"/>
                <a:gd name="T67" fmla="*/ 77 h 85"/>
                <a:gd name="T68" fmla="*/ 26 w 83"/>
                <a:gd name="T69" fmla="*/ 80 h 85"/>
                <a:gd name="T70" fmla="*/ 34 w 83"/>
                <a:gd name="T71" fmla="*/ 83 h 85"/>
                <a:gd name="T72" fmla="*/ 41 w 83"/>
                <a:gd name="T73" fmla="*/ 85 h 85"/>
                <a:gd name="T74" fmla="*/ 41 w 83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5">
                  <a:moveTo>
                    <a:pt x="41" y="85"/>
                  </a:moveTo>
                  <a:lnTo>
                    <a:pt x="41" y="85"/>
                  </a:lnTo>
                  <a:lnTo>
                    <a:pt x="51" y="83"/>
                  </a:lnTo>
                  <a:lnTo>
                    <a:pt x="58" y="80"/>
                  </a:lnTo>
                  <a:lnTo>
                    <a:pt x="65" y="77"/>
                  </a:lnTo>
                  <a:lnTo>
                    <a:pt x="71" y="72"/>
                  </a:lnTo>
                  <a:lnTo>
                    <a:pt x="77" y="66"/>
                  </a:lnTo>
                  <a:lnTo>
                    <a:pt x="80" y="58"/>
                  </a:lnTo>
                  <a:lnTo>
                    <a:pt x="83" y="51"/>
                  </a:lnTo>
                  <a:lnTo>
                    <a:pt x="83" y="43"/>
                  </a:lnTo>
                  <a:lnTo>
                    <a:pt x="83" y="34"/>
                  </a:lnTo>
                  <a:lnTo>
                    <a:pt x="80" y="26"/>
                  </a:lnTo>
                  <a:lnTo>
                    <a:pt x="77" y="18"/>
                  </a:lnTo>
                  <a:lnTo>
                    <a:pt x="71" y="12"/>
                  </a:lnTo>
                  <a:lnTo>
                    <a:pt x="65" y="7"/>
                  </a:lnTo>
                  <a:lnTo>
                    <a:pt x="58" y="4"/>
                  </a:lnTo>
                  <a:lnTo>
                    <a:pt x="51" y="1"/>
                  </a:lnTo>
                  <a:lnTo>
                    <a:pt x="41" y="0"/>
                  </a:lnTo>
                  <a:lnTo>
                    <a:pt x="34" y="1"/>
                  </a:lnTo>
                  <a:lnTo>
                    <a:pt x="26" y="4"/>
                  </a:lnTo>
                  <a:lnTo>
                    <a:pt x="18" y="7"/>
                  </a:lnTo>
                  <a:lnTo>
                    <a:pt x="12" y="12"/>
                  </a:lnTo>
                  <a:lnTo>
                    <a:pt x="7" y="18"/>
                  </a:lnTo>
                  <a:lnTo>
                    <a:pt x="3" y="26"/>
                  </a:lnTo>
                  <a:lnTo>
                    <a:pt x="1" y="34"/>
                  </a:lnTo>
                  <a:lnTo>
                    <a:pt x="0" y="43"/>
                  </a:lnTo>
                  <a:lnTo>
                    <a:pt x="1" y="51"/>
                  </a:lnTo>
                  <a:lnTo>
                    <a:pt x="3" y="58"/>
                  </a:lnTo>
                  <a:lnTo>
                    <a:pt x="7" y="66"/>
                  </a:lnTo>
                  <a:lnTo>
                    <a:pt x="12" y="72"/>
                  </a:lnTo>
                  <a:lnTo>
                    <a:pt x="18" y="77"/>
                  </a:lnTo>
                  <a:lnTo>
                    <a:pt x="26" y="80"/>
                  </a:lnTo>
                  <a:lnTo>
                    <a:pt x="34" y="83"/>
                  </a:lnTo>
                  <a:lnTo>
                    <a:pt x="41" y="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2" name="Freeform 111">
              <a:extLst>
                <a:ext uri="{FF2B5EF4-FFF2-40B4-BE49-F238E27FC236}">
                  <a16:creationId xmlns:a16="http://schemas.microsoft.com/office/drawing/2014/main" id="{877FF5F0-61D8-D078-BB23-DD8293EA4E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977" y="2230"/>
              <a:ext cx="84" cy="85"/>
            </a:xfrm>
            <a:custGeom>
              <a:avLst/>
              <a:gdLst>
                <a:gd name="T0" fmla="*/ 42 w 84"/>
                <a:gd name="T1" fmla="*/ 85 h 85"/>
                <a:gd name="T2" fmla="*/ 42 w 84"/>
                <a:gd name="T3" fmla="*/ 85 h 85"/>
                <a:gd name="T4" fmla="*/ 51 w 84"/>
                <a:gd name="T5" fmla="*/ 84 h 85"/>
                <a:gd name="T6" fmla="*/ 59 w 84"/>
                <a:gd name="T7" fmla="*/ 81 h 85"/>
                <a:gd name="T8" fmla="*/ 65 w 84"/>
                <a:gd name="T9" fmla="*/ 78 h 85"/>
                <a:gd name="T10" fmla="*/ 71 w 84"/>
                <a:gd name="T11" fmla="*/ 73 h 85"/>
                <a:gd name="T12" fmla="*/ 78 w 84"/>
                <a:gd name="T13" fmla="*/ 67 h 85"/>
                <a:gd name="T14" fmla="*/ 81 w 84"/>
                <a:gd name="T15" fmla="*/ 59 h 85"/>
                <a:gd name="T16" fmla="*/ 84 w 84"/>
                <a:gd name="T17" fmla="*/ 51 h 85"/>
                <a:gd name="T18" fmla="*/ 84 w 84"/>
                <a:gd name="T19" fmla="*/ 43 h 85"/>
                <a:gd name="T20" fmla="*/ 84 w 84"/>
                <a:gd name="T21" fmla="*/ 43 h 85"/>
                <a:gd name="T22" fmla="*/ 84 w 84"/>
                <a:gd name="T23" fmla="*/ 34 h 85"/>
                <a:gd name="T24" fmla="*/ 81 w 84"/>
                <a:gd name="T25" fmla="*/ 26 h 85"/>
                <a:gd name="T26" fmla="*/ 78 w 84"/>
                <a:gd name="T27" fmla="*/ 19 h 85"/>
                <a:gd name="T28" fmla="*/ 71 w 84"/>
                <a:gd name="T29" fmla="*/ 12 h 85"/>
                <a:gd name="T30" fmla="*/ 65 w 84"/>
                <a:gd name="T31" fmla="*/ 8 h 85"/>
                <a:gd name="T32" fmla="*/ 59 w 84"/>
                <a:gd name="T33" fmla="*/ 5 h 85"/>
                <a:gd name="T34" fmla="*/ 51 w 84"/>
                <a:gd name="T35" fmla="*/ 2 h 85"/>
                <a:gd name="T36" fmla="*/ 42 w 84"/>
                <a:gd name="T37" fmla="*/ 0 h 85"/>
                <a:gd name="T38" fmla="*/ 42 w 84"/>
                <a:gd name="T39" fmla="*/ 0 h 85"/>
                <a:gd name="T40" fmla="*/ 34 w 84"/>
                <a:gd name="T41" fmla="*/ 2 h 85"/>
                <a:gd name="T42" fmla="*/ 26 w 84"/>
                <a:gd name="T43" fmla="*/ 5 h 85"/>
                <a:gd name="T44" fmla="*/ 19 w 84"/>
                <a:gd name="T45" fmla="*/ 8 h 85"/>
                <a:gd name="T46" fmla="*/ 12 w 84"/>
                <a:gd name="T47" fmla="*/ 12 h 85"/>
                <a:gd name="T48" fmla="*/ 8 w 84"/>
                <a:gd name="T49" fmla="*/ 19 h 85"/>
                <a:gd name="T50" fmla="*/ 3 w 84"/>
                <a:gd name="T51" fmla="*/ 26 h 85"/>
                <a:gd name="T52" fmla="*/ 2 w 84"/>
                <a:gd name="T53" fmla="*/ 34 h 85"/>
                <a:gd name="T54" fmla="*/ 0 w 84"/>
                <a:gd name="T55" fmla="*/ 43 h 85"/>
                <a:gd name="T56" fmla="*/ 0 w 84"/>
                <a:gd name="T57" fmla="*/ 43 h 85"/>
                <a:gd name="T58" fmla="*/ 2 w 84"/>
                <a:gd name="T59" fmla="*/ 51 h 85"/>
                <a:gd name="T60" fmla="*/ 3 w 84"/>
                <a:gd name="T61" fmla="*/ 59 h 85"/>
                <a:gd name="T62" fmla="*/ 8 w 84"/>
                <a:gd name="T63" fmla="*/ 67 h 85"/>
                <a:gd name="T64" fmla="*/ 12 w 84"/>
                <a:gd name="T65" fmla="*/ 73 h 85"/>
                <a:gd name="T66" fmla="*/ 19 w 84"/>
                <a:gd name="T67" fmla="*/ 78 h 85"/>
                <a:gd name="T68" fmla="*/ 26 w 84"/>
                <a:gd name="T69" fmla="*/ 81 h 85"/>
                <a:gd name="T70" fmla="*/ 34 w 84"/>
                <a:gd name="T71" fmla="*/ 84 h 85"/>
                <a:gd name="T72" fmla="*/ 42 w 84"/>
                <a:gd name="T73" fmla="*/ 85 h 85"/>
                <a:gd name="T74" fmla="*/ 42 w 84"/>
                <a:gd name="T75" fmla="*/ 85 h 85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5">
                  <a:moveTo>
                    <a:pt x="42" y="85"/>
                  </a:moveTo>
                  <a:lnTo>
                    <a:pt x="42" y="85"/>
                  </a:lnTo>
                  <a:lnTo>
                    <a:pt x="51" y="84"/>
                  </a:lnTo>
                  <a:lnTo>
                    <a:pt x="59" y="81"/>
                  </a:lnTo>
                  <a:lnTo>
                    <a:pt x="65" y="78"/>
                  </a:lnTo>
                  <a:lnTo>
                    <a:pt x="71" y="73"/>
                  </a:lnTo>
                  <a:lnTo>
                    <a:pt x="78" y="67"/>
                  </a:lnTo>
                  <a:lnTo>
                    <a:pt x="81" y="59"/>
                  </a:lnTo>
                  <a:lnTo>
                    <a:pt x="84" y="51"/>
                  </a:lnTo>
                  <a:lnTo>
                    <a:pt x="84" y="43"/>
                  </a:lnTo>
                  <a:lnTo>
                    <a:pt x="84" y="34"/>
                  </a:lnTo>
                  <a:lnTo>
                    <a:pt x="81" y="26"/>
                  </a:lnTo>
                  <a:lnTo>
                    <a:pt x="78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9" y="5"/>
                  </a:lnTo>
                  <a:lnTo>
                    <a:pt x="51" y="2"/>
                  </a:lnTo>
                  <a:lnTo>
                    <a:pt x="42" y="0"/>
                  </a:lnTo>
                  <a:lnTo>
                    <a:pt x="34" y="2"/>
                  </a:lnTo>
                  <a:lnTo>
                    <a:pt x="26" y="5"/>
                  </a:lnTo>
                  <a:lnTo>
                    <a:pt x="19" y="8"/>
                  </a:lnTo>
                  <a:lnTo>
                    <a:pt x="12" y="12"/>
                  </a:lnTo>
                  <a:lnTo>
                    <a:pt x="8" y="19"/>
                  </a:lnTo>
                  <a:lnTo>
                    <a:pt x="3" y="26"/>
                  </a:lnTo>
                  <a:lnTo>
                    <a:pt x="2" y="34"/>
                  </a:lnTo>
                  <a:lnTo>
                    <a:pt x="0" y="43"/>
                  </a:lnTo>
                  <a:lnTo>
                    <a:pt x="2" y="51"/>
                  </a:lnTo>
                  <a:lnTo>
                    <a:pt x="3" y="59"/>
                  </a:lnTo>
                  <a:lnTo>
                    <a:pt x="8" y="67"/>
                  </a:lnTo>
                  <a:lnTo>
                    <a:pt x="12" y="73"/>
                  </a:lnTo>
                  <a:lnTo>
                    <a:pt x="19" y="78"/>
                  </a:lnTo>
                  <a:lnTo>
                    <a:pt x="26" y="81"/>
                  </a:lnTo>
                  <a:lnTo>
                    <a:pt x="34" y="84"/>
                  </a:lnTo>
                  <a:lnTo>
                    <a:pt x="42" y="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3" name="Freeform 112">
              <a:extLst>
                <a:ext uri="{FF2B5EF4-FFF2-40B4-BE49-F238E27FC236}">
                  <a16:creationId xmlns:a16="http://schemas.microsoft.com/office/drawing/2014/main" id="{B31ECA78-1F59-AE3E-A638-4B0A1AD189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2" y="1501"/>
              <a:ext cx="93" cy="162"/>
            </a:xfrm>
            <a:custGeom>
              <a:avLst/>
              <a:gdLst>
                <a:gd name="T0" fmla="*/ 0 w 93"/>
                <a:gd name="T1" fmla="*/ 162 h 162"/>
                <a:gd name="T2" fmla="*/ 93 w 93"/>
                <a:gd name="T3" fmla="*/ 0 h 162"/>
                <a:gd name="T4" fmla="*/ 0 w 93"/>
                <a:gd name="T5" fmla="*/ 162 h 16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3" h="162">
                  <a:moveTo>
                    <a:pt x="0" y="162"/>
                  </a:moveTo>
                  <a:lnTo>
                    <a:pt x="93" y="0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0185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4" name="Line 113">
              <a:extLst>
                <a:ext uri="{FF2B5EF4-FFF2-40B4-BE49-F238E27FC236}">
                  <a16:creationId xmlns:a16="http://schemas.microsoft.com/office/drawing/2014/main" id="{65D6872F-D00C-8EFA-27BF-269A2D8638D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282" y="1501"/>
              <a:ext cx="93" cy="162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5" name="Line 114">
              <a:extLst>
                <a:ext uri="{FF2B5EF4-FFF2-40B4-BE49-F238E27FC236}">
                  <a16:creationId xmlns:a16="http://schemas.microsoft.com/office/drawing/2014/main" id="{2945AB8A-B078-9169-5160-DAB2571CDAB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282" y="1641"/>
              <a:ext cx="13" cy="22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6" name="Line 115">
              <a:extLst>
                <a:ext uri="{FF2B5EF4-FFF2-40B4-BE49-F238E27FC236}">
                  <a16:creationId xmlns:a16="http://schemas.microsoft.com/office/drawing/2014/main" id="{077F99CE-825E-10CC-4FC2-9C3B1B8429E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07" y="1599"/>
              <a:ext cx="13" cy="20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7" name="Line 116">
              <a:extLst>
                <a:ext uri="{FF2B5EF4-FFF2-40B4-BE49-F238E27FC236}">
                  <a16:creationId xmlns:a16="http://schemas.microsoft.com/office/drawing/2014/main" id="{FC3D3F4D-21B8-0DC0-C605-4BF596FAE77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2" y="1577"/>
              <a:ext cx="1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8" name="Line 117">
              <a:extLst>
                <a:ext uri="{FF2B5EF4-FFF2-40B4-BE49-F238E27FC236}">
                  <a16:creationId xmlns:a16="http://schemas.microsoft.com/office/drawing/2014/main" id="{BB2432B5-FC84-92FF-69CA-53E5EA7CD52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32" y="1556"/>
              <a:ext cx="12" cy="2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59" name="Line 118">
              <a:extLst>
                <a:ext uri="{FF2B5EF4-FFF2-40B4-BE49-F238E27FC236}">
                  <a16:creationId xmlns:a16="http://schemas.microsoft.com/office/drawing/2014/main" id="{0796800C-9BBD-DD6B-2B4D-58BE2BF011A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57" y="1512"/>
              <a:ext cx="12" cy="22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0" name="Freeform 119">
              <a:extLst>
                <a:ext uri="{FF2B5EF4-FFF2-40B4-BE49-F238E27FC236}">
                  <a16:creationId xmlns:a16="http://schemas.microsoft.com/office/drawing/2014/main" id="{EAEC7872-7ABD-FBA6-F337-924370B92E74}"/>
                </a:ext>
              </a:extLst>
            </p:cNvPr>
            <p:cNvSpPr>
              <a:spLocks/>
            </p:cNvSpPr>
            <p:nvPr/>
          </p:nvSpPr>
          <p:spPr bwMode="auto">
            <a:xfrm>
              <a:off x="1320" y="1433"/>
              <a:ext cx="94" cy="119"/>
            </a:xfrm>
            <a:custGeom>
              <a:avLst/>
              <a:gdLst>
                <a:gd name="T0" fmla="*/ 94 w 94"/>
                <a:gd name="T1" fmla="*/ 0 h 119"/>
                <a:gd name="T2" fmla="*/ 79 w 94"/>
                <a:gd name="T3" fmla="*/ 119 h 119"/>
                <a:gd name="T4" fmla="*/ 52 w 94"/>
                <a:gd name="T5" fmla="*/ 74 h 119"/>
                <a:gd name="T6" fmla="*/ 0 w 94"/>
                <a:gd name="T7" fmla="*/ 74 h 119"/>
                <a:gd name="T8" fmla="*/ 94 w 94"/>
                <a:gd name="T9" fmla="*/ 0 h 1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4" h="119">
                  <a:moveTo>
                    <a:pt x="94" y="0"/>
                  </a:moveTo>
                  <a:lnTo>
                    <a:pt x="79" y="119"/>
                  </a:lnTo>
                  <a:lnTo>
                    <a:pt x="52" y="74"/>
                  </a:lnTo>
                  <a:lnTo>
                    <a:pt x="0" y="74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0185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1" name="Rectangle 120">
              <a:extLst>
                <a:ext uri="{FF2B5EF4-FFF2-40B4-BE49-F238E27FC236}">
                  <a16:creationId xmlns:a16="http://schemas.microsoft.com/office/drawing/2014/main" id="{EEB55306-8954-C863-BE2D-6EEA4B5AFD0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3600000">
              <a:off x="997" y="1567"/>
              <a:ext cx="327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solidFill>
                    <a:srgbClr val="018538"/>
                  </a:solidFill>
                  <a:latin typeface="Myriad Roman" charset="0"/>
                </a:rPr>
                <a:t>order</a:t>
              </a:r>
              <a:endParaRPr lang="en-US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8662" name="Line 121">
              <a:extLst>
                <a:ext uri="{FF2B5EF4-FFF2-40B4-BE49-F238E27FC236}">
                  <a16:creationId xmlns:a16="http://schemas.microsoft.com/office/drawing/2014/main" id="{2BF6EEB9-504F-3F6D-B503-6E4E28D8120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34" y="2635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3" name="Line 122">
              <a:extLst>
                <a:ext uri="{FF2B5EF4-FFF2-40B4-BE49-F238E27FC236}">
                  <a16:creationId xmlns:a16="http://schemas.microsoft.com/office/drawing/2014/main" id="{12CB0491-212C-D585-5254-D557DE4622C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84" y="2635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4" name="Line 123">
              <a:extLst>
                <a:ext uri="{FF2B5EF4-FFF2-40B4-BE49-F238E27FC236}">
                  <a16:creationId xmlns:a16="http://schemas.microsoft.com/office/drawing/2014/main" id="{7BC4F192-40B2-21EC-6DCC-BAC9D7A0A2A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34" y="2635"/>
              <a:ext cx="1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5" name="Line 124">
              <a:extLst>
                <a:ext uri="{FF2B5EF4-FFF2-40B4-BE49-F238E27FC236}">
                  <a16:creationId xmlns:a16="http://schemas.microsoft.com/office/drawing/2014/main" id="{EFB0913A-AD66-E7B0-10CF-C130921BE72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34" y="2635"/>
              <a:ext cx="24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6" name="Line 125">
              <a:extLst>
                <a:ext uri="{FF2B5EF4-FFF2-40B4-BE49-F238E27FC236}">
                  <a16:creationId xmlns:a16="http://schemas.microsoft.com/office/drawing/2014/main" id="{BD79D4E3-A8CD-4EDC-B8AC-FA1B978521E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3" y="2635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7" name="Line 126">
              <a:extLst>
                <a:ext uri="{FF2B5EF4-FFF2-40B4-BE49-F238E27FC236}">
                  <a16:creationId xmlns:a16="http://schemas.microsoft.com/office/drawing/2014/main" id="{A5564D1C-14F2-7C43-2943-069C05EE10D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33" y="2635"/>
              <a:ext cx="1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8" name="Line 127">
              <a:extLst>
                <a:ext uri="{FF2B5EF4-FFF2-40B4-BE49-F238E27FC236}">
                  <a16:creationId xmlns:a16="http://schemas.microsoft.com/office/drawing/2014/main" id="{7D3CAED9-7775-48DD-8E1B-9319303A05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33" y="2635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69" name="Line 128">
              <a:extLst>
                <a:ext uri="{FF2B5EF4-FFF2-40B4-BE49-F238E27FC236}">
                  <a16:creationId xmlns:a16="http://schemas.microsoft.com/office/drawing/2014/main" id="{AF8F84E2-8CD9-8F0F-8089-7DA07810CB8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83" y="2635"/>
              <a:ext cx="24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0" name="Freeform 129">
              <a:extLst>
                <a:ext uri="{FF2B5EF4-FFF2-40B4-BE49-F238E27FC236}">
                  <a16:creationId xmlns:a16="http://schemas.microsoft.com/office/drawing/2014/main" id="{D2E6924F-EFDC-B95E-AAF0-33450157D083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1" y="2590"/>
              <a:ext cx="112" cy="91"/>
            </a:xfrm>
            <a:custGeom>
              <a:avLst/>
              <a:gdLst>
                <a:gd name="T0" fmla="*/ 112 w 112"/>
                <a:gd name="T1" fmla="*/ 45 h 91"/>
                <a:gd name="T2" fmla="*/ 0 w 112"/>
                <a:gd name="T3" fmla="*/ 91 h 91"/>
                <a:gd name="T4" fmla="*/ 26 w 112"/>
                <a:gd name="T5" fmla="*/ 45 h 91"/>
                <a:gd name="T6" fmla="*/ 0 w 112"/>
                <a:gd name="T7" fmla="*/ 0 h 91"/>
                <a:gd name="T8" fmla="*/ 112 w 112"/>
                <a:gd name="T9" fmla="*/ 45 h 9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12" h="91">
                  <a:moveTo>
                    <a:pt x="112" y="45"/>
                  </a:moveTo>
                  <a:lnTo>
                    <a:pt x="0" y="91"/>
                  </a:lnTo>
                  <a:lnTo>
                    <a:pt x="26" y="45"/>
                  </a:lnTo>
                  <a:lnTo>
                    <a:pt x="0" y="0"/>
                  </a:lnTo>
                  <a:lnTo>
                    <a:pt x="112" y="45"/>
                  </a:lnTo>
                  <a:close/>
                </a:path>
              </a:pathLst>
            </a:custGeom>
            <a:solidFill>
              <a:srgbClr val="008837"/>
            </a:solidFill>
            <a:ln w="9525">
              <a:solidFill>
                <a:srgbClr val="008837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08671" name="Rectangle 130">
              <a:extLst>
                <a:ext uri="{FF2B5EF4-FFF2-40B4-BE49-F238E27FC236}">
                  <a16:creationId xmlns:a16="http://schemas.microsoft.com/office/drawing/2014/main" id="{7DAA6241-E0F8-E6AA-71CE-D9BDC1C816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5" y="2644"/>
              <a:ext cx="327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solidFill>
                    <a:srgbClr val="008837"/>
                  </a:solidFill>
                  <a:latin typeface="Myriad Roman" charset="0"/>
                </a:rPr>
                <a:t>order</a:t>
              </a:r>
              <a:endParaRPr lang="en-US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8672" name="Line 131">
              <a:extLst>
                <a:ext uri="{FF2B5EF4-FFF2-40B4-BE49-F238E27FC236}">
                  <a16:creationId xmlns:a16="http://schemas.microsoft.com/office/drawing/2014/main" id="{15587F34-E8CE-A3C0-B8EB-9EAB0FB24FD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4016" y="1707"/>
              <a:ext cx="93" cy="162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3" name="Line 132">
              <a:extLst>
                <a:ext uri="{FF2B5EF4-FFF2-40B4-BE49-F238E27FC236}">
                  <a16:creationId xmlns:a16="http://schemas.microsoft.com/office/drawing/2014/main" id="{699719E1-16F2-23AE-AAF0-777169664B4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908" y="1897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4" name="Line 133">
              <a:extLst>
                <a:ext uri="{FF2B5EF4-FFF2-40B4-BE49-F238E27FC236}">
                  <a16:creationId xmlns:a16="http://schemas.microsoft.com/office/drawing/2014/main" id="{59063FCA-2838-9934-6F1A-2C654C459DC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33" y="170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5" name="Line 134">
              <a:extLst>
                <a:ext uri="{FF2B5EF4-FFF2-40B4-BE49-F238E27FC236}">
                  <a16:creationId xmlns:a16="http://schemas.microsoft.com/office/drawing/2014/main" id="{778D0961-9BE9-BB2C-F3F5-D42C075376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22" y="188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6" name="Line 135">
              <a:extLst>
                <a:ext uri="{FF2B5EF4-FFF2-40B4-BE49-F238E27FC236}">
                  <a16:creationId xmlns:a16="http://schemas.microsoft.com/office/drawing/2014/main" id="{F113D9A7-7F6F-47B6-74E0-69525F6F323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359" y="1712"/>
              <a:ext cx="207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7" name="Line 136">
              <a:extLst>
                <a:ext uri="{FF2B5EF4-FFF2-40B4-BE49-F238E27FC236}">
                  <a16:creationId xmlns:a16="http://schemas.microsoft.com/office/drawing/2014/main" id="{88E1EBFD-4120-424B-1FBF-BD6D9B533F5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91" y="1695"/>
              <a:ext cx="216" cy="364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8" name="Line 137">
              <a:extLst>
                <a:ext uri="{FF2B5EF4-FFF2-40B4-BE49-F238E27FC236}">
                  <a16:creationId xmlns:a16="http://schemas.microsoft.com/office/drawing/2014/main" id="{1F52C1AA-7E0C-7D03-4FEF-303732C96B1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02" y="1683"/>
              <a:ext cx="216" cy="37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79" name="Line 138">
              <a:extLst>
                <a:ext uri="{FF2B5EF4-FFF2-40B4-BE49-F238E27FC236}">
                  <a16:creationId xmlns:a16="http://schemas.microsoft.com/office/drawing/2014/main" id="{C2310005-74CD-C3A6-D8E9-7C75AE8647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48" y="1706"/>
              <a:ext cx="208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0" name="Line 139">
              <a:extLst>
                <a:ext uri="{FF2B5EF4-FFF2-40B4-BE49-F238E27FC236}">
                  <a16:creationId xmlns:a16="http://schemas.microsoft.com/office/drawing/2014/main" id="{36C0BAE0-4CC6-3C00-2985-7D4138B3F7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802" y="1703"/>
              <a:ext cx="93" cy="160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1" name="Line 140">
              <a:extLst>
                <a:ext uri="{FF2B5EF4-FFF2-40B4-BE49-F238E27FC236}">
                  <a16:creationId xmlns:a16="http://schemas.microsoft.com/office/drawing/2014/main" id="{846399B5-7F45-3484-6C86-16301FB3C1A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576" y="1700"/>
              <a:ext cx="208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2" name="Line 141">
              <a:extLst>
                <a:ext uri="{FF2B5EF4-FFF2-40B4-BE49-F238E27FC236}">
                  <a16:creationId xmlns:a16="http://schemas.microsoft.com/office/drawing/2014/main" id="{A45EE5AE-EEF4-3EBC-B9C9-3D36214467E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359" y="1700"/>
              <a:ext cx="207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3" name="Line 142">
              <a:extLst>
                <a:ext uri="{FF2B5EF4-FFF2-40B4-BE49-F238E27FC236}">
                  <a16:creationId xmlns:a16="http://schemas.microsoft.com/office/drawing/2014/main" id="{5D46E1AF-42B1-1AEB-7670-51EE0F12BE2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157" y="1726"/>
              <a:ext cx="186" cy="323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4" name="Line 143">
              <a:extLst>
                <a:ext uri="{FF2B5EF4-FFF2-40B4-BE49-F238E27FC236}">
                  <a16:creationId xmlns:a16="http://schemas.microsoft.com/office/drawing/2014/main" id="{4962EDAA-AD5D-6FC8-6DE2-C9720E27737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042" y="1900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5" name="Line 144">
              <a:extLst>
                <a:ext uri="{FF2B5EF4-FFF2-40B4-BE49-F238E27FC236}">
                  <a16:creationId xmlns:a16="http://schemas.microsoft.com/office/drawing/2014/main" id="{F0E9082D-7178-8614-3658-E1983F3160F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31" y="1706"/>
              <a:ext cx="207" cy="3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6" name="Line 145">
              <a:extLst>
                <a:ext uri="{FF2B5EF4-FFF2-40B4-BE49-F238E27FC236}">
                  <a16:creationId xmlns:a16="http://schemas.microsoft.com/office/drawing/2014/main" id="{4DAB8D8D-EB77-3B59-8162-0CF2420009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0" y="188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7" name="Freeform 146">
              <a:extLst>
                <a:ext uri="{FF2B5EF4-FFF2-40B4-BE49-F238E27FC236}">
                  <a16:creationId xmlns:a16="http://schemas.microsoft.com/office/drawing/2014/main" id="{74386940-BA76-D44A-324E-242A7CC94565}"/>
                </a:ext>
              </a:extLst>
            </p:cNvPr>
            <p:cNvSpPr>
              <a:spLocks/>
            </p:cNvSpPr>
            <p:nvPr/>
          </p:nvSpPr>
          <p:spPr bwMode="auto">
            <a:xfrm>
              <a:off x="3864" y="184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0 h 84"/>
                <a:gd name="T8" fmla="*/ 65 w 84"/>
                <a:gd name="T9" fmla="*/ 77 h 84"/>
                <a:gd name="T10" fmla="*/ 72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6 h 84"/>
                <a:gd name="T26" fmla="*/ 76 w 84"/>
                <a:gd name="T27" fmla="*/ 18 h 84"/>
                <a:gd name="T28" fmla="*/ 72 w 84"/>
                <a:gd name="T29" fmla="*/ 12 h 84"/>
                <a:gd name="T30" fmla="*/ 65 w 84"/>
                <a:gd name="T31" fmla="*/ 8 h 84"/>
                <a:gd name="T32" fmla="*/ 58 w 84"/>
                <a:gd name="T33" fmla="*/ 3 h 84"/>
                <a:gd name="T34" fmla="*/ 50 w 84"/>
                <a:gd name="T35" fmla="*/ 1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1 h 84"/>
                <a:gd name="T42" fmla="*/ 25 w 84"/>
                <a:gd name="T43" fmla="*/ 3 h 84"/>
                <a:gd name="T44" fmla="*/ 17 w 84"/>
                <a:gd name="T45" fmla="*/ 8 h 84"/>
                <a:gd name="T46" fmla="*/ 11 w 84"/>
                <a:gd name="T47" fmla="*/ 12 h 84"/>
                <a:gd name="T48" fmla="*/ 6 w 84"/>
                <a:gd name="T49" fmla="*/ 18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1 w 84"/>
                <a:gd name="T65" fmla="*/ 71 h 84"/>
                <a:gd name="T66" fmla="*/ 17 w 84"/>
                <a:gd name="T67" fmla="*/ 77 h 84"/>
                <a:gd name="T68" fmla="*/ 25 w 84"/>
                <a:gd name="T69" fmla="*/ 80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0"/>
                  </a:lnTo>
                  <a:lnTo>
                    <a:pt x="65" y="77"/>
                  </a:lnTo>
                  <a:lnTo>
                    <a:pt x="72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8"/>
                  </a:lnTo>
                  <a:lnTo>
                    <a:pt x="72" y="12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0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8" name="Line 147">
              <a:extLst>
                <a:ext uri="{FF2B5EF4-FFF2-40B4-BE49-F238E27FC236}">
                  <a16:creationId xmlns:a16="http://schemas.microsoft.com/office/drawing/2014/main" id="{505B12E3-D133-1869-6A26-5E749D3537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3" y="188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89" name="Freeform 148">
              <a:extLst>
                <a:ext uri="{FF2B5EF4-FFF2-40B4-BE49-F238E27FC236}">
                  <a16:creationId xmlns:a16="http://schemas.microsoft.com/office/drawing/2014/main" id="{D142D62F-365C-9BB8-D644-B45162E61ED7}"/>
                </a:ext>
              </a:extLst>
            </p:cNvPr>
            <p:cNvSpPr>
              <a:spLocks/>
            </p:cNvSpPr>
            <p:nvPr/>
          </p:nvSpPr>
          <p:spPr bwMode="auto">
            <a:xfrm>
              <a:off x="3647" y="184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0 h 84"/>
                <a:gd name="T8" fmla="*/ 65 w 84"/>
                <a:gd name="T9" fmla="*/ 77 h 84"/>
                <a:gd name="T10" fmla="*/ 71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6 h 84"/>
                <a:gd name="T26" fmla="*/ 76 w 84"/>
                <a:gd name="T27" fmla="*/ 18 h 84"/>
                <a:gd name="T28" fmla="*/ 71 w 84"/>
                <a:gd name="T29" fmla="*/ 12 h 84"/>
                <a:gd name="T30" fmla="*/ 65 w 84"/>
                <a:gd name="T31" fmla="*/ 8 h 84"/>
                <a:gd name="T32" fmla="*/ 57 w 84"/>
                <a:gd name="T33" fmla="*/ 3 h 84"/>
                <a:gd name="T34" fmla="*/ 50 w 84"/>
                <a:gd name="T35" fmla="*/ 1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1 h 84"/>
                <a:gd name="T42" fmla="*/ 25 w 84"/>
                <a:gd name="T43" fmla="*/ 3 h 84"/>
                <a:gd name="T44" fmla="*/ 17 w 84"/>
                <a:gd name="T45" fmla="*/ 8 h 84"/>
                <a:gd name="T46" fmla="*/ 11 w 84"/>
                <a:gd name="T47" fmla="*/ 12 h 84"/>
                <a:gd name="T48" fmla="*/ 6 w 84"/>
                <a:gd name="T49" fmla="*/ 18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1 w 84"/>
                <a:gd name="T65" fmla="*/ 71 h 84"/>
                <a:gd name="T66" fmla="*/ 17 w 84"/>
                <a:gd name="T67" fmla="*/ 77 h 84"/>
                <a:gd name="T68" fmla="*/ 25 w 84"/>
                <a:gd name="T69" fmla="*/ 80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0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0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0" name="Line 149">
              <a:extLst>
                <a:ext uri="{FF2B5EF4-FFF2-40B4-BE49-F238E27FC236}">
                  <a16:creationId xmlns:a16="http://schemas.microsoft.com/office/drawing/2014/main" id="{5FCA5A7A-A833-B0D6-309B-19840CE92DD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80" y="188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1" name="Freeform 150">
              <a:extLst>
                <a:ext uri="{FF2B5EF4-FFF2-40B4-BE49-F238E27FC236}">
                  <a16:creationId xmlns:a16="http://schemas.microsoft.com/office/drawing/2014/main" id="{5ED903E4-C7C7-B1BF-91B5-746C2208E23B}"/>
                </a:ext>
              </a:extLst>
            </p:cNvPr>
            <p:cNvSpPr>
              <a:spLocks/>
            </p:cNvSpPr>
            <p:nvPr/>
          </p:nvSpPr>
          <p:spPr bwMode="auto">
            <a:xfrm>
              <a:off x="3424" y="1838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49 w 84"/>
                <a:gd name="T5" fmla="*/ 82 h 83"/>
                <a:gd name="T6" fmla="*/ 57 w 84"/>
                <a:gd name="T7" fmla="*/ 80 h 83"/>
                <a:gd name="T8" fmla="*/ 65 w 84"/>
                <a:gd name="T9" fmla="*/ 76 h 83"/>
                <a:gd name="T10" fmla="*/ 71 w 84"/>
                <a:gd name="T11" fmla="*/ 71 h 83"/>
                <a:gd name="T12" fmla="*/ 76 w 84"/>
                <a:gd name="T13" fmla="*/ 65 h 83"/>
                <a:gd name="T14" fmla="*/ 80 w 84"/>
                <a:gd name="T15" fmla="*/ 57 h 83"/>
                <a:gd name="T16" fmla="*/ 82 w 84"/>
                <a:gd name="T17" fmla="*/ 49 h 83"/>
                <a:gd name="T18" fmla="*/ 84 w 84"/>
                <a:gd name="T19" fmla="*/ 42 h 83"/>
                <a:gd name="T20" fmla="*/ 84 w 84"/>
                <a:gd name="T21" fmla="*/ 42 h 83"/>
                <a:gd name="T22" fmla="*/ 82 w 84"/>
                <a:gd name="T23" fmla="*/ 32 h 83"/>
                <a:gd name="T24" fmla="*/ 80 w 84"/>
                <a:gd name="T25" fmla="*/ 25 h 83"/>
                <a:gd name="T26" fmla="*/ 76 w 84"/>
                <a:gd name="T27" fmla="*/ 18 h 83"/>
                <a:gd name="T28" fmla="*/ 71 w 84"/>
                <a:gd name="T29" fmla="*/ 12 h 83"/>
                <a:gd name="T30" fmla="*/ 65 w 84"/>
                <a:gd name="T31" fmla="*/ 6 h 83"/>
                <a:gd name="T32" fmla="*/ 57 w 84"/>
                <a:gd name="T33" fmla="*/ 3 h 83"/>
                <a:gd name="T34" fmla="*/ 49 w 84"/>
                <a:gd name="T35" fmla="*/ 0 h 83"/>
                <a:gd name="T36" fmla="*/ 42 w 84"/>
                <a:gd name="T37" fmla="*/ 0 h 83"/>
                <a:gd name="T38" fmla="*/ 42 w 84"/>
                <a:gd name="T39" fmla="*/ 0 h 83"/>
                <a:gd name="T40" fmla="*/ 32 w 84"/>
                <a:gd name="T41" fmla="*/ 0 h 83"/>
                <a:gd name="T42" fmla="*/ 25 w 84"/>
                <a:gd name="T43" fmla="*/ 3 h 83"/>
                <a:gd name="T44" fmla="*/ 17 w 84"/>
                <a:gd name="T45" fmla="*/ 6 h 83"/>
                <a:gd name="T46" fmla="*/ 11 w 84"/>
                <a:gd name="T47" fmla="*/ 12 h 83"/>
                <a:gd name="T48" fmla="*/ 6 w 84"/>
                <a:gd name="T49" fmla="*/ 18 h 83"/>
                <a:gd name="T50" fmla="*/ 3 w 84"/>
                <a:gd name="T51" fmla="*/ 25 h 83"/>
                <a:gd name="T52" fmla="*/ 0 w 84"/>
                <a:gd name="T53" fmla="*/ 32 h 83"/>
                <a:gd name="T54" fmla="*/ 0 w 84"/>
                <a:gd name="T55" fmla="*/ 42 h 83"/>
                <a:gd name="T56" fmla="*/ 0 w 84"/>
                <a:gd name="T57" fmla="*/ 42 h 83"/>
                <a:gd name="T58" fmla="*/ 0 w 84"/>
                <a:gd name="T59" fmla="*/ 49 h 83"/>
                <a:gd name="T60" fmla="*/ 3 w 84"/>
                <a:gd name="T61" fmla="*/ 57 h 83"/>
                <a:gd name="T62" fmla="*/ 6 w 84"/>
                <a:gd name="T63" fmla="*/ 65 h 83"/>
                <a:gd name="T64" fmla="*/ 11 w 84"/>
                <a:gd name="T65" fmla="*/ 71 h 83"/>
                <a:gd name="T66" fmla="*/ 17 w 84"/>
                <a:gd name="T67" fmla="*/ 76 h 83"/>
                <a:gd name="T68" fmla="*/ 25 w 84"/>
                <a:gd name="T69" fmla="*/ 80 h 83"/>
                <a:gd name="T70" fmla="*/ 32 w 84"/>
                <a:gd name="T71" fmla="*/ 82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49" y="82"/>
                  </a:lnTo>
                  <a:lnTo>
                    <a:pt x="57" y="80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7"/>
                  </a:lnTo>
                  <a:lnTo>
                    <a:pt x="82" y="49"/>
                  </a:lnTo>
                  <a:lnTo>
                    <a:pt x="84" y="42"/>
                  </a:lnTo>
                  <a:lnTo>
                    <a:pt x="82" y="32"/>
                  </a:lnTo>
                  <a:lnTo>
                    <a:pt x="80" y="25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49" y="0"/>
                  </a:lnTo>
                  <a:lnTo>
                    <a:pt x="42" y="0"/>
                  </a:lnTo>
                  <a:lnTo>
                    <a:pt x="32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0"/>
                  </a:lnTo>
                  <a:lnTo>
                    <a:pt x="32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2" name="Line 151">
              <a:extLst>
                <a:ext uri="{FF2B5EF4-FFF2-40B4-BE49-F238E27FC236}">
                  <a16:creationId xmlns:a16="http://schemas.microsoft.com/office/drawing/2014/main" id="{BA635527-51A8-0AB6-45D4-101EEBE6CE7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63" y="188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3" name="Freeform 152">
              <a:extLst>
                <a:ext uri="{FF2B5EF4-FFF2-40B4-BE49-F238E27FC236}">
                  <a16:creationId xmlns:a16="http://schemas.microsoft.com/office/drawing/2014/main" id="{F0CF738D-4A62-3A7A-C8E9-0A0490B218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7" y="1838"/>
              <a:ext cx="83" cy="83"/>
            </a:xfrm>
            <a:custGeom>
              <a:avLst/>
              <a:gdLst>
                <a:gd name="T0" fmla="*/ 42 w 83"/>
                <a:gd name="T1" fmla="*/ 83 h 83"/>
                <a:gd name="T2" fmla="*/ 42 w 83"/>
                <a:gd name="T3" fmla="*/ 83 h 83"/>
                <a:gd name="T4" fmla="*/ 49 w 83"/>
                <a:gd name="T5" fmla="*/ 82 h 83"/>
                <a:gd name="T6" fmla="*/ 57 w 83"/>
                <a:gd name="T7" fmla="*/ 80 h 83"/>
                <a:gd name="T8" fmla="*/ 65 w 83"/>
                <a:gd name="T9" fmla="*/ 76 h 83"/>
                <a:gd name="T10" fmla="*/ 71 w 83"/>
                <a:gd name="T11" fmla="*/ 71 h 83"/>
                <a:gd name="T12" fmla="*/ 76 w 83"/>
                <a:gd name="T13" fmla="*/ 65 h 83"/>
                <a:gd name="T14" fmla="*/ 80 w 83"/>
                <a:gd name="T15" fmla="*/ 57 h 83"/>
                <a:gd name="T16" fmla="*/ 82 w 83"/>
                <a:gd name="T17" fmla="*/ 49 h 83"/>
                <a:gd name="T18" fmla="*/ 83 w 83"/>
                <a:gd name="T19" fmla="*/ 42 h 83"/>
                <a:gd name="T20" fmla="*/ 83 w 83"/>
                <a:gd name="T21" fmla="*/ 42 h 83"/>
                <a:gd name="T22" fmla="*/ 82 w 83"/>
                <a:gd name="T23" fmla="*/ 32 h 83"/>
                <a:gd name="T24" fmla="*/ 80 w 83"/>
                <a:gd name="T25" fmla="*/ 25 h 83"/>
                <a:gd name="T26" fmla="*/ 76 w 83"/>
                <a:gd name="T27" fmla="*/ 18 h 83"/>
                <a:gd name="T28" fmla="*/ 71 w 83"/>
                <a:gd name="T29" fmla="*/ 12 h 83"/>
                <a:gd name="T30" fmla="*/ 65 w 83"/>
                <a:gd name="T31" fmla="*/ 6 h 83"/>
                <a:gd name="T32" fmla="*/ 57 w 83"/>
                <a:gd name="T33" fmla="*/ 3 h 83"/>
                <a:gd name="T34" fmla="*/ 49 w 83"/>
                <a:gd name="T35" fmla="*/ 0 h 83"/>
                <a:gd name="T36" fmla="*/ 42 w 83"/>
                <a:gd name="T37" fmla="*/ 0 h 83"/>
                <a:gd name="T38" fmla="*/ 42 w 83"/>
                <a:gd name="T39" fmla="*/ 0 h 83"/>
                <a:gd name="T40" fmla="*/ 32 w 83"/>
                <a:gd name="T41" fmla="*/ 0 h 83"/>
                <a:gd name="T42" fmla="*/ 25 w 83"/>
                <a:gd name="T43" fmla="*/ 3 h 83"/>
                <a:gd name="T44" fmla="*/ 17 w 83"/>
                <a:gd name="T45" fmla="*/ 6 h 83"/>
                <a:gd name="T46" fmla="*/ 11 w 83"/>
                <a:gd name="T47" fmla="*/ 12 h 83"/>
                <a:gd name="T48" fmla="*/ 6 w 83"/>
                <a:gd name="T49" fmla="*/ 18 h 83"/>
                <a:gd name="T50" fmla="*/ 3 w 83"/>
                <a:gd name="T51" fmla="*/ 25 h 83"/>
                <a:gd name="T52" fmla="*/ 0 w 83"/>
                <a:gd name="T53" fmla="*/ 32 h 83"/>
                <a:gd name="T54" fmla="*/ 0 w 83"/>
                <a:gd name="T55" fmla="*/ 42 h 83"/>
                <a:gd name="T56" fmla="*/ 0 w 83"/>
                <a:gd name="T57" fmla="*/ 42 h 83"/>
                <a:gd name="T58" fmla="*/ 0 w 83"/>
                <a:gd name="T59" fmla="*/ 49 h 83"/>
                <a:gd name="T60" fmla="*/ 3 w 83"/>
                <a:gd name="T61" fmla="*/ 57 h 83"/>
                <a:gd name="T62" fmla="*/ 6 w 83"/>
                <a:gd name="T63" fmla="*/ 65 h 83"/>
                <a:gd name="T64" fmla="*/ 11 w 83"/>
                <a:gd name="T65" fmla="*/ 71 h 83"/>
                <a:gd name="T66" fmla="*/ 17 w 83"/>
                <a:gd name="T67" fmla="*/ 76 h 83"/>
                <a:gd name="T68" fmla="*/ 25 w 83"/>
                <a:gd name="T69" fmla="*/ 80 h 83"/>
                <a:gd name="T70" fmla="*/ 32 w 83"/>
                <a:gd name="T71" fmla="*/ 82 h 83"/>
                <a:gd name="T72" fmla="*/ 42 w 83"/>
                <a:gd name="T73" fmla="*/ 83 h 83"/>
                <a:gd name="T74" fmla="*/ 42 w 83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3">
                  <a:moveTo>
                    <a:pt x="42" y="83"/>
                  </a:moveTo>
                  <a:lnTo>
                    <a:pt x="42" y="83"/>
                  </a:lnTo>
                  <a:lnTo>
                    <a:pt x="49" y="82"/>
                  </a:lnTo>
                  <a:lnTo>
                    <a:pt x="57" y="80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7"/>
                  </a:lnTo>
                  <a:lnTo>
                    <a:pt x="82" y="49"/>
                  </a:lnTo>
                  <a:lnTo>
                    <a:pt x="83" y="42"/>
                  </a:lnTo>
                  <a:lnTo>
                    <a:pt x="82" y="32"/>
                  </a:lnTo>
                  <a:lnTo>
                    <a:pt x="80" y="25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49" y="0"/>
                  </a:lnTo>
                  <a:lnTo>
                    <a:pt x="42" y="0"/>
                  </a:lnTo>
                  <a:lnTo>
                    <a:pt x="32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0"/>
                  </a:lnTo>
                  <a:lnTo>
                    <a:pt x="32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4" name="Freeform 153">
              <a:extLst>
                <a:ext uri="{FF2B5EF4-FFF2-40B4-BE49-F238E27FC236}">
                  <a16:creationId xmlns:a16="http://schemas.microsoft.com/office/drawing/2014/main" id="{64ACF619-8270-C8DE-1DF2-E31042A0EC9A}"/>
                </a:ext>
              </a:extLst>
            </p:cNvPr>
            <p:cNvSpPr>
              <a:spLocks/>
            </p:cNvSpPr>
            <p:nvPr/>
          </p:nvSpPr>
          <p:spPr bwMode="auto">
            <a:xfrm>
              <a:off x="2993" y="1842"/>
              <a:ext cx="83" cy="84"/>
            </a:xfrm>
            <a:custGeom>
              <a:avLst/>
              <a:gdLst>
                <a:gd name="T0" fmla="*/ 42 w 83"/>
                <a:gd name="T1" fmla="*/ 84 h 84"/>
                <a:gd name="T2" fmla="*/ 42 w 83"/>
                <a:gd name="T3" fmla="*/ 84 h 84"/>
                <a:gd name="T4" fmla="*/ 51 w 83"/>
                <a:gd name="T5" fmla="*/ 83 h 84"/>
                <a:gd name="T6" fmla="*/ 59 w 83"/>
                <a:gd name="T7" fmla="*/ 81 h 84"/>
                <a:gd name="T8" fmla="*/ 65 w 83"/>
                <a:gd name="T9" fmla="*/ 76 h 84"/>
                <a:gd name="T10" fmla="*/ 71 w 83"/>
                <a:gd name="T11" fmla="*/ 72 h 84"/>
                <a:gd name="T12" fmla="*/ 77 w 83"/>
                <a:gd name="T13" fmla="*/ 66 h 84"/>
                <a:gd name="T14" fmla="*/ 80 w 83"/>
                <a:gd name="T15" fmla="*/ 58 h 84"/>
                <a:gd name="T16" fmla="*/ 83 w 83"/>
                <a:gd name="T17" fmla="*/ 50 h 84"/>
                <a:gd name="T18" fmla="*/ 83 w 83"/>
                <a:gd name="T19" fmla="*/ 42 h 84"/>
                <a:gd name="T20" fmla="*/ 83 w 83"/>
                <a:gd name="T21" fmla="*/ 42 h 84"/>
                <a:gd name="T22" fmla="*/ 83 w 83"/>
                <a:gd name="T23" fmla="*/ 33 h 84"/>
                <a:gd name="T24" fmla="*/ 80 w 83"/>
                <a:gd name="T25" fmla="*/ 25 h 84"/>
                <a:gd name="T26" fmla="*/ 77 w 83"/>
                <a:gd name="T27" fmla="*/ 17 h 84"/>
                <a:gd name="T28" fmla="*/ 71 w 83"/>
                <a:gd name="T29" fmla="*/ 11 h 84"/>
                <a:gd name="T30" fmla="*/ 65 w 83"/>
                <a:gd name="T31" fmla="*/ 7 h 84"/>
                <a:gd name="T32" fmla="*/ 59 w 83"/>
                <a:gd name="T33" fmla="*/ 3 h 84"/>
                <a:gd name="T34" fmla="*/ 51 w 83"/>
                <a:gd name="T35" fmla="*/ 0 h 84"/>
                <a:gd name="T36" fmla="*/ 42 w 83"/>
                <a:gd name="T37" fmla="*/ 0 h 84"/>
                <a:gd name="T38" fmla="*/ 42 w 83"/>
                <a:gd name="T39" fmla="*/ 0 h 84"/>
                <a:gd name="T40" fmla="*/ 34 w 83"/>
                <a:gd name="T41" fmla="*/ 0 h 84"/>
                <a:gd name="T42" fmla="*/ 26 w 83"/>
                <a:gd name="T43" fmla="*/ 3 h 84"/>
                <a:gd name="T44" fmla="*/ 18 w 83"/>
                <a:gd name="T45" fmla="*/ 7 h 84"/>
                <a:gd name="T46" fmla="*/ 12 w 83"/>
                <a:gd name="T47" fmla="*/ 11 h 84"/>
                <a:gd name="T48" fmla="*/ 7 w 83"/>
                <a:gd name="T49" fmla="*/ 17 h 84"/>
                <a:gd name="T50" fmla="*/ 3 w 83"/>
                <a:gd name="T51" fmla="*/ 25 h 84"/>
                <a:gd name="T52" fmla="*/ 1 w 83"/>
                <a:gd name="T53" fmla="*/ 33 h 84"/>
                <a:gd name="T54" fmla="*/ 0 w 83"/>
                <a:gd name="T55" fmla="*/ 42 h 84"/>
                <a:gd name="T56" fmla="*/ 0 w 83"/>
                <a:gd name="T57" fmla="*/ 42 h 84"/>
                <a:gd name="T58" fmla="*/ 1 w 83"/>
                <a:gd name="T59" fmla="*/ 50 h 84"/>
                <a:gd name="T60" fmla="*/ 3 w 83"/>
                <a:gd name="T61" fmla="*/ 58 h 84"/>
                <a:gd name="T62" fmla="*/ 7 w 83"/>
                <a:gd name="T63" fmla="*/ 66 h 84"/>
                <a:gd name="T64" fmla="*/ 12 w 83"/>
                <a:gd name="T65" fmla="*/ 72 h 84"/>
                <a:gd name="T66" fmla="*/ 18 w 83"/>
                <a:gd name="T67" fmla="*/ 76 h 84"/>
                <a:gd name="T68" fmla="*/ 26 w 83"/>
                <a:gd name="T69" fmla="*/ 81 h 84"/>
                <a:gd name="T70" fmla="*/ 34 w 83"/>
                <a:gd name="T71" fmla="*/ 83 h 84"/>
                <a:gd name="T72" fmla="*/ 42 w 83"/>
                <a:gd name="T73" fmla="*/ 84 h 84"/>
                <a:gd name="T74" fmla="*/ 42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2" y="84"/>
                  </a:moveTo>
                  <a:lnTo>
                    <a:pt x="42" y="84"/>
                  </a:lnTo>
                  <a:lnTo>
                    <a:pt x="51" y="83"/>
                  </a:lnTo>
                  <a:lnTo>
                    <a:pt x="59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7" y="66"/>
                  </a:lnTo>
                  <a:lnTo>
                    <a:pt x="80" y="58"/>
                  </a:lnTo>
                  <a:lnTo>
                    <a:pt x="83" y="50"/>
                  </a:lnTo>
                  <a:lnTo>
                    <a:pt x="83" y="42"/>
                  </a:lnTo>
                  <a:lnTo>
                    <a:pt x="83" y="33"/>
                  </a:lnTo>
                  <a:lnTo>
                    <a:pt x="80" y="25"/>
                  </a:lnTo>
                  <a:lnTo>
                    <a:pt x="77" y="17"/>
                  </a:lnTo>
                  <a:lnTo>
                    <a:pt x="71" y="11"/>
                  </a:lnTo>
                  <a:lnTo>
                    <a:pt x="65" y="7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8" y="7"/>
                  </a:lnTo>
                  <a:lnTo>
                    <a:pt x="12" y="11"/>
                  </a:lnTo>
                  <a:lnTo>
                    <a:pt x="7" y="17"/>
                  </a:lnTo>
                  <a:lnTo>
                    <a:pt x="3" y="25"/>
                  </a:lnTo>
                  <a:lnTo>
                    <a:pt x="1" y="33"/>
                  </a:lnTo>
                  <a:lnTo>
                    <a:pt x="0" y="42"/>
                  </a:lnTo>
                  <a:lnTo>
                    <a:pt x="1" y="50"/>
                  </a:lnTo>
                  <a:lnTo>
                    <a:pt x="3" y="58"/>
                  </a:lnTo>
                  <a:lnTo>
                    <a:pt x="7" y="66"/>
                  </a:lnTo>
                  <a:lnTo>
                    <a:pt x="12" y="72"/>
                  </a:lnTo>
                  <a:lnTo>
                    <a:pt x="18" y="76"/>
                  </a:lnTo>
                  <a:lnTo>
                    <a:pt x="26" y="81"/>
                  </a:lnTo>
                  <a:lnTo>
                    <a:pt x="34" y="83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5" name="Line 154">
              <a:extLst>
                <a:ext uri="{FF2B5EF4-FFF2-40B4-BE49-F238E27FC236}">
                  <a16:creationId xmlns:a16="http://schemas.microsoft.com/office/drawing/2014/main" id="{4F3A6A8A-DDD4-737C-AB0D-B68A8AFA0F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32" y="170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6" name="Freeform 155">
              <a:extLst>
                <a:ext uri="{FF2B5EF4-FFF2-40B4-BE49-F238E27FC236}">
                  <a16:creationId xmlns:a16="http://schemas.microsoft.com/office/drawing/2014/main" id="{2F0B76A1-7E9D-1AF9-D4AC-FB466EE862F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76" y="166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49 w 84"/>
                <a:gd name="T5" fmla="*/ 84 h 84"/>
                <a:gd name="T6" fmla="*/ 57 w 84"/>
                <a:gd name="T7" fmla="*/ 81 h 84"/>
                <a:gd name="T8" fmla="*/ 65 w 84"/>
                <a:gd name="T9" fmla="*/ 77 h 84"/>
                <a:gd name="T10" fmla="*/ 71 w 84"/>
                <a:gd name="T11" fmla="*/ 71 h 84"/>
                <a:gd name="T12" fmla="*/ 76 w 84"/>
                <a:gd name="T13" fmla="*/ 65 h 84"/>
                <a:gd name="T14" fmla="*/ 80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0 w 84"/>
                <a:gd name="T25" fmla="*/ 26 h 84"/>
                <a:gd name="T26" fmla="*/ 76 w 84"/>
                <a:gd name="T27" fmla="*/ 19 h 84"/>
                <a:gd name="T28" fmla="*/ 71 w 84"/>
                <a:gd name="T29" fmla="*/ 12 h 84"/>
                <a:gd name="T30" fmla="*/ 65 w 84"/>
                <a:gd name="T31" fmla="*/ 8 h 84"/>
                <a:gd name="T32" fmla="*/ 57 w 84"/>
                <a:gd name="T33" fmla="*/ 3 h 84"/>
                <a:gd name="T34" fmla="*/ 49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2 w 84"/>
                <a:gd name="T41" fmla="*/ 2 h 84"/>
                <a:gd name="T42" fmla="*/ 25 w 84"/>
                <a:gd name="T43" fmla="*/ 3 h 84"/>
                <a:gd name="T44" fmla="*/ 17 w 84"/>
                <a:gd name="T45" fmla="*/ 8 h 84"/>
                <a:gd name="T46" fmla="*/ 11 w 84"/>
                <a:gd name="T47" fmla="*/ 12 h 84"/>
                <a:gd name="T48" fmla="*/ 6 w 84"/>
                <a:gd name="T49" fmla="*/ 19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1 w 84"/>
                <a:gd name="T65" fmla="*/ 71 h 84"/>
                <a:gd name="T66" fmla="*/ 17 w 84"/>
                <a:gd name="T67" fmla="*/ 77 h 84"/>
                <a:gd name="T68" fmla="*/ 25 w 84"/>
                <a:gd name="T69" fmla="*/ 81 h 84"/>
                <a:gd name="T70" fmla="*/ 32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0" y="26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49" y="2"/>
                  </a:lnTo>
                  <a:lnTo>
                    <a:pt x="42" y="0"/>
                  </a:lnTo>
                  <a:lnTo>
                    <a:pt x="32" y="2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1"/>
                  </a:lnTo>
                  <a:lnTo>
                    <a:pt x="32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7" name="Line 156">
              <a:extLst>
                <a:ext uri="{FF2B5EF4-FFF2-40B4-BE49-F238E27FC236}">
                  <a16:creationId xmlns:a16="http://schemas.microsoft.com/office/drawing/2014/main" id="{B234358F-D464-83F8-87BC-6CBA0A2A810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15" y="170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8" name="Freeform 157">
              <a:extLst>
                <a:ext uri="{FF2B5EF4-FFF2-40B4-BE49-F238E27FC236}">
                  <a16:creationId xmlns:a16="http://schemas.microsoft.com/office/drawing/2014/main" id="{2E725784-41DA-AEFD-5495-2D89E552D5E5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9" y="1661"/>
              <a:ext cx="83" cy="84"/>
            </a:xfrm>
            <a:custGeom>
              <a:avLst/>
              <a:gdLst>
                <a:gd name="T0" fmla="*/ 42 w 83"/>
                <a:gd name="T1" fmla="*/ 84 h 84"/>
                <a:gd name="T2" fmla="*/ 42 w 83"/>
                <a:gd name="T3" fmla="*/ 84 h 84"/>
                <a:gd name="T4" fmla="*/ 49 w 83"/>
                <a:gd name="T5" fmla="*/ 84 h 84"/>
                <a:gd name="T6" fmla="*/ 57 w 83"/>
                <a:gd name="T7" fmla="*/ 81 h 84"/>
                <a:gd name="T8" fmla="*/ 65 w 83"/>
                <a:gd name="T9" fmla="*/ 77 h 84"/>
                <a:gd name="T10" fmla="*/ 71 w 83"/>
                <a:gd name="T11" fmla="*/ 71 h 84"/>
                <a:gd name="T12" fmla="*/ 76 w 83"/>
                <a:gd name="T13" fmla="*/ 65 h 84"/>
                <a:gd name="T14" fmla="*/ 80 w 83"/>
                <a:gd name="T15" fmla="*/ 59 h 84"/>
                <a:gd name="T16" fmla="*/ 82 w 83"/>
                <a:gd name="T17" fmla="*/ 51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4 h 84"/>
                <a:gd name="T24" fmla="*/ 80 w 83"/>
                <a:gd name="T25" fmla="*/ 26 h 84"/>
                <a:gd name="T26" fmla="*/ 76 w 83"/>
                <a:gd name="T27" fmla="*/ 19 h 84"/>
                <a:gd name="T28" fmla="*/ 71 w 83"/>
                <a:gd name="T29" fmla="*/ 12 h 84"/>
                <a:gd name="T30" fmla="*/ 65 w 83"/>
                <a:gd name="T31" fmla="*/ 8 h 84"/>
                <a:gd name="T32" fmla="*/ 57 w 83"/>
                <a:gd name="T33" fmla="*/ 3 h 84"/>
                <a:gd name="T34" fmla="*/ 49 w 83"/>
                <a:gd name="T35" fmla="*/ 2 h 84"/>
                <a:gd name="T36" fmla="*/ 42 w 83"/>
                <a:gd name="T37" fmla="*/ 0 h 84"/>
                <a:gd name="T38" fmla="*/ 42 w 83"/>
                <a:gd name="T39" fmla="*/ 0 h 84"/>
                <a:gd name="T40" fmla="*/ 32 w 83"/>
                <a:gd name="T41" fmla="*/ 2 h 84"/>
                <a:gd name="T42" fmla="*/ 25 w 83"/>
                <a:gd name="T43" fmla="*/ 3 h 84"/>
                <a:gd name="T44" fmla="*/ 17 w 83"/>
                <a:gd name="T45" fmla="*/ 8 h 84"/>
                <a:gd name="T46" fmla="*/ 11 w 83"/>
                <a:gd name="T47" fmla="*/ 12 h 84"/>
                <a:gd name="T48" fmla="*/ 6 w 83"/>
                <a:gd name="T49" fmla="*/ 19 h 84"/>
                <a:gd name="T50" fmla="*/ 3 w 83"/>
                <a:gd name="T51" fmla="*/ 26 h 84"/>
                <a:gd name="T52" fmla="*/ 0 w 83"/>
                <a:gd name="T53" fmla="*/ 34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1 h 84"/>
                <a:gd name="T60" fmla="*/ 3 w 83"/>
                <a:gd name="T61" fmla="*/ 59 h 84"/>
                <a:gd name="T62" fmla="*/ 6 w 83"/>
                <a:gd name="T63" fmla="*/ 65 h 84"/>
                <a:gd name="T64" fmla="*/ 11 w 83"/>
                <a:gd name="T65" fmla="*/ 71 h 84"/>
                <a:gd name="T66" fmla="*/ 17 w 83"/>
                <a:gd name="T67" fmla="*/ 77 h 84"/>
                <a:gd name="T68" fmla="*/ 25 w 83"/>
                <a:gd name="T69" fmla="*/ 81 h 84"/>
                <a:gd name="T70" fmla="*/ 32 w 83"/>
                <a:gd name="T71" fmla="*/ 84 h 84"/>
                <a:gd name="T72" fmla="*/ 42 w 83"/>
                <a:gd name="T73" fmla="*/ 84 h 84"/>
                <a:gd name="T74" fmla="*/ 42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2" y="84"/>
                  </a:moveTo>
                  <a:lnTo>
                    <a:pt x="42" y="84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2"/>
                  </a:lnTo>
                  <a:lnTo>
                    <a:pt x="82" y="34"/>
                  </a:lnTo>
                  <a:lnTo>
                    <a:pt x="80" y="26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49" y="2"/>
                  </a:lnTo>
                  <a:lnTo>
                    <a:pt x="42" y="0"/>
                  </a:lnTo>
                  <a:lnTo>
                    <a:pt x="32" y="2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1"/>
                  </a:lnTo>
                  <a:lnTo>
                    <a:pt x="32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699" name="Line 158">
              <a:extLst>
                <a:ext uri="{FF2B5EF4-FFF2-40B4-BE49-F238E27FC236}">
                  <a16:creationId xmlns:a16="http://schemas.microsoft.com/office/drawing/2014/main" id="{B1BC8EC4-A6B7-F1A4-CC2B-7D4FCA9209C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91" y="170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0" name="Freeform 159">
              <a:extLst>
                <a:ext uri="{FF2B5EF4-FFF2-40B4-BE49-F238E27FC236}">
                  <a16:creationId xmlns:a16="http://schemas.microsoft.com/office/drawing/2014/main" id="{A75A2265-9F6C-D5D5-E0A4-040D73D982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5" y="1658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2 h 84"/>
                <a:gd name="T6" fmla="*/ 58 w 84"/>
                <a:gd name="T7" fmla="*/ 80 h 84"/>
                <a:gd name="T8" fmla="*/ 66 w 84"/>
                <a:gd name="T9" fmla="*/ 76 h 84"/>
                <a:gd name="T10" fmla="*/ 72 w 84"/>
                <a:gd name="T11" fmla="*/ 71 h 84"/>
                <a:gd name="T12" fmla="*/ 76 w 84"/>
                <a:gd name="T13" fmla="*/ 65 h 84"/>
                <a:gd name="T14" fmla="*/ 81 w 84"/>
                <a:gd name="T15" fmla="*/ 57 h 84"/>
                <a:gd name="T16" fmla="*/ 83 w 84"/>
                <a:gd name="T17" fmla="*/ 49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2 h 84"/>
                <a:gd name="T24" fmla="*/ 81 w 84"/>
                <a:gd name="T25" fmla="*/ 25 h 84"/>
                <a:gd name="T26" fmla="*/ 76 w 84"/>
                <a:gd name="T27" fmla="*/ 18 h 84"/>
                <a:gd name="T28" fmla="*/ 72 w 84"/>
                <a:gd name="T29" fmla="*/ 12 h 84"/>
                <a:gd name="T30" fmla="*/ 66 w 84"/>
                <a:gd name="T31" fmla="*/ 6 h 84"/>
                <a:gd name="T32" fmla="*/ 58 w 84"/>
                <a:gd name="T33" fmla="*/ 3 h 84"/>
                <a:gd name="T34" fmla="*/ 50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0 h 84"/>
                <a:gd name="T42" fmla="*/ 25 w 84"/>
                <a:gd name="T43" fmla="*/ 3 h 84"/>
                <a:gd name="T44" fmla="*/ 18 w 84"/>
                <a:gd name="T45" fmla="*/ 6 h 84"/>
                <a:gd name="T46" fmla="*/ 11 w 84"/>
                <a:gd name="T47" fmla="*/ 12 h 84"/>
                <a:gd name="T48" fmla="*/ 7 w 84"/>
                <a:gd name="T49" fmla="*/ 18 h 84"/>
                <a:gd name="T50" fmla="*/ 4 w 84"/>
                <a:gd name="T51" fmla="*/ 25 h 84"/>
                <a:gd name="T52" fmla="*/ 0 w 84"/>
                <a:gd name="T53" fmla="*/ 32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49 h 84"/>
                <a:gd name="T60" fmla="*/ 4 w 84"/>
                <a:gd name="T61" fmla="*/ 57 h 84"/>
                <a:gd name="T62" fmla="*/ 7 w 84"/>
                <a:gd name="T63" fmla="*/ 65 h 84"/>
                <a:gd name="T64" fmla="*/ 11 w 84"/>
                <a:gd name="T65" fmla="*/ 71 h 84"/>
                <a:gd name="T66" fmla="*/ 18 w 84"/>
                <a:gd name="T67" fmla="*/ 76 h 84"/>
                <a:gd name="T68" fmla="*/ 25 w 84"/>
                <a:gd name="T69" fmla="*/ 80 h 84"/>
                <a:gd name="T70" fmla="*/ 33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2"/>
                  </a:lnTo>
                  <a:lnTo>
                    <a:pt x="58" y="80"/>
                  </a:lnTo>
                  <a:lnTo>
                    <a:pt x="66" y="76"/>
                  </a:lnTo>
                  <a:lnTo>
                    <a:pt x="72" y="71"/>
                  </a:lnTo>
                  <a:lnTo>
                    <a:pt x="76" y="65"/>
                  </a:lnTo>
                  <a:lnTo>
                    <a:pt x="81" y="57"/>
                  </a:lnTo>
                  <a:lnTo>
                    <a:pt x="83" y="49"/>
                  </a:lnTo>
                  <a:lnTo>
                    <a:pt x="84" y="42"/>
                  </a:lnTo>
                  <a:lnTo>
                    <a:pt x="83" y="32"/>
                  </a:lnTo>
                  <a:lnTo>
                    <a:pt x="81" y="25"/>
                  </a:lnTo>
                  <a:lnTo>
                    <a:pt x="76" y="18"/>
                  </a:lnTo>
                  <a:lnTo>
                    <a:pt x="72" y="12"/>
                  </a:lnTo>
                  <a:lnTo>
                    <a:pt x="66" y="6"/>
                  </a:lnTo>
                  <a:lnTo>
                    <a:pt x="58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3" y="0"/>
                  </a:lnTo>
                  <a:lnTo>
                    <a:pt x="25" y="3"/>
                  </a:lnTo>
                  <a:lnTo>
                    <a:pt x="18" y="6"/>
                  </a:lnTo>
                  <a:lnTo>
                    <a:pt x="11" y="12"/>
                  </a:lnTo>
                  <a:lnTo>
                    <a:pt x="7" y="18"/>
                  </a:lnTo>
                  <a:lnTo>
                    <a:pt x="4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4" y="57"/>
                  </a:lnTo>
                  <a:lnTo>
                    <a:pt x="7" y="65"/>
                  </a:lnTo>
                  <a:lnTo>
                    <a:pt x="11" y="71"/>
                  </a:lnTo>
                  <a:lnTo>
                    <a:pt x="18" y="76"/>
                  </a:lnTo>
                  <a:lnTo>
                    <a:pt x="25" y="80"/>
                  </a:lnTo>
                  <a:lnTo>
                    <a:pt x="33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1" name="Line 160">
              <a:extLst>
                <a:ext uri="{FF2B5EF4-FFF2-40B4-BE49-F238E27FC236}">
                  <a16:creationId xmlns:a16="http://schemas.microsoft.com/office/drawing/2014/main" id="{56E9CDA6-F8C4-C420-F2BB-4F1B52512B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74" y="170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2" name="Freeform 161">
              <a:extLst>
                <a:ext uri="{FF2B5EF4-FFF2-40B4-BE49-F238E27FC236}">
                  <a16:creationId xmlns:a16="http://schemas.microsoft.com/office/drawing/2014/main" id="{3078A876-6FF8-9672-6497-DB1514D02776}"/>
                </a:ext>
              </a:extLst>
            </p:cNvPr>
            <p:cNvSpPr>
              <a:spLocks/>
            </p:cNvSpPr>
            <p:nvPr/>
          </p:nvSpPr>
          <p:spPr bwMode="auto">
            <a:xfrm>
              <a:off x="3318" y="1658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2 h 84"/>
                <a:gd name="T6" fmla="*/ 58 w 84"/>
                <a:gd name="T7" fmla="*/ 80 h 84"/>
                <a:gd name="T8" fmla="*/ 65 w 84"/>
                <a:gd name="T9" fmla="*/ 76 h 84"/>
                <a:gd name="T10" fmla="*/ 72 w 84"/>
                <a:gd name="T11" fmla="*/ 71 h 84"/>
                <a:gd name="T12" fmla="*/ 76 w 84"/>
                <a:gd name="T13" fmla="*/ 65 h 84"/>
                <a:gd name="T14" fmla="*/ 81 w 84"/>
                <a:gd name="T15" fmla="*/ 57 h 84"/>
                <a:gd name="T16" fmla="*/ 83 w 84"/>
                <a:gd name="T17" fmla="*/ 49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2 h 84"/>
                <a:gd name="T24" fmla="*/ 81 w 84"/>
                <a:gd name="T25" fmla="*/ 25 h 84"/>
                <a:gd name="T26" fmla="*/ 76 w 84"/>
                <a:gd name="T27" fmla="*/ 18 h 84"/>
                <a:gd name="T28" fmla="*/ 72 w 84"/>
                <a:gd name="T29" fmla="*/ 12 h 84"/>
                <a:gd name="T30" fmla="*/ 65 w 84"/>
                <a:gd name="T31" fmla="*/ 6 h 84"/>
                <a:gd name="T32" fmla="*/ 58 w 84"/>
                <a:gd name="T33" fmla="*/ 3 h 84"/>
                <a:gd name="T34" fmla="*/ 50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0 h 84"/>
                <a:gd name="T42" fmla="*/ 25 w 84"/>
                <a:gd name="T43" fmla="*/ 3 h 84"/>
                <a:gd name="T44" fmla="*/ 17 w 84"/>
                <a:gd name="T45" fmla="*/ 6 h 84"/>
                <a:gd name="T46" fmla="*/ 11 w 84"/>
                <a:gd name="T47" fmla="*/ 12 h 84"/>
                <a:gd name="T48" fmla="*/ 7 w 84"/>
                <a:gd name="T49" fmla="*/ 18 h 84"/>
                <a:gd name="T50" fmla="*/ 3 w 84"/>
                <a:gd name="T51" fmla="*/ 25 h 84"/>
                <a:gd name="T52" fmla="*/ 0 w 84"/>
                <a:gd name="T53" fmla="*/ 32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49 h 84"/>
                <a:gd name="T60" fmla="*/ 3 w 84"/>
                <a:gd name="T61" fmla="*/ 57 h 84"/>
                <a:gd name="T62" fmla="*/ 7 w 84"/>
                <a:gd name="T63" fmla="*/ 65 h 84"/>
                <a:gd name="T64" fmla="*/ 11 w 84"/>
                <a:gd name="T65" fmla="*/ 71 h 84"/>
                <a:gd name="T66" fmla="*/ 17 w 84"/>
                <a:gd name="T67" fmla="*/ 76 h 84"/>
                <a:gd name="T68" fmla="*/ 25 w 84"/>
                <a:gd name="T69" fmla="*/ 80 h 84"/>
                <a:gd name="T70" fmla="*/ 33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2"/>
                  </a:lnTo>
                  <a:lnTo>
                    <a:pt x="58" y="80"/>
                  </a:lnTo>
                  <a:lnTo>
                    <a:pt x="65" y="76"/>
                  </a:lnTo>
                  <a:lnTo>
                    <a:pt x="72" y="71"/>
                  </a:lnTo>
                  <a:lnTo>
                    <a:pt x="76" y="65"/>
                  </a:lnTo>
                  <a:lnTo>
                    <a:pt x="81" y="57"/>
                  </a:lnTo>
                  <a:lnTo>
                    <a:pt x="83" y="49"/>
                  </a:lnTo>
                  <a:lnTo>
                    <a:pt x="84" y="42"/>
                  </a:lnTo>
                  <a:lnTo>
                    <a:pt x="83" y="32"/>
                  </a:lnTo>
                  <a:lnTo>
                    <a:pt x="81" y="25"/>
                  </a:lnTo>
                  <a:lnTo>
                    <a:pt x="76" y="18"/>
                  </a:lnTo>
                  <a:lnTo>
                    <a:pt x="72" y="12"/>
                  </a:lnTo>
                  <a:lnTo>
                    <a:pt x="65" y="6"/>
                  </a:lnTo>
                  <a:lnTo>
                    <a:pt x="58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3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7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7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0"/>
                  </a:lnTo>
                  <a:lnTo>
                    <a:pt x="33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3" name="Freeform 162">
              <a:extLst>
                <a:ext uri="{FF2B5EF4-FFF2-40B4-BE49-F238E27FC236}">
                  <a16:creationId xmlns:a16="http://schemas.microsoft.com/office/drawing/2014/main" id="{0743F079-51A9-2043-FADE-87A1A2F3B206}"/>
                </a:ext>
              </a:extLst>
            </p:cNvPr>
            <p:cNvSpPr>
              <a:spLocks/>
            </p:cNvSpPr>
            <p:nvPr/>
          </p:nvSpPr>
          <p:spPr bwMode="auto">
            <a:xfrm>
              <a:off x="3104" y="1663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52 w 84"/>
                <a:gd name="T5" fmla="*/ 82 h 83"/>
                <a:gd name="T6" fmla="*/ 59 w 84"/>
                <a:gd name="T7" fmla="*/ 80 h 83"/>
                <a:gd name="T8" fmla="*/ 66 w 84"/>
                <a:gd name="T9" fmla="*/ 75 h 83"/>
                <a:gd name="T10" fmla="*/ 72 w 84"/>
                <a:gd name="T11" fmla="*/ 71 h 83"/>
                <a:gd name="T12" fmla="*/ 78 w 84"/>
                <a:gd name="T13" fmla="*/ 65 h 83"/>
                <a:gd name="T14" fmla="*/ 81 w 84"/>
                <a:gd name="T15" fmla="*/ 57 h 83"/>
                <a:gd name="T16" fmla="*/ 84 w 84"/>
                <a:gd name="T17" fmla="*/ 49 h 83"/>
                <a:gd name="T18" fmla="*/ 84 w 84"/>
                <a:gd name="T19" fmla="*/ 41 h 83"/>
                <a:gd name="T20" fmla="*/ 84 w 84"/>
                <a:gd name="T21" fmla="*/ 41 h 83"/>
                <a:gd name="T22" fmla="*/ 84 w 84"/>
                <a:gd name="T23" fmla="*/ 32 h 83"/>
                <a:gd name="T24" fmla="*/ 81 w 84"/>
                <a:gd name="T25" fmla="*/ 24 h 83"/>
                <a:gd name="T26" fmla="*/ 78 w 84"/>
                <a:gd name="T27" fmla="*/ 17 h 83"/>
                <a:gd name="T28" fmla="*/ 72 w 84"/>
                <a:gd name="T29" fmla="*/ 10 h 83"/>
                <a:gd name="T30" fmla="*/ 66 w 84"/>
                <a:gd name="T31" fmla="*/ 6 h 83"/>
                <a:gd name="T32" fmla="*/ 59 w 84"/>
                <a:gd name="T33" fmla="*/ 3 h 83"/>
                <a:gd name="T34" fmla="*/ 52 w 84"/>
                <a:gd name="T35" fmla="*/ 0 h 83"/>
                <a:gd name="T36" fmla="*/ 42 w 84"/>
                <a:gd name="T37" fmla="*/ 0 h 83"/>
                <a:gd name="T38" fmla="*/ 42 w 84"/>
                <a:gd name="T39" fmla="*/ 0 h 83"/>
                <a:gd name="T40" fmla="*/ 34 w 84"/>
                <a:gd name="T41" fmla="*/ 0 h 83"/>
                <a:gd name="T42" fmla="*/ 27 w 84"/>
                <a:gd name="T43" fmla="*/ 3 h 83"/>
                <a:gd name="T44" fmla="*/ 19 w 84"/>
                <a:gd name="T45" fmla="*/ 6 h 83"/>
                <a:gd name="T46" fmla="*/ 13 w 84"/>
                <a:gd name="T47" fmla="*/ 10 h 83"/>
                <a:gd name="T48" fmla="*/ 8 w 84"/>
                <a:gd name="T49" fmla="*/ 17 h 83"/>
                <a:gd name="T50" fmla="*/ 3 w 84"/>
                <a:gd name="T51" fmla="*/ 24 h 83"/>
                <a:gd name="T52" fmla="*/ 2 w 84"/>
                <a:gd name="T53" fmla="*/ 32 h 83"/>
                <a:gd name="T54" fmla="*/ 0 w 84"/>
                <a:gd name="T55" fmla="*/ 41 h 83"/>
                <a:gd name="T56" fmla="*/ 0 w 84"/>
                <a:gd name="T57" fmla="*/ 41 h 83"/>
                <a:gd name="T58" fmla="*/ 2 w 84"/>
                <a:gd name="T59" fmla="*/ 49 h 83"/>
                <a:gd name="T60" fmla="*/ 3 w 84"/>
                <a:gd name="T61" fmla="*/ 57 h 83"/>
                <a:gd name="T62" fmla="*/ 8 w 84"/>
                <a:gd name="T63" fmla="*/ 65 h 83"/>
                <a:gd name="T64" fmla="*/ 13 w 84"/>
                <a:gd name="T65" fmla="*/ 71 h 83"/>
                <a:gd name="T66" fmla="*/ 19 w 84"/>
                <a:gd name="T67" fmla="*/ 75 h 83"/>
                <a:gd name="T68" fmla="*/ 27 w 84"/>
                <a:gd name="T69" fmla="*/ 80 h 83"/>
                <a:gd name="T70" fmla="*/ 34 w 84"/>
                <a:gd name="T71" fmla="*/ 82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52" y="82"/>
                  </a:lnTo>
                  <a:lnTo>
                    <a:pt x="59" y="80"/>
                  </a:lnTo>
                  <a:lnTo>
                    <a:pt x="66" y="75"/>
                  </a:lnTo>
                  <a:lnTo>
                    <a:pt x="72" y="71"/>
                  </a:lnTo>
                  <a:lnTo>
                    <a:pt x="78" y="65"/>
                  </a:lnTo>
                  <a:lnTo>
                    <a:pt x="81" y="57"/>
                  </a:lnTo>
                  <a:lnTo>
                    <a:pt x="84" y="49"/>
                  </a:lnTo>
                  <a:lnTo>
                    <a:pt x="84" y="41"/>
                  </a:lnTo>
                  <a:lnTo>
                    <a:pt x="84" y="32"/>
                  </a:lnTo>
                  <a:lnTo>
                    <a:pt x="81" y="24"/>
                  </a:lnTo>
                  <a:lnTo>
                    <a:pt x="78" y="17"/>
                  </a:lnTo>
                  <a:lnTo>
                    <a:pt x="72" y="10"/>
                  </a:lnTo>
                  <a:lnTo>
                    <a:pt x="66" y="6"/>
                  </a:lnTo>
                  <a:lnTo>
                    <a:pt x="59" y="3"/>
                  </a:lnTo>
                  <a:lnTo>
                    <a:pt x="52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7" y="3"/>
                  </a:lnTo>
                  <a:lnTo>
                    <a:pt x="19" y="6"/>
                  </a:lnTo>
                  <a:lnTo>
                    <a:pt x="13" y="10"/>
                  </a:lnTo>
                  <a:lnTo>
                    <a:pt x="8" y="17"/>
                  </a:lnTo>
                  <a:lnTo>
                    <a:pt x="3" y="24"/>
                  </a:lnTo>
                  <a:lnTo>
                    <a:pt x="2" y="32"/>
                  </a:lnTo>
                  <a:lnTo>
                    <a:pt x="0" y="41"/>
                  </a:lnTo>
                  <a:lnTo>
                    <a:pt x="2" y="49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3" y="71"/>
                  </a:lnTo>
                  <a:lnTo>
                    <a:pt x="19" y="75"/>
                  </a:lnTo>
                  <a:lnTo>
                    <a:pt x="27" y="80"/>
                  </a:lnTo>
                  <a:lnTo>
                    <a:pt x="34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4" name="Line 163">
              <a:extLst>
                <a:ext uri="{FF2B5EF4-FFF2-40B4-BE49-F238E27FC236}">
                  <a16:creationId xmlns:a16="http://schemas.microsoft.com/office/drawing/2014/main" id="{B25DEAB3-6E73-D0E9-6E59-712F3FB3ECD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021" y="1700"/>
              <a:ext cx="215" cy="38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5" name="Freeform 164">
              <a:extLst>
                <a:ext uri="{FF2B5EF4-FFF2-40B4-BE49-F238E27FC236}">
                  <a16:creationId xmlns:a16="http://schemas.microsoft.com/office/drawing/2014/main" id="{46F7D469-DB32-E6BD-C5FB-1082B857509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77" y="1845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49 w 83"/>
                <a:gd name="T5" fmla="*/ 84 h 84"/>
                <a:gd name="T6" fmla="*/ 57 w 83"/>
                <a:gd name="T7" fmla="*/ 81 h 84"/>
                <a:gd name="T8" fmla="*/ 65 w 83"/>
                <a:gd name="T9" fmla="*/ 78 h 84"/>
                <a:gd name="T10" fmla="*/ 71 w 83"/>
                <a:gd name="T11" fmla="*/ 72 h 84"/>
                <a:gd name="T12" fmla="*/ 76 w 83"/>
                <a:gd name="T13" fmla="*/ 66 h 84"/>
                <a:gd name="T14" fmla="*/ 80 w 83"/>
                <a:gd name="T15" fmla="*/ 59 h 84"/>
                <a:gd name="T16" fmla="*/ 82 w 83"/>
                <a:gd name="T17" fmla="*/ 52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5 h 84"/>
                <a:gd name="T24" fmla="*/ 80 w 83"/>
                <a:gd name="T25" fmla="*/ 27 h 84"/>
                <a:gd name="T26" fmla="*/ 76 w 83"/>
                <a:gd name="T27" fmla="*/ 19 h 84"/>
                <a:gd name="T28" fmla="*/ 71 w 83"/>
                <a:gd name="T29" fmla="*/ 13 h 84"/>
                <a:gd name="T30" fmla="*/ 65 w 83"/>
                <a:gd name="T31" fmla="*/ 8 h 84"/>
                <a:gd name="T32" fmla="*/ 57 w 83"/>
                <a:gd name="T33" fmla="*/ 4 h 84"/>
                <a:gd name="T34" fmla="*/ 49 w 83"/>
                <a:gd name="T35" fmla="*/ 2 h 84"/>
                <a:gd name="T36" fmla="*/ 41 w 83"/>
                <a:gd name="T37" fmla="*/ 0 h 84"/>
                <a:gd name="T38" fmla="*/ 41 w 83"/>
                <a:gd name="T39" fmla="*/ 0 h 84"/>
                <a:gd name="T40" fmla="*/ 32 w 83"/>
                <a:gd name="T41" fmla="*/ 2 h 84"/>
                <a:gd name="T42" fmla="*/ 24 w 83"/>
                <a:gd name="T43" fmla="*/ 4 h 84"/>
                <a:gd name="T44" fmla="*/ 18 w 83"/>
                <a:gd name="T45" fmla="*/ 8 h 84"/>
                <a:gd name="T46" fmla="*/ 12 w 83"/>
                <a:gd name="T47" fmla="*/ 13 h 84"/>
                <a:gd name="T48" fmla="*/ 6 w 83"/>
                <a:gd name="T49" fmla="*/ 19 h 84"/>
                <a:gd name="T50" fmla="*/ 3 w 83"/>
                <a:gd name="T51" fmla="*/ 27 h 84"/>
                <a:gd name="T52" fmla="*/ 0 w 83"/>
                <a:gd name="T53" fmla="*/ 35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2 h 84"/>
                <a:gd name="T60" fmla="*/ 3 w 83"/>
                <a:gd name="T61" fmla="*/ 59 h 84"/>
                <a:gd name="T62" fmla="*/ 6 w 83"/>
                <a:gd name="T63" fmla="*/ 66 h 84"/>
                <a:gd name="T64" fmla="*/ 12 w 83"/>
                <a:gd name="T65" fmla="*/ 72 h 84"/>
                <a:gd name="T66" fmla="*/ 18 w 83"/>
                <a:gd name="T67" fmla="*/ 78 h 84"/>
                <a:gd name="T68" fmla="*/ 24 w 83"/>
                <a:gd name="T69" fmla="*/ 81 h 84"/>
                <a:gd name="T70" fmla="*/ 32 w 83"/>
                <a:gd name="T71" fmla="*/ 84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6"/>
                  </a:lnTo>
                  <a:lnTo>
                    <a:pt x="80" y="59"/>
                  </a:lnTo>
                  <a:lnTo>
                    <a:pt x="82" y="52"/>
                  </a:lnTo>
                  <a:lnTo>
                    <a:pt x="83" y="42"/>
                  </a:lnTo>
                  <a:lnTo>
                    <a:pt x="82" y="35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4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4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6" y="66"/>
                  </a:lnTo>
                  <a:lnTo>
                    <a:pt x="12" y="72"/>
                  </a:lnTo>
                  <a:lnTo>
                    <a:pt x="18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6" name="Freeform 165">
              <a:extLst>
                <a:ext uri="{FF2B5EF4-FFF2-40B4-BE49-F238E27FC236}">
                  <a16:creationId xmlns:a16="http://schemas.microsoft.com/office/drawing/2014/main" id="{DBEE90CC-98BA-61DD-A5DF-CE5910288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4188" y="1666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50 w 84"/>
                <a:gd name="T5" fmla="*/ 83 h 83"/>
                <a:gd name="T6" fmla="*/ 58 w 84"/>
                <a:gd name="T7" fmla="*/ 80 h 83"/>
                <a:gd name="T8" fmla="*/ 65 w 84"/>
                <a:gd name="T9" fmla="*/ 77 h 83"/>
                <a:gd name="T10" fmla="*/ 72 w 84"/>
                <a:gd name="T11" fmla="*/ 71 h 83"/>
                <a:gd name="T12" fmla="*/ 76 w 84"/>
                <a:gd name="T13" fmla="*/ 65 h 83"/>
                <a:gd name="T14" fmla="*/ 81 w 84"/>
                <a:gd name="T15" fmla="*/ 59 h 83"/>
                <a:gd name="T16" fmla="*/ 82 w 84"/>
                <a:gd name="T17" fmla="*/ 51 h 83"/>
                <a:gd name="T18" fmla="*/ 84 w 84"/>
                <a:gd name="T19" fmla="*/ 41 h 83"/>
                <a:gd name="T20" fmla="*/ 84 w 84"/>
                <a:gd name="T21" fmla="*/ 41 h 83"/>
                <a:gd name="T22" fmla="*/ 82 w 84"/>
                <a:gd name="T23" fmla="*/ 34 h 83"/>
                <a:gd name="T24" fmla="*/ 81 w 84"/>
                <a:gd name="T25" fmla="*/ 26 h 83"/>
                <a:gd name="T26" fmla="*/ 76 w 84"/>
                <a:gd name="T27" fmla="*/ 18 h 83"/>
                <a:gd name="T28" fmla="*/ 72 w 84"/>
                <a:gd name="T29" fmla="*/ 12 h 83"/>
                <a:gd name="T30" fmla="*/ 65 w 84"/>
                <a:gd name="T31" fmla="*/ 7 h 83"/>
                <a:gd name="T32" fmla="*/ 58 w 84"/>
                <a:gd name="T33" fmla="*/ 3 h 83"/>
                <a:gd name="T34" fmla="*/ 50 w 84"/>
                <a:gd name="T35" fmla="*/ 1 h 83"/>
                <a:gd name="T36" fmla="*/ 42 w 84"/>
                <a:gd name="T37" fmla="*/ 0 h 83"/>
                <a:gd name="T38" fmla="*/ 42 w 84"/>
                <a:gd name="T39" fmla="*/ 0 h 83"/>
                <a:gd name="T40" fmla="*/ 33 w 84"/>
                <a:gd name="T41" fmla="*/ 1 h 83"/>
                <a:gd name="T42" fmla="*/ 25 w 84"/>
                <a:gd name="T43" fmla="*/ 3 h 83"/>
                <a:gd name="T44" fmla="*/ 19 w 84"/>
                <a:gd name="T45" fmla="*/ 7 h 83"/>
                <a:gd name="T46" fmla="*/ 13 w 84"/>
                <a:gd name="T47" fmla="*/ 12 h 83"/>
                <a:gd name="T48" fmla="*/ 6 w 84"/>
                <a:gd name="T49" fmla="*/ 18 h 83"/>
                <a:gd name="T50" fmla="*/ 3 w 84"/>
                <a:gd name="T51" fmla="*/ 26 h 83"/>
                <a:gd name="T52" fmla="*/ 0 w 84"/>
                <a:gd name="T53" fmla="*/ 34 h 83"/>
                <a:gd name="T54" fmla="*/ 0 w 84"/>
                <a:gd name="T55" fmla="*/ 41 h 83"/>
                <a:gd name="T56" fmla="*/ 0 w 84"/>
                <a:gd name="T57" fmla="*/ 41 h 83"/>
                <a:gd name="T58" fmla="*/ 0 w 84"/>
                <a:gd name="T59" fmla="*/ 51 h 83"/>
                <a:gd name="T60" fmla="*/ 3 w 84"/>
                <a:gd name="T61" fmla="*/ 59 h 83"/>
                <a:gd name="T62" fmla="*/ 6 w 84"/>
                <a:gd name="T63" fmla="*/ 65 h 83"/>
                <a:gd name="T64" fmla="*/ 13 w 84"/>
                <a:gd name="T65" fmla="*/ 71 h 83"/>
                <a:gd name="T66" fmla="*/ 19 w 84"/>
                <a:gd name="T67" fmla="*/ 77 h 83"/>
                <a:gd name="T68" fmla="*/ 25 w 84"/>
                <a:gd name="T69" fmla="*/ 80 h 83"/>
                <a:gd name="T70" fmla="*/ 33 w 84"/>
                <a:gd name="T71" fmla="*/ 83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50" y="83"/>
                  </a:lnTo>
                  <a:lnTo>
                    <a:pt x="58" y="80"/>
                  </a:lnTo>
                  <a:lnTo>
                    <a:pt x="65" y="77"/>
                  </a:lnTo>
                  <a:lnTo>
                    <a:pt x="72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1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8"/>
                  </a:lnTo>
                  <a:lnTo>
                    <a:pt x="72" y="12"/>
                  </a:lnTo>
                  <a:lnTo>
                    <a:pt x="65" y="7"/>
                  </a:lnTo>
                  <a:lnTo>
                    <a:pt x="58" y="3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3"/>
                  </a:lnTo>
                  <a:lnTo>
                    <a:pt x="19" y="7"/>
                  </a:lnTo>
                  <a:lnTo>
                    <a:pt x="13" y="12"/>
                  </a:lnTo>
                  <a:lnTo>
                    <a:pt x="6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1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3" y="71"/>
                  </a:lnTo>
                  <a:lnTo>
                    <a:pt x="19" y="77"/>
                  </a:lnTo>
                  <a:lnTo>
                    <a:pt x="25" y="80"/>
                  </a:lnTo>
                  <a:lnTo>
                    <a:pt x="33" y="83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7" name="Line 166">
              <a:extLst>
                <a:ext uri="{FF2B5EF4-FFF2-40B4-BE49-F238E27FC236}">
                  <a16:creationId xmlns:a16="http://schemas.microsoft.com/office/drawing/2014/main" id="{DCC44351-8ACF-7F95-1555-291313B45C7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802" y="2084"/>
              <a:ext cx="93" cy="162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8" name="Line 167">
              <a:extLst>
                <a:ext uri="{FF2B5EF4-FFF2-40B4-BE49-F238E27FC236}">
                  <a16:creationId xmlns:a16="http://schemas.microsoft.com/office/drawing/2014/main" id="{B9071CBD-5F8D-6216-0736-6D1038E71FF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687" y="2273"/>
              <a:ext cx="93" cy="162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09" name="Line 168">
              <a:extLst>
                <a:ext uri="{FF2B5EF4-FFF2-40B4-BE49-F238E27FC236}">
                  <a16:creationId xmlns:a16="http://schemas.microsoft.com/office/drawing/2014/main" id="{AE7C4303-BF60-A6AE-185E-3E76634502E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579" y="2463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0" name="Line 169">
              <a:extLst>
                <a:ext uri="{FF2B5EF4-FFF2-40B4-BE49-F238E27FC236}">
                  <a16:creationId xmlns:a16="http://schemas.microsoft.com/office/drawing/2014/main" id="{EF16A1CA-0076-7594-350F-464C9ADA6C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04" y="2272"/>
              <a:ext cx="187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1" name="Line 170">
              <a:extLst>
                <a:ext uri="{FF2B5EF4-FFF2-40B4-BE49-F238E27FC236}">
                  <a16:creationId xmlns:a16="http://schemas.microsoft.com/office/drawing/2014/main" id="{24D2C308-AF1D-902D-8DC8-62C8A9D361E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29" y="207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2" name="Line 171">
              <a:extLst>
                <a:ext uri="{FF2B5EF4-FFF2-40B4-BE49-F238E27FC236}">
                  <a16:creationId xmlns:a16="http://schemas.microsoft.com/office/drawing/2014/main" id="{5121921D-20EF-3FC8-549D-63F289DA25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93" y="2455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3" name="Line 172">
              <a:extLst>
                <a:ext uri="{FF2B5EF4-FFF2-40B4-BE49-F238E27FC236}">
                  <a16:creationId xmlns:a16="http://schemas.microsoft.com/office/drawing/2014/main" id="{F48DBAA4-2C24-B270-E3D5-6ED1E6C29B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6" y="2632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4" name="Line 173">
              <a:extLst>
                <a:ext uri="{FF2B5EF4-FFF2-40B4-BE49-F238E27FC236}">
                  <a16:creationId xmlns:a16="http://schemas.microsoft.com/office/drawing/2014/main" id="{C1D8C9AD-2D56-31DD-C7F2-1A056E48D6C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582" y="2081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5" name="Line 174">
              <a:extLst>
                <a:ext uri="{FF2B5EF4-FFF2-40B4-BE49-F238E27FC236}">
                  <a16:creationId xmlns:a16="http://schemas.microsoft.com/office/drawing/2014/main" id="{5B6BDD21-1F65-EBA2-4E66-738EEF129A5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039" y="2086"/>
              <a:ext cx="315" cy="54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6" name="Line 175">
              <a:extLst>
                <a:ext uri="{FF2B5EF4-FFF2-40B4-BE49-F238E27FC236}">
                  <a16:creationId xmlns:a16="http://schemas.microsoft.com/office/drawing/2014/main" id="{665228D9-620F-3E81-1550-F200ED34361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63" y="2080"/>
              <a:ext cx="314" cy="545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7" name="Line 176">
              <a:extLst>
                <a:ext uri="{FF2B5EF4-FFF2-40B4-BE49-F238E27FC236}">
                  <a16:creationId xmlns:a16="http://schemas.microsoft.com/office/drawing/2014/main" id="{1CD8A378-095A-B586-357F-5986E71DE40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73" y="2080"/>
              <a:ext cx="315" cy="545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8" name="Line 177">
              <a:extLst>
                <a:ext uri="{FF2B5EF4-FFF2-40B4-BE49-F238E27FC236}">
                  <a16:creationId xmlns:a16="http://schemas.microsoft.com/office/drawing/2014/main" id="{6CFF7C5D-D52C-DD94-3641-13B0FFBE1A9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822" y="2086"/>
              <a:ext cx="315" cy="54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19" name="Line 178">
              <a:extLst>
                <a:ext uri="{FF2B5EF4-FFF2-40B4-BE49-F238E27FC236}">
                  <a16:creationId xmlns:a16="http://schemas.microsoft.com/office/drawing/2014/main" id="{F08CDCDB-FB76-279C-EC98-D64CEA39591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380" y="2106"/>
              <a:ext cx="186" cy="323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0" name="Line 179">
              <a:extLst>
                <a:ext uri="{FF2B5EF4-FFF2-40B4-BE49-F238E27FC236}">
                  <a16:creationId xmlns:a16="http://schemas.microsoft.com/office/drawing/2014/main" id="{0E5F17A7-06CE-C730-E3F2-AC9CD08AD5F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145" y="2080"/>
              <a:ext cx="314" cy="545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1" name="Line 180">
              <a:extLst>
                <a:ext uri="{FF2B5EF4-FFF2-40B4-BE49-F238E27FC236}">
                  <a16:creationId xmlns:a16="http://schemas.microsoft.com/office/drawing/2014/main" id="{73E30877-AED3-4477-59DD-0461A08334C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940" y="2092"/>
              <a:ext cx="315" cy="54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2" name="Line 181">
              <a:extLst>
                <a:ext uri="{FF2B5EF4-FFF2-40B4-BE49-F238E27FC236}">
                  <a16:creationId xmlns:a16="http://schemas.microsoft.com/office/drawing/2014/main" id="{555DAA8A-5100-5900-B3D5-0E26624853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828" y="2292"/>
              <a:ext cx="186" cy="323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3" name="Line 182">
              <a:extLst>
                <a:ext uri="{FF2B5EF4-FFF2-40B4-BE49-F238E27FC236}">
                  <a16:creationId xmlns:a16="http://schemas.microsoft.com/office/drawing/2014/main" id="{83193201-4434-D462-C531-ECD1C2FB7D6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714" y="2466"/>
              <a:ext cx="93" cy="16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4" name="Line 183">
              <a:extLst>
                <a:ext uri="{FF2B5EF4-FFF2-40B4-BE49-F238E27FC236}">
                  <a16:creationId xmlns:a16="http://schemas.microsoft.com/office/drawing/2014/main" id="{B5E51A50-A49E-CA6E-4E69-DD1EDF3407F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611" y="2067"/>
              <a:ext cx="315" cy="546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5" name="Line 184">
              <a:extLst>
                <a:ext uri="{FF2B5EF4-FFF2-40B4-BE49-F238E27FC236}">
                  <a16:creationId xmlns:a16="http://schemas.microsoft.com/office/drawing/2014/main" id="{7E536B98-252C-551F-BED0-C86A9D84F15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83" y="263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6" name="Freeform 185">
              <a:extLst>
                <a:ext uri="{FF2B5EF4-FFF2-40B4-BE49-F238E27FC236}">
                  <a16:creationId xmlns:a16="http://schemas.microsoft.com/office/drawing/2014/main" id="{17BBD84C-AE69-1FF0-9D9F-5D41E35BBD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427" y="259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3 h 84"/>
                <a:gd name="T6" fmla="*/ 59 w 84"/>
                <a:gd name="T7" fmla="*/ 81 h 84"/>
                <a:gd name="T8" fmla="*/ 65 w 84"/>
                <a:gd name="T9" fmla="*/ 76 h 84"/>
                <a:gd name="T10" fmla="*/ 71 w 84"/>
                <a:gd name="T11" fmla="*/ 72 h 84"/>
                <a:gd name="T12" fmla="*/ 77 w 84"/>
                <a:gd name="T13" fmla="*/ 65 h 84"/>
                <a:gd name="T14" fmla="*/ 81 w 84"/>
                <a:gd name="T15" fmla="*/ 58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1 w 84"/>
                <a:gd name="T25" fmla="*/ 25 h 84"/>
                <a:gd name="T26" fmla="*/ 77 w 84"/>
                <a:gd name="T27" fmla="*/ 19 h 84"/>
                <a:gd name="T28" fmla="*/ 71 w 84"/>
                <a:gd name="T29" fmla="*/ 13 h 84"/>
                <a:gd name="T30" fmla="*/ 65 w 84"/>
                <a:gd name="T31" fmla="*/ 7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6 w 84"/>
                <a:gd name="T43" fmla="*/ 3 h 84"/>
                <a:gd name="T44" fmla="*/ 19 w 84"/>
                <a:gd name="T45" fmla="*/ 7 h 84"/>
                <a:gd name="T46" fmla="*/ 12 w 84"/>
                <a:gd name="T47" fmla="*/ 13 h 84"/>
                <a:gd name="T48" fmla="*/ 8 w 84"/>
                <a:gd name="T49" fmla="*/ 19 h 84"/>
                <a:gd name="T50" fmla="*/ 3 w 84"/>
                <a:gd name="T51" fmla="*/ 25 h 84"/>
                <a:gd name="T52" fmla="*/ 1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1 w 84"/>
                <a:gd name="T59" fmla="*/ 50 h 84"/>
                <a:gd name="T60" fmla="*/ 3 w 84"/>
                <a:gd name="T61" fmla="*/ 58 h 84"/>
                <a:gd name="T62" fmla="*/ 8 w 84"/>
                <a:gd name="T63" fmla="*/ 65 h 84"/>
                <a:gd name="T64" fmla="*/ 12 w 84"/>
                <a:gd name="T65" fmla="*/ 72 h 84"/>
                <a:gd name="T66" fmla="*/ 19 w 84"/>
                <a:gd name="T67" fmla="*/ 76 h 84"/>
                <a:gd name="T68" fmla="*/ 26 w 84"/>
                <a:gd name="T69" fmla="*/ 81 h 84"/>
                <a:gd name="T70" fmla="*/ 34 w 84"/>
                <a:gd name="T71" fmla="*/ 83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3"/>
                  </a:lnTo>
                  <a:lnTo>
                    <a:pt x="59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7" y="65"/>
                  </a:lnTo>
                  <a:lnTo>
                    <a:pt x="81" y="58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1" y="25"/>
                  </a:lnTo>
                  <a:lnTo>
                    <a:pt x="77" y="19"/>
                  </a:lnTo>
                  <a:lnTo>
                    <a:pt x="71" y="13"/>
                  </a:lnTo>
                  <a:lnTo>
                    <a:pt x="65" y="7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9" y="7"/>
                  </a:lnTo>
                  <a:lnTo>
                    <a:pt x="12" y="13"/>
                  </a:lnTo>
                  <a:lnTo>
                    <a:pt x="8" y="19"/>
                  </a:lnTo>
                  <a:lnTo>
                    <a:pt x="3" y="25"/>
                  </a:lnTo>
                  <a:lnTo>
                    <a:pt x="1" y="33"/>
                  </a:lnTo>
                  <a:lnTo>
                    <a:pt x="0" y="42"/>
                  </a:lnTo>
                  <a:lnTo>
                    <a:pt x="1" y="50"/>
                  </a:lnTo>
                  <a:lnTo>
                    <a:pt x="3" y="58"/>
                  </a:lnTo>
                  <a:lnTo>
                    <a:pt x="8" y="65"/>
                  </a:lnTo>
                  <a:lnTo>
                    <a:pt x="12" y="72"/>
                  </a:lnTo>
                  <a:lnTo>
                    <a:pt x="19" y="76"/>
                  </a:lnTo>
                  <a:lnTo>
                    <a:pt x="26" y="81"/>
                  </a:lnTo>
                  <a:lnTo>
                    <a:pt x="34" y="83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7" name="Line 186">
              <a:extLst>
                <a:ext uri="{FF2B5EF4-FFF2-40B4-BE49-F238E27FC236}">
                  <a16:creationId xmlns:a16="http://schemas.microsoft.com/office/drawing/2014/main" id="{B0269887-F5B7-2152-3FE4-F0AE8D5D2B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66" y="2633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8" name="Freeform 187">
              <a:extLst>
                <a:ext uri="{FF2B5EF4-FFF2-40B4-BE49-F238E27FC236}">
                  <a16:creationId xmlns:a16="http://schemas.microsoft.com/office/drawing/2014/main" id="{EC835E8B-AB92-7D77-6EA0-4536CE51619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0" y="259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3 h 84"/>
                <a:gd name="T6" fmla="*/ 59 w 84"/>
                <a:gd name="T7" fmla="*/ 81 h 84"/>
                <a:gd name="T8" fmla="*/ 65 w 84"/>
                <a:gd name="T9" fmla="*/ 76 h 84"/>
                <a:gd name="T10" fmla="*/ 71 w 84"/>
                <a:gd name="T11" fmla="*/ 72 h 84"/>
                <a:gd name="T12" fmla="*/ 77 w 84"/>
                <a:gd name="T13" fmla="*/ 65 h 84"/>
                <a:gd name="T14" fmla="*/ 80 w 84"/>
                <a:gd name="T15" fmla="*/ 58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0 w 84"/>
                <a:gd name="T25" fmla="*/ 25 h 84"/>
                <a:gd name="T26" fmla="*/ 77 w 84"/>
                <a:gd name="T27" fmla="*/ 19 h 84"/>
                <a:gd name="T28" fmla="*/ 71 w 84"/>
                <a:gd name="T29" fmla="*/ 13 h 84"/>
                <a:gd name="T30" fmla="*/ 65 w 84"/>
                <a:gd name="T31" fmla="*/ 7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6 w 84"/>
                <a:gd name="T43" fmla="*/ 3 h 84"/>
                <a:gd name="T44" fmla="*/ 18 w 84"/>
                <a:gd name="T45" fmla="*/ 7 h 84"/>
                <a:gd name="T46" fmla="*/ 12 w 84"/>
                <a:gd name="T47" fmla="*/ 13 h 84"/>
                <a:gd name="T48" fmla="*/ 8 w 84"/>
                <a:gd name="T49" fmla="*/ 19 h 84"/>
                <a:gd name="T50" fmla="*/ 3 w 84"/>
                <a:gd name="T51" fmla="*/ 25 h 84"/>
                <a:gd name="T52" fmla="*/ 1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1 w 84"/>
                <a:gd name="T59" fmla="*/ 50 h 84"/>
                <a:gd name="T60" fmla="*/ 3 w 84"/>
                <a:gd name="T61" fmla="*/ 58 h 84"/>
                <a:gd name="T62" fmla="*/ 8 w 84"/>
                <a:gd name="T63" fmla="*/ 65 h 84"/>
                <a:gd name="T64" fmla="*/ 12 w 84"/>
                <a:gd name="T65" fmla="*/ 72 h 84"/>
                <a:gd name="T66" fmla="*/ 18 w 84"/>
                <a:gd name="T67" fmla="*/ 76 h 84"/>
                <a:gd name="T68" fmla="*/ 26 w 84"/>
                <a:gd name="T69" fmla="*/ 81 h 84"/>
                <a:gd name="T70" fmla="*/ 34 w 84"/>
                <a:gd name="T71" fmla="*/ 83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3"/>
                  </a:lnTo>
                  <a:lnTo>
                    <a:pt x="59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7" y="65"/>
                  </a:lnTo>
                  <a:lnTo>
                    <a:pt x="80" y="58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0" y="25"/>
                  </a:lnTo>
                  <a:lnTo>
                    <a:pt x="77" y="19"/>
                  </a:lnTo>
                  <a:lnTo>
                    <a:pt x="71" y="13"/>
                  </a:lnTo>
                  <a:lnTo>
                    <a:pt x="65" y="7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8" y="7"/>
                  </a:lnTo>
                  <a:lnTo>
                    <a:pt x="12" y="13"/>
                  </a:lnTo>
                  <a:lnTo>
                    <a:pt x="8" y="19"/>
                  </a:lnTo>
                  <a:lnTo>
                    <a:pt x="3" y="25"/>
                  </a:lnTo>
                  <a:lnTo>
                    <a:pt x="1" y="33"/>
                  </a:lnTo>
                  <a:lnTo>
                    <a:pt x="0" y="42"/>
                  </a:lnTo>
                  <a:lnTo>
                    <a:pt x="1" y="50"/>
                  </a:lnTo>
                  <a:lnTo>
                    <a:pt x="3" y="58"/>
                  </a:lnTo>
                  <a:lnTo>
                    <a:pt x="8" y="65"/>
                  </a:lnTo>
                  <a:lnTo>
                    <a:pt x="12" y="72"/>
                  </a:lnTo>
                  <a:lnTo>
                    <a:pt x="18" y="76"/>
                  </a:lnTo>
                  <a:lnTo>
                    <a:pt x="26" y="81"/>
                  </a:lnTo>
                  <a:lnTo>
                    <a:pt x="34" y="83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29" name="Line 188">
              <a:extLst>
                <a:ext uri="{FF2B5EF4-FFF2-40B4-BE49-F238E27FC236}">
                  <a16:creationId xmlns:a16="http://schemas.microsoft.com/office/drawing/2014/main" id="{F0C31F2E-939B-539B-FAA7-ECC129855CF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42" y="263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0" name="Freeform 189">
              <a:extLst>
                <a:ext uri="{FF2B5EF4-FFF2-40B4-BE49-F238E27FC236}">
                  <a16:creationId xmlns:a16="http://schemas.microsoft.com/office/drawing/2014/main" id="{2E390601-2D80-00D5-8307-70D391114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2987" y="2588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51 w 83"/>
                <a:gd name="T5" fmla="*/ 82 h 84"/>
                <a:gd name="T6" fmla="*/ 58 w 83"/>
                <a:gd name="T7" fmla="*/ 81 h 84"/>
                <a:gd name="T8" fmla="*/ 65 w 83"/>
                <a:gd name="T9" fmla="*/ 76 h 84"/>
                <a:gd name="T10" fmla="*/ 71 w 83"/>
                <a:gd name="T11" fmla="*/ 72 h 84"/>
                <a:gd name="T12" fmla="*/ 77 w 83"/>
                <a:gd name="T13" fmla="*/ 65 h 84"/>
                <a:gd name="T14" fmla="*/ 80 w 83"/>
                <a:gd name="T15" fmla="*/ 58 h 84"/>
                <a:gd name="T16" fmla="*/ 83 w 83"/>
                <a:gd name="T17" fmla="*/ 50 h 84"/>
                <a:gd name="T18" fmla="*/ 83 w 83"/>
                <a:gd name="T19" fmla="*/ 42 h 84"/>
                <a:gd name="T20" fmla="*/ 83 w 83"/>
                <a:gd name="T21" fmla="*/ 42 h 84"/>
                <a:gd name="T22" fmla="*/ 83 w 83"/>
                <a:gd name="T23" fmla="*/ 33 h 84"/>
                <a:gd name="T24" fmla="*/ 80 w 83"/>
                <a:gd name="T25" fmla="*/ 25 h 84"/>
                <a:gd name="T26" fmla="*/ 77 w 83"/>
                <a:gd name="T27" fmla="*/ 17 h 84"/>
                <a:gd name="T28" fmla="*/ 71 w 83"/>
                <a:gd name="T29" fmla="*/ 11 h 84"/>
                <a:gd name="T30" fmla="*/ 65 w 83"/>
                <a:gd name="T31" fmla="*/ 6 h 84"/>
                <a:gd name="T32" fmla="*/ 58 w 83"/>
                <a:gd name="T33" fmla="*/ 3 h 84"/>
                <a:gd name="T34" fmla="*/ 51 w 83"/>
                <a:gd name="T35" fmla="*/ 0 h 84"/>
                <a:gd name="T36" fmla="*/ 41 w 83"/>
                <a:gd name="T37" fmla="*/ 0 h 84"/>
                <a:gd name="T38" fmla="*/ 41 w 83"/>
                <a:gd name="T39" fmla="*/ 0 h 84"/>
                <a:gd name="T40" fmla="*/ 34 w 83"/>
                <a:gd name="T41" fmla="*/ 0 h 84"/>
                <a:gd name="T42" fmla="*/ 26 w 83"/>
                <a:gd name="T43" fmla="*/ 3 h 84"/>
                <a:gd name="T44" fmla="*/ 18 w 83"/>
                <a:gd name="T45" fmla="*/ 6 h 84"/>
                <a:gd name="T46" fmla="*/ 12 w 83"/>
                <a:gd name="T47" fmla="*/ 11 h 84"/>
                <a:gd name="T48" fmla="*/ 7 w 83"/>
                <a:gd name="T49" fmla="*/ 17 h 84"/>
                <a:gd name="T50" fmla="*/ 3 w 83"/>
                <a:gd name="T51" fmla="*/ 25 h 84"/>
                <a:gd name="T52" fmla="*/ 1 w 83"/>
                <a:gd name="T53" fmla="*/ 33 h 84"/>
                <a:gd name="T54" fmla="*/ 0 w 83"/>
                <a:gd name="T55" fmla="*/ 42 h 84"/>
                <a:gd name="T56" fmla="*/ 0 w 83"/>
                <a:gd name="T57" fmla="*/ 42 h 84"/>
                <a:gd name="T58" fmla="*/ 1 w 83"/>
                <a:gd name="T59" fmla="*/ 50 h 84"/>
                <a:gd name="T60" fmla="*/ 3 w 83"/>
                <a:gd name="T61" fmla="*/ 58 h 84"/>
                <a:gd name="T62" fmla="*/ 7 w 83"/>
                <a:gd name="T63" fmla="*/ 65 h 84"/>
                <a:gd name="T64" fmla="*/ 12 w 83"/>
                <a:gd name="T65" fmla="*/ 72 h 84"/>
                <a:gd name="T66" fmla="*/ 18 w 83"/>
                <a:gd name="T67" fmla="*/ 76 h 84"/>
                <a:gd name="T68" fmla="*/ 26 w 83"/>
                <a:gd name="T69" fmla="*/ 81 h 84"/>
                <a:gd name="T70" fmla="*/ 34 w 83"/>
                <a:gd name="T71" fmla="*/ 82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51" y="82"/>
                  </a:lnTo>
                  <a:lnTo>
                    <a:pt x="58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7" y="65"/>
                  </a:lnTo>
                  <a:lnTo>
                    <a:pt x="80" y="58"/>
                  </a:lnTo>
                  <a:lnTo>
                    <a:pt x="83" y="50"/>
                  </a:lnTo>
                  <a:lnTo>
                    <a:pt x="83" y="42"/>
                  </a:lnTo>
                  <a:lnTo>
                    <a:pt x="83" y="33"/>
                  </a:lnTo>
                  <a:lnTo>
                    <a:pt x="80" y="25"/>
                  </a:lnTo>
                  <a:lnTo>
                    <a:pt x="77" y="17"/>
                  </a:lnTo>
                  <a:lnTo>
                    <a:pt x="71" y="11"/>
                  </a:lnTo>
                  <a:lnTo>
                    <a:pt x="65" y="6"/>
                  </a:lnTo>
                  <a:lnTo>
                    <a:pt x="58" y="3"/>
                  </a:lnTo>
                  <a:lnTo>
                    <a:pt x="51" y="0"/>
                  </a:lnTo>
                  <a:lnTo>
                    <a:pt x="41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8" y="6"/>
                  </a:lnTo>
                  <a:lnTo>
                    <a:pt x="12" y="11"/>
                  </a:lnTo>
                  <a:lnTo>
                    <a:pt x="7" y="17"/>
                  </a:lnTo>
                  <a:lnTo>
                    <a:pt x="3" y="25"/>
                  </a:lnTo>
                  <a:lnTo>
                    <a:pt x="1" y="33"/>
                  </a:lnTo>
                  <a:lnTo>
                    <a:pt x="0" y="42"/>
                  </a:lnTo>
                  <a:lnTo>
                    <a:pt x="1" y="50"/>
                  </a:lnTo>
                  <a:lnTo>
                    <a:pt x="3" y="58"/>
                  </a:lnTo>
                  <a:lnTo>
                    <a:pt x="7" y="65"/>
                  </a:lnTo>
                  <a:lnTo>
                    <a:pt x="12" y="72"/>
                  </a:lnTo>
                  <a:lnTo>
                    <a:pt x="18" y="76"/>
                  </a:lnTo>
                  <a:lnTo>
                    <a:pt x="26" y="81"/>
                  </a:lnTo>
                  <a:lnTo>
                    <a:pt x="34" y="82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1" name="Line 190">
              <a:extLst>
                <a:ext uri="{FF2B5EF4-FFF2-40B4-BE49-F238E27FC236}">
                  <a16:creationId xmlns:a16="http://schemas.microsoft.com/office/drawing/2014/main" id="{E74526AA-B7AA-46B3-E419-9230FAF9D4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25" y="263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2" name="Freeform 191">
              <a:extLst>
                <a:ext uri="{FF2B5EF4-FFF2-40B4-BE49-F238E27FC236}">
                  <a16:creationId xmlns:a16="http://schemas.microsoft.com/office/drawing/2014/main" id="{2630890F-9A37-7F07-7525-1ABD2607DCB4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9" y="2588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2 w 84"/>
                <a:gd name="T5" fmla="*/ 82 h 84"/>
                <a:gd name="T6" fmla="*/ 59 w 84"/>
                <a:gd name="T7" fmla="*/ 81 h 84"/>
                <a:gd name="T8" fmla="*/ 66 w 84"/>
                <a:gd name="T9" fmla="*/ 76 h 84"/>
                <a:gd name="T10" fmla="*/ 72 w 84"/>
                <a:gd name="T11" fmla="*/ 72 h 84"/>
                <a:gd name="T12" fmla="*/ 78 w 84"/>
                <a:gd name="T13" fmla="*/ 65 h 84"/>
                <a:gd name="T14" fmla="*/ 81 w 84"/>
                <a:gd name="T15" fmla="*/ 58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1 w 84"/>
                <a:gd name="T25" fmla="*/ 25 h 84"/>
                <a:gd name="T26" fmla="*/ 78 w 84"/>
                <a:gd name="T27" fmla="*/ 17 h 84"/>
                <a:gd name="T28" fmla="*/ 72 w 84"/>
                <a:gd name="T29" fmla="*/ 11 h 84"/>
                <a:gd name="T30" fmla="*/ 66 w 84"/>
                <a:gd name="T31" fmla="*/ 6 h 84"/>
                <a:gd name="T32" fmla="*/ 59 w 84"/>
                <a:gd name="T33" fmla="*/ 3 h 84"/>
                <a:gd name="T34" fmla="*/ 52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5 w 84"/>
                <a:gd name="T41" fmla="*/ 0 h 84"/>
                <a:gd name="T42" fmla="*/ 27 w 84"/>
                <a:gd name="T43" fmla="*/ 3 h 84"/>
                <a:gd name="T44" fmla="*/ 19 w 84"/>
                <a:gd name="T45" fmla="*/ 6 h 84"/>
                <a:gd name="T46" fmla="*/ 13 w 84"/>
                <a:gd name="T47" fmla="*/ 11 h 84"/>
                <a:gd name="T48" fmla="*/ 8 w 84"/>
                <a:gd name="T49" fmla="*/ 17 h 84"/>
                <a:gd name="T50" fmla="*/ 4 w 84"/>
                <a:gd name="T51" fmla="*/ 25 h 84"/>
                <a:gd name="T52" fmla="*/ 2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50 h 84"/>
                <a:gd name="T60" fmla="*/ 4 w 84"/>
                <a:gd name="T61" fmla="*/ 58 h 84"/>
                <a:gd name="T62" fmla="*/ 8 w 84"/>
                <a:gd name="T63" fmla="*/ 65 h 84"/>
                <a:gd name="T64" fmla="*/ 13 w 84"/>
                <a:gd name="T65" fmla="*/ 72 h 84"/>
                <a:gd name="T66" fmla="*/ 19 w 84"/>
                <a:gd name="T67" fmla="*/ 76 h 84"/>
                <a:gd name="T68" fmla="*/ 27 w 84"/>
                <a:gd name="T69" fmla="*/ 81 h 84"/>
                <a:gd name="T70" fmla="*/ 35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2" y="82"/>
                  </a:lnTo>
                  <a:lnTo>
                    <a:pt x="59" y="81"/>
                  </a:lnTo>
                  <a:lnTo>
                    <a:pt x="66" y="76"/>
                  </a:lnTo>
                  <a:lnTo>
                    <a:pt x="72" y="72"/>
                  </a:lnTo>
                  <a:lnTo>
                    <a:pt x="78" y="65"/>
                  </a:lnTo>
                  <a:lnTo>
                    <a:pt x="81" y="58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1" y="25"/>
                  </a:lnTo>
                  <a:lnTo>
                    <a:pt x="78" y="17"/>
                  </a:lnTo>
                  <a:lnTo>
                    <a:pt x="72" y="11"/>
                  </a:lnTo>
                  <a:lnTo>
                    <a:pt x="66" y="6"/>
                  </a:lnTo>
                  <a:lnTo>
                    <a:pt x="59" y="3"/>
                  </a:lnTo>
                  <a:lnTo>
                    <a:pt x="52" y="0"/>
                  </a:lnTo>
                  <a:lnTo>
                    <a:pt x="42" y="0"/>
                  </a:lnTo>
                  <a:lnTo>
                    <a:pt x="35" y="0"/>
                  </a:lnTo>
                  <a:lnTo>
                    <a:pt x="27" y="3"/>
                  </a:lnTo>
                  <a:lnTo>
                    <a:pt x="19" y="6"/>
                  </a:lnTo>
                  <a:lnTo>
                    <a:pt x="13" y="11"/>
                  </a:lnTo>
                  <a:lnTo>
                    <a:pt x="8" y="17"/>
                  </a:lnTo>
                  <a:lnTo>
                    <a:pt x="4" y="25"/>
                  </a:lnTo>
                  <a:lnTo>
                    <a:pt x="2" y="33"/>
                  </a:lnTo>
                  <a:lnTo>
                    <a:pt x="0" y="42"/>
                  </a:lnTo>
                  <a:lnTo>
                    <a:pt x="2" y="50"/>
                  </a:lnTo>
                  <a:lnTo>
                    <a:pt x="4" y="58"/>
                  </a:lnTo>
                  <a:lnTo>
                    <a:pt x="8" y="65"/>
                  </a:lnTo>
                  <a:lnTo>
                    <a:pt x="13" y="72"/>
                  </a:lnTo>
                  <a:lnTo>
                    <a:pt x="19" y="76"/>
                  </a:lnTo>
                  <a:lnTo>
                    <a:pt x="27" y="81"/>
                  </a:lnTo>
                  <a:lnTo>
                    <a:pt x="35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3" name="Freeform 192">
              <a:extLst>
                <a:ext uri="{FF2B5EF4-FFF2-40B4-BE49-F238E27FC236}">
                  <a16:creationId xmlns:a16="http://schemas.microsoft.com/office/drawing/2014/main" id="{BACCD683-5924-3FEC-95D0-C340ED8F5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59" y="2591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51 w 83"/>
                <a:gd name="T5" fmla="*/ 84 h 84"/>
                <a:gd name="T6" fmla="*/ 58 w 83"/>
                <a:gd name="T7" fmla="*/ 81 h 84"/>
                <a:gd name="T8" fmla="*/ 65 w 83"/>
                <a:gd name="T9" fmla="*/ 78 h 84"/>
                <a:gd name="T10" fmla="*/ 71 w 83"/>
                <a:gd name="T11" fmla="*/ 72 h 84"/>
                <a:gd name="T12" fmla="*/ 77 w 83"/>
                <a:gd name="T13" fmla="*/ 65 h 84"/>
                <a:gd name="T14" fmla="*/ 80 w 83"/>
                <a:gd name="T15" fmla="*/ 59 h 84"/>
                <a:gd name="T16" fmla="*/ 83 w 83"/>
                <a:gd name="T17" fmla="*/ 52 h 84"/>
                <a:gd name="T18" fmla="*/ 83 w 83"/>
                <a:gd name="T19" fmla="*/ 42 h 84"/>
                <a:gd name="T20" fmla="*/ 83 w 83"/>
                <a:gd name="T21" fmla="*/ 42 h 84"/>
                <a:gd name="T22" fmla="*/ 83 w 83"/>
                <a:gd name="T23" fmla="*/ 34 h 84"/>
                <a:gd name="T24" fmla="*/ 80 w 83"/>
                <a:gd name="T25" fmla="*/ 27 h 84"/>
                <a:gd name="T26" fmla="*/ 77 w 83"/>
                <a:gd name="T27" fmla="*/ 19 h 84"/>
                <a:gd name="T28" fmla="*/ 71 w 83"/>
                <a:gd name="T29" fmla="*/ 13 h 84"/>
                <a:gd name="T30" fmla="*/ 65 w 83"/>
                <a:gd name="T31" fmla="*/ 8 h 84"/>
                <a:gd name="T32" fmla="*/ 58 w 83"/>
                <a:gd name="T33" fmla="*/ 3 h 84"/>
                <a:gd name="T34" fmla="*/ 51 w 83"/>
                <a:gd name="T35" fmla="*/ 2 h 84"/>
                <a:gd name="T36" fmla="*/ 41 w 83"/>
                <a:gd name="T37" fmla="*/ 0 h 84"/>
                <a:gd name="T38" fmla="*/ 41 w 83"/>
                <a:gd name="T39" fmla="*/ 0 h 84"/>
                <a:gd name="T40" fmla="*/ 34 w 83"/>
                <a:gd name="T41" fmla="*/ 2 h 84"/>
                <a:gd name="T42" fmla="*/ 26 w 83"/>
                <a:gd name="T43" fmla="*/ 3 h 84"/>
                <a:gd name="T44" fmla="*/ 18 w 83"/>
                <a:gd name="T45" fmla="*/ 8 h 84"/>
                <a:gd name="T46" fmla="*/ 12 w 83"/>
                <a:gd name="T47" fmla="*/ 13 h 84"/>
                <a:gd name="T48" fmla="*/ 7 w 83"/>
                <a:gd name="T49" fmla="*/ 19 h 84"/>
                <a:gd name="T50" fmla="*/ 3 w 83"/>
                <a:gd name="T51" fmla="*/ 27 h 84"/>
                <a:gd name="T52" fmla="*/ 1 w 83"/>
                <a:gd name="T53" fmla="*/ 34 h 84"/>
                <a:gd name="T54" fmla="*/ 0 w 83"/>
                <a:gd name="T55" fmla="*/ 42 h 84"/>
                <a:gd name="T56" fmla="*/ 0 w 83"/>
                <a:gd name="T57" fmla="*/ 42 h 84"/>
                <a:gd name="T58" fmla="*/ 1 w 83"/>
                <a:gd name="T59" fmla="*/ 52 h 84"/>
                <a:gd name="T60" fmla="*/ 3 w 83"/>
                <a:gd name="T61" fmla="*/ 59 h 84"/>
                <a:gd name="T62" fmla="*/ 7 w 83"/>
                <a:gd name="T63" fmla="*/ 65 h 84"/>
                <a:gd name="T64" fmla="*/ 12 w 83"/>
                <a:gd name="T65" fmla="*/ 72 h 84"/>
                <a:gd name="T66" fmla="*/ 18 w 83"/>
                <a:gd name="T67" fmla="*/ 78 h 84"/>
                <a:gd name="T68" fmla="*/ 26 w 83"/>
                <a:gd name="T69" fmla="*/ 81 h 84"/>
                <a:gd name="T70" fmla="*/ 34 w 83"/>
                <a:gd name="T71" fmla="*/ 84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51" y="84"/>
                  </a:lnTo>
                  <a:lnTo>
                    <a:pt x="58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7" y="65"/>
                  </a:lnTo>
                  <a:lnTo>
                    <a:pt x="80" y="59"/>
                  </a:lnTo>
                  <a:lnTo>
                    <a:pt x="83" y="52"/>
                  </a:lnTo>
                  <a:lnTo>
                    <a:pt x="83" y="42"/>
                  </a:lnTo>
                  <a:lnTo>
                    <a:pt x="83" y="34"/>
                  </a:lnTo>
                  <a:lnTo>
                    <a:pt x="80" y="27"/>
                  </a:lnTo>
                  <a:lnTo>
                    <a:pt x="77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1" y="2"/>
                  </a:lnTo>
                  <a:lnTo>
                    <a:pt x="41" y="0"/>
                  </a:lnTo>
                  <a:lnTo>
                    <a:pt x="34" y="2"/>
                  </a:lnTo>
                  <a:lnTo>
                    <a:pt x="26" y="3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7" y="19"/>
                  </a:lnTo>
                  <a:lnTo>
                    <a:pt x="3" y="27"/>
                  </a:lnTo>
                  <a:lnTo>
                    <a:pt x="1" y="34"/>
                  </a:lnTo>
                  <a:lnTo>
                    <a:pt x="0" y="42"/>
                  </a:lnTo>
                  <a:lnTo>
                    <a:pt x="1" y="52"/>
                  </a:lnTo>
                  <a:lnTo>
                    <a:pt x="3" y="59"/>
                  </a:lnTo>
                  <a:lnTo>
                    <a:pt x="7" y="65"/>
                  </a:lnTo>
                  <a:lnTo>
                    <a:pt x="12" y="72"/>
                  </a:lnTo>
                  <a:lnTo>
                    <a:pt x="18" y="78"/>
                  </a:lnTo>
                  <a:lnTo>
                    <a:pt x="26" y="81"/>
                  </a:lnTo>
                  <a:lnTo>
                    <a:pt x="34" y="84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4" name="Line 193">
              <a:extLst>
                <a:ext uri="{FF2B5EF4-FFF2-40B4-BE49-F238E27FC236}">
                  <a16:creationId xmlns:a16="http://schemas.microsoft.com/office/drawing/2014/main" id="{D305CF17-962E-7E99-3769-A63A25B07B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91" y="244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5" name="Freeform 194">
              <a:extLst>
                <a:ext uri="{FF2B5EF4-FFF2-40B4-BE49-F238E27FC236}">
                  <a16:creationId xmlns:a16="http://schemas.microsoft.com/office/drawing/2014/main" id="{1AEAA68E-708A-57C9-C010-3341A321D3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5" y="2407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0 h 84"/>
                <a:gd name="T8" fmla="*/ 66 w 84"/>
                <a:gd name="T9" fmla="*/ 77 h 84"/>
                <a:gd name="T10" fmla="*/ 72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3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4 h 84"/>
                <a:gd name="T24" fmla="*/ 81 w 84"/>
                <a:gd name="T25" fmla="*/ 26 h 84"/>
                <a:gd name="T26" fmla="*/ 76 w 84"/>
                <a:gd name="T27" fmla="*/ 18 h 84"/>
                <a:gd name="T28" fmla="*/ 72 w 84"/>
                <a:gd name="T29" fmla="*/ 12 h 84"/>
                <a:gd name="T30" fmla="*/ 66 w 84"/>
                <a:gd name="T31" fmla="*/ 8 h 84"/>
                <a:gd name="T32" fmla="*/ 58 w 84"/>
                <a:gd name="T33" fmla="*/ 3 h 84"/>
                <a:gd name="T34" fmla="*/ 50 w 84"/>
                <a:gd name="T35" fmla="*/ 1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1 h 84"/>
                <a:gd name="T42" fmla="*/ 25 w 84"/>
                <a:gd name="T43" fmla="*/ 3 h 84"/>
                <a:gd name="T44" fmla="*/ 18 w 84"/>
                <a:gd name="T45" fmla="*/ 8 h 84"/>
                <a:gd name="T46" fmla="*/ 11 w 84"/>
                <a:gd name="T47" fmla="*/ 12 h 84"/>
                <a:gd name="T48" fmla="*/ 7 w 84"/>
                <a:gd name="T49" fmla="*/ 18 h 84"/>
                <a:gd name="T50" fmla="*/ 4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4 w 84"/>
                <a:gd name="T61" fmla="*/ 59 h 84"/>
                <a:gd name="T62" fmla="*/ 7 w 84"/>
                <a:gd name="T63" fmla="*/ 65 h 84"/>
                <a:gd name="T64" fmla="*/ 11 w 84"/>
                <a:gd name="T65" fmla="*/ 71 h 84"/>
                <a:gd name="T66" fmla="*/ 18 w 84"/>
                <a:gd name="T67" fmla="*/ 77 h 84"/>
                <a:gd name="T68" fmla="*/ 25 w 84"/>
                <a:gd name="T69" fmla="*/ 80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0"/>
                  </a:lnTo>
                  <a:lnTo>
                    <a:pt x="66" y="77"/>
                  </a:lnTo>
                  <a:lnTo>
                    <a:pt x="72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3" y="51"/>
                  </a:lnTo>
                  <a:lnTo>
                    <a:pt x="84" y="42"/>
                  </a:lnTo>
                  <a:lnTo>
                    <a:pt x="83" y="34"/>
                  </a:lnTo>
                  <a:lnTo>
                    <a:pt x="81" y="26"/>
                  </a:lnTo>
                  <a:lnTo>
                    <a:pt x="76" y="18"/>
                  </a:lnTo>
                  <a:lnTo>
                    <a:pt x="72" y="12"/>
                  </a:lnTo>
                  <a:lnTo>
                    <a:pt x="66" y="8"/>
                  </a:lnTo>
                  <a:lnTo>
                    <a:pt x="58" y="3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3"/>
                  </a:lnTo>
                  <a:lnTo>
                    <a:pt x="18" y="8"/>
                  </a:lnTo>
                  <a:lnTo>
                    <a:pt x="11" y="12"/>
                  </a:lnTo>
                  <a:lnTo>
                    <a:pt x="7" y="18"/>
                  </a:lnTo>
                  <a:lnTo>
                    <a:pt x="4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4" y="59"/>
                  </a:lnTo>
                  <a:lnTo>
                    <a:pt x="7" y="65"/>
                  </a:lnTo>
                  <a:lnTo>
                    <a:pt x="11" y="71"/>
                  </a:lnTo>
                  <a:lnTo>
                    <a:pt x="18" y="77"/>
                  </a:lnTo>
                  <a:lnTo>
                    <a:pt x="25" y="80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6" name="Line 195">
              <a:extLst>
                <a:ext uri="{FF2B5EF4-FFF2-40B4-BE49-F238E27FC236}">
                  <a16:creationId xmlns:a16="http://schemas.microsoft.com/office/drawing/2014/main" id="{BFF857F2-666C-1CDD-01CE-13499719E17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74" y="244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7" name="Freeform 196">
              <a:extLst>
                <a:ext uri="{FF2B5EF4-FFF2-40B4-BE49-F238E27FC236}">
                  <a16:creationId xmlns:a16="http://schemas.microsoft.com/office/drawing/2014/main" id="{676C0E05-964D-2248-7AEC-2318F7AC173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18" y="2407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0 h 84"/>
                <a:gd name="T8" fmla="*/ 65 w 84"/>
                <a:gd name="T9" fmla="*/ 77 h 84"/>
                <a:gd name="T10" fmla="*/ 72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3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4 h 84"/>
                <a:gd name="T24" fmla="*/ 81 w 84"/>
                <a:gd name="T25" fmla="*/ 26 h 84"/>
                <a:gd name="T26" fmla="*/ 76 w 84"/>
                <a:gd name="T27" fmla="*/ 18 h 84"/>
                <a:gd name="T28" fmla="*/ 72 w 84"/>
                <a:gd name="T29" fmla="*/ 12 h 84"/>
                <a:gd name="T30" fmla="*/ 65 w 84"/>
                <a:gd name="T31" fmla="*/ 8 h 84"/>
                <a:gd name="T32" fmla="*/ 58 w 84"/>
                <a:gd name="T33" fmla="*/ 3 h 84"/>
                <a:gd name="T34" fmla="*/ 50 w 84"/>
                <a:gd name="T35" fmla="*/ 1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1 h 84"/>
                <a:gd name="T42" fmla="*/ 25 w 84"/>
                <a:gd name="T43" fmla="*/ 3 h 84"/>
                <a:gd name="T44" fmla="*/ 17 w 84"/>
                <a:gd name="T45" fmla="*/ 8 h 84"/>
                <a:gd name="T46" fmla="*/ 11 w 84"/>
                <a:gd name="T47" fmla="*/ 12 h 84"/>
                <a:gd name="T48" fmla="*/ 7 w 84"/>
                <a:gd name="T49" fmla="*/ 18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7 w 84"/>
                <a:gd name="T63" fmla="*/ 65 h 84"/>
                <a:gd name="T64" fmla="*/ 11 w 84"/>
                <a:gd name="T65" fmla="*/ 71 h 84"/>
                <a:gd name="T66" fmla="*/ 17 w 84"/>
                <a:gd name="T67" fmla="*/ 77 h 84"/>
                <a:gd name="T68" fmla="*/ 25 w 84"/>
                <a:gd name="T69" fmla="*/ 80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0"/>
                  </a:lnTo>
                  <a:lnTo>
                    <a:pt x="65" y="77"/>
                  </a:lnTo>
                  <a:lnTo>
                    <a:pt x="72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3" y="51"/>
                  </a:lnTo>
                  <a:lnTo>
                    <a:pt x="84" y="42"/>
                  </a:lnTo>
                  <a:lnTo>
                    <a:pt x="83" y="34"/>
                  </a:lnTo>
                  <a:lnTo>
                    <a:pt x="81" y="26"/>
                  </a:lnTo>
                  <a:lnTo>
                    <a:pt x="76" y="18"/>
                  </a:lnTo>
                  <a:lnTo>
                    <a:pt x="72" y="12"/>
                  </a:lnTo>
                  <a:lnTo>
                    <a:pt x="65" y="8"/>
                  </a:lnTo>
                  <a:lnTo>
                    <a:pt x="58" y="3"/>
                  </a:lnTo>
                  <a:lnTo>
                    <a:pt x="50" y="1"/>
                  </a:lnTo>
                  <a:lnTo>
                    <a:pt x="42" y="0"/>
                  </a:lnTo>
                  <a:lnTo>
                    <a:pt x="33" y="1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7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7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0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8" name="Line 197">
              <a:extLst>
                <a:ext uri="{FF2B5EF4-FFF2-40B4-BE49-F238E27FC236}">
                  <a16:creationId xmlns:a16="http://schemas.microsoft.com/office/drawing/2014/main" id="{D4A57779-152A-F28A-0D46-1FFF6B8BFD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51" y="244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39" name="Freeform 198">
              <a:extLst>
                <a:ext uri="{FF2B5EF4-FFF2-40B4-BE49-F238E27FC236}">
                  <a16:creationId xmlns:a16="http://schemas.microsoft.com/office/drawing/2014/main" id="{725F081D-777D-69DE-474B-5FE28C6496C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95" y="2404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50 w 84"/>
                <a:gd name="T5" fmla="*/ 82 h 83"/>
                <a:gd name="T6" fmla="*/ 57 w 84"/>
                <a:gd name="T7" fmla="*/ 80 h 83"/>
                <a:gd name="T8" fmla="*/ 65 w 84"/>
                <a:gd name="T9" fmla="*/ 76 h 83"/>
                <a:gd name="T10" fmla="*/ 71 w 84"/>
                <a:gd name="T11" fmla="*/ 71 h 83"/>
                <a:gd name="T12" fmla="*/ 76 w 84"/>
                <a:gd name="T13" fmla="*/ 65 h 83"/>
                <a:gd name="T14" fmla="*/ 81 w 84"/>
                <a:gd name="T15" fmla="*/ 57 h 83"/>
                <a:gd name="T16" fmla="*/ 82 w 84"/>
                <a:gd name="T17" fmla="*/ 49 h 83"/>
                <a:gd name="T18" fmla="*/ 84 w 84"/>
                <a:gd name="T19" fmla="*/ 42 h 83"/>
                <a:gd name="T20" fmla="*/ 84 w 84"/>
                <a:gd name="T21" fmla="*/ 42 h 83"/>
                <a:gd name="T22" fmla="*/ 82 w 84"/>
                <a:gd name="T23" fmla="*/ 32 h 83"/>
                <a:gd name="T24" fmla="*/ 81 w 84"/>
                <a:gd name="T25" fmla="*/ 25 h 83"/>
                <a:gd name="T26" fmla="*/ 76 w 84"/>
                <a:gd name="T27" fmla="*/ 18 h 83"/>
                <a:gd name="T28" fmla="*/ 71 w 84"/>
                <a:gd name="T29" fmla="*/ 12 h 83"/>
                <a:gd name="T30" fmla="*/ 65 w 84"/>
                <a:gd name="T31" fmla="*/ 6 h 83"/>
                <a:gd name="T32" fmla="*/ 57 w 84"/>
                <a:gd name="T33" fmla="*/ 3 h 83"/>
                <a:gd name="T34" fmla="*/ 50 w 84"/>
                <a:gd name="T35" fmla="*/ 0 h 83"/>
                <a:gd name="T36" fmla="*/ 42 w 84"/>
                <a:gd name="T37" fmla="*/ 0 h 83"/>
                <a:gd name="T38" fmla="*/ 42 w 84"/>
                <a:gd name="T39" fmla="*/ 0 h 83"/>
                <a:gd name="T40" fmla="*/ 33 w 84"/>
                <a:gd name="T41" fmla="*/ 0 h 83"/>
                <a:gd name="T42" fmla="*/ 25 w 84"/>
                <a:gd name="T43" fmla="*/ 3 h 83"/>
                <a:gd name="T44" fmla="*/ 17 w 84"/>
                <a:gd name="T45" fmla="*/ 6 h 83"/>
                <a:gd name="T46" fmla="*/ 11 w 84"/>
                <a:gd name="T47" fmla="*/ 12 h 83"/>
                <a:gd name="T48" fmla="*/ 6 w 84"/>
                <a:gd name="T49" fmla="*/ 18 h 83"/>
                <a:gd name="T50" fmla="*/ 3 w 84"/>
                <a:gd name="T51" fmla="*/ 25 h 83"/>
                <a:gd name="T52" fmla="*/ 0 w 84"/>
                <a:gd name="T53" fmla="*/ 32 h 83"/>
                <a:gd name="T54" fmla="*/ 0 w 84"/>
                <a:gd name="T55" fmla="*/ 42 h 83"/>
                <a:gd name="T56" fmla="*/ 0 w 84"/>
                <a:gd name="T57" fmla="*/ 42 h 83"/>
                <a:gd name="T58" fmla="*/ 0 w 84"/>
                <a:gd name="T59" fmla="*/ 49 h 83"/>
                <a:gd name="T60" fmla="*/ 3 w 84"/>
                <a:gd name="T61" fmla="*/ 57 h 83"/>
                <a:gd name="T62" fmla="*/ 6 w 84"/>
                <a:gd name="T63" fmla="*/ 65 h 83"/>
                <a:gd name="T64" fmla="*/ 11 w 84"/>
                <a:gd name="T65" fmla="*/ 71 h 83"/>
                <a:gd name="T66" fmla="*/ 17 w 84"/>
                <a:gd name="T67" fmla="*/ 76 h 83"/>
                <a:gd name="T68" fmla="*/ 25 w 84"/>
                <a:gd name="T69" fmla="*/ 80 h 83"/>
                <a:gd name="T70" fmla="*/ 33 w 84"/>
                <a:gd name="T71" fmla="*/ 82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50" y="82"/>
                  </a:lnTo>
                  <a:lnTo>
                    <a:pt x="57" y="80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7"/>
                  </a:lnTo>
                  <a:lnTo>
                    <a:pt x="82" y="49"/>
                  </a:lnTo>
                  <a:lnTo>
                    <a:pt x="84" y="42"/>
                  </a:lnTo>
                  <a:lnTo>
                    <a:pt x="82" y="32"/>
                  </a:lnTo>
                  <a:lnTo>
                    <a:pt x="81" y="25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3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0"/>
                  </a:lnTo>
                  <a:lnTo>
                    <a:pt x="33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0" name="Line 199">
              <a:extLst>
                <a:ext uri="{FF2B5EF4-FFF2-40B4-BE49-F238E27FC236}">
                  <a16:creationId xmlns:a16="http://schemas.microsoft.com/office/drawing/2014/main" id="{D7E0096D-9859-5E98-2FF2-545C629F27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4" y="244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1" name="Freeform 200">
              <a:extLst>
                <a:ext uri="{FF2B5EF4-FFF2-40B4-BE49-F238E27FC236}">
                  <a16:creationId xmlns:a16="http://schemas.microsoft.com/office/drawing/2014/main" id="{05E887BB-2B92-F031-EA27-7DCE3125608F}"/>
                </a:ext>
              </a:extLst>
            </p:cNvPr>
            <p:cNvSpPr>
              <a:spLocks/>
            </p:cNvSpPr>
            <p:nvPr/>
          </p:nvSpPr>
          <p:spPr bwMode="auto">
            <a:xfrm>
              <a:off x="2878" y="2404"/>
              <a:ext cx="84" cy="83"/>
            </a:xfrm>
            <a:custGeom>
              <a:avLst/>
              <a:gdLst>
                <a:gd name="T0" fmla="*/ 42 w 84"/>
                <a:gd name="T1" fmla="*/ 83 h 83"/>
                <a:gd name="T2" fmla="*/ 42 w 84"/>
                <a:gd name="T3" fmla="*/ 83 h 83"/>
                <a:gd name="T4" fmla="*/ 50 w 84"/>
                <a:gd name="T5" fmla="*/ 82 h 83"/>
                <a:gd name="T6" fmla="*/ 57 w 84"/>
                <a:gd name="T7" fmla="*/ 80 h 83"/>
                <a:gd name="T8" fmla="*/ 65 w 84"/>
                <a:gd name="T9" fmla="*/ 76 h 83"/>
                <a:gd name="T10" fmla="*/ 71 w 84"/>
                <a:gd name="T11" fmla="*/ 71 h 83"/>
                <a:gd name="T12" fmla="*/ 76 w 84"/>
                <a:gd name="T13" fmla="*/ 65 h 83"/>
                <a:gd name="T14" fmla="*/ 81 w 84"/>
                <a:gd name="T15" fmla="*/ 57 h 83"/>
                <a:gd name="T16" fmla="*/ 82 w 84"/>
                <a:gd name="T17" fmla="*/ 49 h 83"/>
                <a:gd name="T18" fmla="*/ 84 w 84"/>
                <a:gd name="T19" fmla="*/ 42 h 83"/>
                <a:gd name="T20" fmla="*/ 84 w 84"/>
                <a:gd name="T21" fmla="*/ 42 h 83"/>
                <a:gd name="T22" fmla="*/ 82 w 84"/>
                <a:gd name="T23" fmla="*/ 32 h 83"/>
                <a:gd name="T24" fmla="*/ 81 w 84"/>
                <a:gd name="T25" fmla="*/ 25 h 83"/>
                <a:gd name="T26" fmla="*/ 76 w 84"/>
                <a:gd name="T27" fmla="*/ 18 h 83"/>
                <a:gd name="T28" fmla="*/ 71 w 84"/>
                <a:gd name="T29" fmla="*/ 12 h 83"/>
                <a:gd name="T30" fmla="*/ 65 w 84"/>
                <a:gd name="T31" fmla="*/ 6 h 83"/>
                <a:gd name="T32" fmla="*/ 57 w 84"/>
                <a:gd name="T33" fmla="*/ 3 h 83"/>
                <a:gd name="T34" fmla="*/ 50 w 84"/>
                <a:gd name="T35" fmla="*/ 0 h 83"/>
                <a:gd name="T36" fmla="*/ 42 w 84"/>
                <a:gd name="T37" fmla="*/ 0 h 83"/>
                <a:gd name="T38" fmla="*/ 42 w 84"/>
                <a:gd name="T39" fmla="*/ 0 h 83"/>
                <a:gd name="T40" fmla="*/ 33 w 84"/>
                <a:gd name="T41" fmla="*/ 0 h 83"/>
                <a:gd name="T42" fmla="*/ 25 w 84"/>
                <a:gd name="T43" fmla="*/ 3 h 83"/>
                <a:gd name="T44" fmla="*/ 17 w 84"/>
                <a:gd name="T45" fmla="*/ 6 h 83"/>
                <a:gd name="T46" fmla="*/ 11 w 84"/>
                <a:gd name="T47" fmla="*/ 12 h 83"/>
                <a:gd name="T48" fmla="*/ 6 w 84"/>
                <a:gd name="T49" fmla="*/ 18 h 83"/>
                <a:gd name="T50" fmla="*/ 3 w 84"/>
                <a:gd name="T51" fmla="*/ 25 h 83"/>
                <a:gd name="T52" fmla="*/ 0 w 84"/>
                <a:gd name="T53" fmla="*/ 32 h 83"/>
                <a:gd name="T54" fmla="*/ 0 w 84"/>
                <a:gd name="T55" fmla="*/ 42 h 83"/>
                <a:gd name="T56" fmla="*/ 0 w 84"/>
                <a:gd name="T57" fmla="*/ 42 h 83"/>
                <a:gd name="T58" fmla="*/ 0 w 84"/>
                <a:gd name="T59" fmla="*/ 49 h 83"/>
                <a:gd name="T60" fmla="*/ 3 w 84"/>
                <a:gd name="T61" fmla="*/ 57 h 83"/>
                <a:gd name="T62" fmla="*/ 6 w 84"/>
                <a:gd name="T63" fmla="*/ 65 h 83"/>
                <a:gd name="T64" fmla="*/ 11 w 84"/>
                <a:gd name="T65" fmla="*/ 71 h 83"/>
                <a:gd name="T66" fmla="*/ 17 w 84"/>
                <a:gd name="T67" fmla="*/ 76 h 83"/>
                <a:gd name="T68" fmla="*/ 25 w 84"/>
                <a:gd name="T69" fmla="*/ 80 h 83"/>
                <a:gd name="T70" fmla="*/ 33 w 84"/>
                <a:gd name="T71" fmla="*/ 82 h 83"/>
                <a:gd name="T72" fmla="*/ 42 w 84"/>
                <a:gd name="T73" fmla="*/ 83 h 83"/>
                <a:gd name="T74" fmla="*/ 42 w 84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3">
                  <a:moveTo>
                    <a:pt x="42" y="83"/>
                  </a:moveTo>
                  <a:lnTo>
                    <a:pt x="42" y="83"/>
                  </a:lnTo>
                  <a:lnTo>
                    <a:pt x="50" y="82"/>
                  </a:lnTo>
                  <a:lnTo>
                    <a:pt x="57" y="80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7"/>
                  </a:lnTo>
                  <a:lnTo>
                    <a:pt x="82" y="49"/>
                  </a:lnTo>
                  <a:lnTo>
                    <a:pt x="84" y="42"/>
                  </a:lnTo>
                  <a:lnTo>
                    <a:pt x="82" y="32"/>
                  </a:lnTo>
                  <a:lnTo>
                    <a:pt x="81" y="25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3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0"/>
                  </a:lnTo>
                  <a:lnTo>
                    <a:pt x="33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2" name="Freeform 201">
              <a:extLst>
                <a:ext uri="{FF2B5EF4-FFF2-40B4-BE49-F238E27FC236}">
                  <a16:creationId xmlns:a16="http://schemas.microsoft.com/office/drawing/2014/main" id="{BD44FEFB-8936-B91D-5000-F833F7CD86BA}"/>
                </a:ext>
              </a:extLst>
            </p:cNvPr>
            <p:cNvSpPr>
              <a:spLocks/>
            </p:cNvSpPr>
            <p:nvPr/>
          </p:nvSpPr>
          <p:spPr bwMode="auto">
            <a:xfrm>
              <a:off x="2664" y="2408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3 h 84"/>
                <a:gd name="T6" fmla="*/ 59 w 84"/>
                <a:gd name="T7" fmla="*/ 81 h 84"/>
                <a:gd name="T8" fmla="*/ 65 w 84"/>
                <a:gd name="T9" fmla="*/ 76 h 84"/>
                <a:gd name="T10" fmla="*/ 71 w 84"/>
                <a:gd name="T11" fmla="*/ 72 h 84"/>
                <a:gd name="T12" fmla="*/ 78 w 84"/>
                <a:gd name="T13" fmla="*/ 66 h 84"/>
                <a:gd name="T14" fmla="*/ 81 w 84"/>
                <a:gd name="T15" fmla="*/ 58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1 w 84"/>
                <a:gd name="T25" fmla="*/ 25 h 84"/>
                <a:gd name="T26" fmla="*/ 78 w 84"/>
                <a:gd name="T27" fmla="*/ 17 h 84"/>
                <a:gd name="T28" fmla="*/ 71 w 84"/>
                <a:gd name="T29" fmla="*/ 11 h 84"/>
                <a:gd name="T30" fmla="*/ 65 w 84"/>
                <a:gd name="T31" fmla="*/ 7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6 w 84"/>
                <a:gd name="T43" fmla="*/ 3 h 84"/>
                <a:gd name="T44" fmla="*/ 19 w 84"/>
                <a:gd name="T45" fmla="*/ 7 h 84"/>
                <a:gd name="T46" fmla="*/ 12 w 84"/>
                <a:gd name="T47" fmla="*/ 11 h 84"/>
                <a:gd name="T48" fmla="*/ 8 w 84"/>
                <a:gd name="T49" fmla="*/ 17 h 84"/>
                <a:gd name="T50" fmla="*/ 3 w 84"/>
                <a:gd name="T51" fmla="*/ 25 h 84"/>
                <a:gd name="T52" fmla="*/ 2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50 h 84"/>
                <a:gd name="T60" fmla="*/ 3 w 84"/>
                <a:gd name="T61" fmla="*/ 58 h 84"/>
                <a:gd name="T62" fmla="*/ 8 w 84"/>
                <a:gd name="T63" fmla="*/ 66 h 84"/>
                <a:gd name="T64" fmla="*/ 12 w 84"/>
                <a:gd name="T65" fmla="*/ 72 h 84"/>
                <a:gd name="T66" fmla="*/ 19 w 84"/>
                <a:gd name="T67" fmla="*/ 76 h 84"/>
                <a:gd name="T68" fmla="*/ 26 w 84"/>
                <a:gd name="T69" fmla="*/ 81 h 84"/>
                <a:gd name="T70" fmla="*/ 34 w 84"/>
                <a:gd name="T71" fmla="*/ 83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3"/>
                  </a:lnTo>
                  <a:lnTo>
                    <a:pt x="59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8" y="66"/>
                  </a:lnTo>
                  <a:lnTo>
                    <a:pt x="81" y="58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1" y="25"/>
                  </a:lnTo>
                  <a:lnTo>
                    <a:pt x="78" y="17"/>
                  </a:lnTo>
                  <a:lnTo>
                    <a:pt x="71" y="11"/>
                  </a:lnTo>
                  <a:lnTo>
                    <a:pt x="65" y="7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9" y="7"/>
                  </a:lnTo>
                  <a:lnTo>
                    <a:pt x="12" y="11"/>
                  </a:lnTo>
                  <a:lnTo>
                    <a:pt x="8" y="17"/>
                  </a:lnTo>
                  <a:lnTo>
                    <a:pt x="3" y="25"/>
                  </a:lnTo>
                  <a:lnTo>
                    <a:pt x="2" y="33"/>
                  </a:lnTo>
                  <a:lnTo>
                    <a:pt x="0" y="42"/>
                  </a:lnTo>
                  <a:lnTo>
                    <a:pt x="2" y="50"/>
                  </a:lnTo>
                  <a:lnTo>
                    <a:pt x="3" y="58"/>
                  </a:lnTo>
                  <a:lnTo>
                    <a:pt x="8" y="66"/>
                  </a:lnTo>
                  <a:lnTo>
                    <a:pt x="12" y="72"/>
                  </a:lnTo>
                  <a:lnTo>
                    <a:pt x="19" y="76"/>
                  </a:lnTo>
                  <a:lnTo>
                    <a:pt x="26" y="81"/>
                  </a:lnTo>
                  <a:lnTo>
                    <a:pt x="34" y="83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3" name="Line 202">
              <a:extLst>
                <a:ext uri="{FF2B5EF4-FFF2-40B4-BE49-F238E27FC236}">
                  <a16:creationId xmlns:a16="http://schemas.microsoft.com/office/drawing/2014/main" id="{036D4548-73C0-6C52-DA1B-5B65382C67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08" y="207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4" name="Freeform 203">
              <a:extLst>
                <a:ext uri="{FF2B5EF4-FFF2-40B4-BE49-F238E27FC236}">
                  <a16:creationId xmlns:a16="http://schemas.microsoft.com/office/drawing/2014/main" id="{B5138F8C-6311-661E-074D-E75E8FBA8A36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3" y="2028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49 w 83"/>
                <a:gd name="T5" fmla="*/ 84 h 84"/>
                <a:gd name="T6" fmla="*/ 57 w 83"/>
                <a:gd name="T7" fmla="*/ 81 h 84"/>
                <a:gd name="T8" fmla="*/ 65 w 83"/>
                <a:gd name="T9" fmla="*/ 78 h 84"/>
                <a:gd name="T10" fmla="*/ 71 w 83"/>
                <a:gd name="T11" fmla="*/ 72 h 84"/>
                <a:gd name="T12" fmla="*/ 76 w 83"/>
                <a:gd name="T13" fmla="*/ 66 h 84"/>
                <a:gd name="T14" fmla="*/ 80 w 83"/>
                <a:gd name="T15" fmla="*/ 59 h 84"/>
                <a:gd name="T16" fmla="*/ 82 w 83"/>
                <a:gd name="T17" fmla="*/ 52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5 h 84"/>
                <a:gd name="T24" fmla="*/ 80 w 83"/>
                <a:gd name="T25" fmla="*/ 27 h 84"/>
                <a:gd name="T26" fmla="*/ 76 w 83"/>
                <a:gd name="T27" fmla="*/ 19 h 84"/>
                <a:gd name="T28" fmla="*/ 71 w 83"/>
                <a:gd name="T29" fmla="*/ 13 h 84"/>
                <a:gd name="T30" fmla="*/ 65 w 83"/>
                <a:gd name="T31" fmla="*/ 8 h 84"/>
                <a:gd name="T32" fmla="*/ 57 w 83"/>
                <a:gd name="T33" fmla="*/ 4 h 84"/>
                <a:gd name="T34" fmla="*/ 49 w 83"/>
                <a:gd name="T35" fmla="*/ 2 h 84"/>
                <a:gd name="T36" fmla="*/ 41 w 83"/>
                <a:gd name="T37" fmla="*/ 0 h 84"/>
                <a:gd name="T38" fmla="*/ 41 w 83"/>
                <a:gd name="T39" fmla="*/ 0 h 84"/>
                <a:gd name="T40" fmla="*/ 32 w 83"/>
                <a:gd name="T41" fmla="*/ 2 h 84"/>
                <a:gd name="T42" fmla="*/ 24 w 83"/>
                <a:gd name="T43" fmla="*/ 4 h 84"/>
                <a:gd name="T44" fmla="*/ 17 w 83"/>
                <a:gd name="T45" fmla="*/ 8 h 84"/>
                <a:gd name="T46" fmla="*/ 10 w 83"/>
                <a:gd name="T47" fmla="*/ 13 h 84"/>
                <a:gd name="T48" fmla="*/ 6 w 83"/>
                <a:gd name="T49" fmla="*/ 19 h 84"/>
                <a:gd name="T50" fmla="*/ 3 w 83"/>
                <a:gd name="T51" fmla="*/ 27 h 84"/>
                <a:gd name="T52" fmla="*/ 0 w 83"/>
                <a:gd name="T53" fmla="*/ 35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52 h 84"/>
                <a:gd name="T60" fmla="*/ 3 w 83"/>
                <a:gd name="T61" fmla="*/ 59 h 84"/>
                <a:gd name="T62" fmla="*/ 6 w 83"/>
                <a:gd name="T63" fmla="*/ 66 h 84"/>
                <a:gd name="T64" fmla="*/ 10 w 83"/>
                <a:gd name="T65" fmla="*/ 72 h 84"/>
                <a:gd name="T66" fmla="*/ 17 w 83"/>
                <a:gd name="T67" fmla="*/ 78 h 84"/>
                <a:gd name="T68" fmla="*/ 24 w 83"/>
                <a:gd name="T69" fmla="*/ 81 h 84"/>
                <a:gd name="T70" fmla="*/ 32 w 83"/>
                <a:gd name="T71" fmla="*/ 84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49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6"/>
                  </a:lnTo>
                  <a:lnTo>
                    <a:pt x="80" y="59"/>
                  </a:lnTo>
                  <a:lnTo>
                    <a:pt x="82" y="52"/>
                  </a:lnTo>
                  <a:lnTo>
                    <a:pt x="83" y="42"/>
                  </a:lnTo>
                  <a:lnTo>
                    <a:pt x="82" y="35"/>
                  </a:lnTo>
                  <a:lnTo>
                    <a:pt x="80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4"/>
                  </a:lnTo>
                  <a:lnTo>
                    <a:pt x="49" y="2"/>
                  </a:lnTo>
                  <a:lnTo>
                    <a:pt x="41" y="0"/>
                  </a:lnTo>
                  <a:lnTo>
                    <a:pt x="32" y="2"/>
                  </a:lnTo>
                  <a:lnTo>
                    <a:pt x="24" y="4"/>
                  </a:lnTo>
                  <a:lnTo>
                    <a:pt x="17" y="8"/>
                  </a:lnTo>
                  <a:lnTo>
                    <a:pt x="10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6" y="66"/>
                  </a:lnTo>
                  <a:lnTo>
                    <a:pt x="10" y="72"/>
                  </a:lnTo>
                  <a:lnTo>
                    <a:pt x="17" y="78"/>
                  </a:lnTo>
                  <a:lnTo>
                    <a:pt x="24" y="81"/>
                  </a:lnTo>
                  <a:lnTo>
                    <a:pt x="32" y="84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5" name="Line 204">
              <a:extLst>
                <a:ext uri="{FF2B5EF4-FFF2-40B4-BE49-F238E27FC236}">
                  <a16:creationId xmlns:a16="http://schemas.microsoft.com/office/drawing/2014/main" id="{C467DAF7-6659-5121-B5C7-4B9AF77B5BB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91" y="2070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6" name="Freeform 205">
              <a:extLst>
                <a:ext uri="{FF2B5EF4-FFF2-40B4-BE49-F238E27FC236}">
                  <a16:creationId xmlns:a16="http://schemas.microsoft.com/office/drawing/2014/main" id="{7FE00C32-7679-62A6-8110-B7EB24FDA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5" y="2028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8 w 84"/>
                <a:gd name="T7" fmla="*/ 81 h 84"/>
                <a:gd name="T8" fmla="*/ 66 w 84"/>
                <a:gd name="T9" fmla="*/ 78 h 84"/>
                <a:gd name="T10" fmla="*/ 72 w 84"/>
                <a:gd name="T11" fmla="*/ 72 h 84"/>
                <a:gd name="T12" fmla="*/ 76 w 84"/>
                <a:gd name="T13" fmla="*/ 66 h 84"/>
                <a:gd name="T14" fmla="*/ 81 w 84"/>
                <a:gd name="T15" fmla="*/ 59 h 84"/>
                <a:gd name="T16" fmla="*/ 83 w 84"/>
                <a:gd name="T17" fmla="*/ 52 h 84"/>
                <a:gd name="T18" fmla="*/ 84 w 84"/>
                <a:gd name="T19" fmla="*/ 42 h 84"/>
                <a:gd name="T20" fmla="*/ 84 w 84"/>
                <a:gd name="T21" fmla="*/ 42 h 84"/>
                <a:gd name="T22" fmla="*/ 83 w 84"/>
                <a:gd name="T23" fmla="*/ 35 h 84"/>
                <a:gd name="T24" fmla="*/ 81 w 84"/>
                <a:gd name="T25" fmla="*/ 27 h 84"/>
                <a:gd name="T26" fmla="*/ 76 w 84"/>
                <a:gd name="T27" fmla="*/ 19 h 84"/>
                <a:gd name="T28" fmla="*/ 72 w 84"/>
                <a:gd name="T29" fmla="*/ 13 h 84"/>
                <a:gd name="T30" fmla="*/ 66 w 84"/>
                <a:gd name="T31" fmla="*/ 8 h 84"/>
                <a:gd name="T32" fmla="*/ 58 w 84"/>
                <a:gd name="T33" fmla="*/ 4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4 h 84"/>
                <a:gd name="T44" fmla="*/ 18 w 84"/>
                <a:gd name="T45" fmla="*/ 8 h 84"/>
                <a:gd name="T46" fmla="*/ 11 w 84"/>
                <a:gd name="T47" fmla="*/ 13 h 84"/>
                <a:gd name="T48" fmla="*/ 7 w 84"/>
                <a:gd name="T49" fmla="*/ 19 h 84"/>
                <a:gd name="T50" fmla="*/ 4 w 84"/>
                <a:gd name="T51" fmla="*/ 27 h 84"/>
                <a:gd name="T52" fmla="*/ 0 w 84"/>
                <a:gd name="T53" fmla="*/ 35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2 h 84"/>
                <a:gd name="T60" fmla="*/ 4 w 84"/>
                <a:gd name="T61" fmla="*/ 59 h 84"/>
                <a:gd name="T62" fmla="*/ 7 w 84"/>
                <a:gd name="T63" fmla="*/ 66 h 84"/>
                <a:gd name="T64" fmla="*/ 11 w 84"/>
                <a:gd name="T65" fmla="*/ 72 h 84"/>
                <a:gd name="T66" fmla="*/ 18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8" y="81"/>
                  </a:lnTo>
                  <a:lnTo>
                    <a:pt x="66" y="78"/>
                  </a:lnTo>
                  <a:lnTo>
                    <a:pt x="72" y="72"/>
                  </a:lnTo>
                  <a:lnTo>
                    <a:pt x="76" y="66"/>
                  </a:lnTo>
                  <a:lnTo>
                    <a:pt x="81" y="59"/>
                  </a:lnTo>
                  <a:lnTo>
                    <a:pt x="83" y="52"/>
                  </a:lnTo>
                  <a:lnTo>
                    <a:pt x="84" y="42"/>
                  </a:lnTo>
                  <a:lnTo>
                    <a:pt x="83" y="35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2" y="13"/>
                  </a:lnTo>
                  <a:lnTo>
                    <a:pt x="66" y="8"/>
                  </a:lnTo>
                  <a:lnTo>
                    <a:pt x="58" y="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4"/>
                  </a:lnTo>
                  <a:lnTo>
                    <a:pt x="18" y="8"/>
                  </a:lnTo>
                  <a:lnTo>
                    <a:pt x="11" y="13"/>
                  </a:lnTo>
                  <a:lnTo>
                    <a:pt x="7" y="19"/>
                  </a:lnTo>
                  <a:lnTo>
                    <a:pt x="4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4" y="59"/>
                  </a:lnTo>
                  <a:lnTo>
                    <a:pt x="7" y="66"/>
                  </a:lnTo>
                  <a:lnTo>
                    <a:pt x="11" y="72"/>
                  </a:lnTo>
                  <a:lnTo>
                    <a:pt x="18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7" name="Line 206">
              <a:extLst>
                <a:ext uri="{FF2B5EF4-FFF2-40B4-BE49-F238E27FC236}">
                  <a16:creationId xmlns:a16="http://schemas.microsoft.com/office/drawing/2014/main" id="{601E5839-EB8A-E3B0-9BA9-6BDCACD799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68" y="206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8" name="Freeform 207">
              <a:extLst>
                <a:ext uri="{FF2B5EF4-FFF2-40B4-BE49-F238E27FC236}">
                  <a16:creationId xmlns:a16="http://schemas.microsoft.com/office/drawing/2014/main" id="{B7BA8592-0AA3-2448-2BCA-5E3A3736059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12" y="2025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3 h 84"/>
                <a:gd name="T6" fmla="*/ 58 w 84"/>
                <a:gd name="T7" fmla="*/ 81 h 84"/>
                <a:gd name="T8" fmla="*/ 65 w 84"/>
                <a:gd name="T9" fmla="*/ 76 h 84"/>
                <a:gd name="T10" fmla="*/ 71 w 84"/>
                <a:gd name="T11" fmla="*/ 72 h 84"/>
                <a:gd name="T12" fmla="*/ 76 w 84"/>
                <a:gd name="T13" fmla="*/ 65 h 84"/>
                <a:gd name="T14" fmla="*/ 81 w 84"/>
                <a:gd name="T15" fmla="*/ 58 h 84"/>
                <a:gd name="T16" fmla="*/ 82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3 h 84"/>
                <a:gd name="T24" fmla="*/ 81 w 84"/>
                <a:gd name="T25" fmla="*/ 25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7 h 84"/>
                <a:gd name="T32" fmla="*/ 58 w 84"/>
                <a:gd name="T33" fmla="*/ 3 h 84"/>
                <a:gd name="T34" fmla="*/ 50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0 h 84"/>
                <a:gd name="T42" fmla="*/ 25 w 84"/>
                <a:gd name="T43" fmla="*/ 3 h 84"/>
                <a:gd name="T44" fmla="*/ 17 w 84"/>
                <a:gd name="T45" fmla="*/ 7 h 84"/>
                <a:gd name="T46" fmla="*/ 11 w 84"/>
                <a:gd name="T47" fmla="*/ 13 h 84"/>
                <a:gd name="T48" fmla="*/ 6 w 84"/>
                <a:gd name="T49" fmla="*/ 19 h 84"/>
                <a:gd name="T50" fmla="*/ 3 w 84"/>
                <a:gd name="T51" fmla="*/ 25 h 84"/>
                <a:gd name="T52" fmla="*/ 0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0 h 84"/>
                <a:gd name="T60" fmla="*/ 3 w 84"/>
                <a:gd name="T61" fmla="*/ 58 h 84"/>
                <a:gd name="T62" fmla="*/ 6 w 84"/>
                <a:gd name="T63" fmla="*/ 65 h 84"/>
                <a:gd name="T64" fmla="*/ 11 w 84"/>
                <a:gd name="T65" fmla="*/ 72 h 84"/>
                <a:gd name="T66" fmla="*/ 17 w 84"/>
                <a:gd name="T67" fmla="*/ 76 h 84"/>
                <a:gd name="T68" fmla="*/ 25 w 84"/>
                <a:gd name="T69" fmla="*/ 81 h 84"/>
                <a:gd name="T70" fmla="*/ 33 w 84"/>
                <a:gd name="T71" fmla="*/ 83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3"/>
                  </a:lnTo>
                  <a:lnTo>
                    <a:pt x="58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6" y="65"/>
                  </a:lnTo>
                  <a:lnTo>
                    <a:pt x="81" y="58"/>
                  </a:lnTo>
                  <a:lnTo>
                    <a:pt x="82" y="50"/>
                  </a:lnTo>
                  <a:lnTo>
                    <a:pt x="84" y="42"/>
                  </a:lnTo>
                  <a:lnTo>
                    <a:pt x="82" y="33"/>
                  </a:lnTo>
                  <a:lnTo>
                    <a:pt x="81" y="25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7"/>
                  </a:lnTo>
                  <a:lnTo>
                    <a:pt x="58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3" y="0"/>
                  </a:lnTo>
                  <a:lnTo>
                    <a:pt x="25" y="3"/>
                  </a:lnTo>
                  <a:lnTo>
                    <a:pt x="17" y="7"/>
                  </a:lnTo>
                  <a:lnTo>
                    <a:pt x="11" y="13"/>
                  </a:lnTo>
                  <a:lnTo>
                    <a:pt x="6" y="19"/>
                  </a:lnTo>
                  <a:lnTo>
                    <a:pt x="3" y="25"/>
                  </a:lnTo>
                  <a:lnTo>
                    <a:pt x="0" y="33"/>
                  </a:lnTo>
                  <a:lnTo>
                    <a:pt x="0" y="42"/>
                  </a:lnTo>
                  <a:lnTo>
                    <a:pt x="0" y="50"/>
                  </a:lnTo>
                  <a:lnTo>
                    <a:pt x="3" y="58"/>
                  </a:lnTo>
                  <a:lnTo>
                    <a:pt x="6" y="65"/>
                  </a:lnTo>
                  <a:lnTo>
                    <a:pt x="11" y="72"/>
                  </a:lnTo>
                  <a:lnTo>
                    <a:pt x="17" y="76"/>
                  </a:lnTo>
                  <a:lnTo>
                    <a:pt x="25" y="81"/>
                  </a:lnTo>
                  <a:lnTo>
                    <a:pt x="33" y="83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49" name="Line 208">
              <a:extLst>
                <a:ext uri="{FF2B5EF4-FFF2-40B4-BE49-F238E27FC236}">
                  <a16:creationId xmlns:a16="http://schemas.microsoft.com/office/drawing/2014/main" id="{E0921035-0337-6A4F-0280-986095C7CD6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51" y="2067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0" name="Freeform 209">
              <a:extLst>
                <a:ext uri="{FF2B5EF4-FFF2-40B4-BE49-F238E27FC236}">
                  <a16:creationId xmlns:a16="http://schemas.microsoft.com/office/drawing/2014/main" id="{5C143942-7398-66DD-5F7A-5A350C416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3095" y="2025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3 h 84"/>
                <a:gd name="T6" fmla="*/ 57 w 84"/>
                <a:gd name="T7" fmla="*/ 81 h 84"/>
                <a:gd name="T8" fmla="*/ 65 w 84"/>
                <a:gd name="T9" fmla="*/ 76 h 84"/>
                <a:gd name="T10" fmla="*/ 71 w 84"/>
                <a:gd name="T11" fmla="*/ 72 h 84"/>
                <a:gd name="T12" fmla="*/ 76 w 84"/>
                <a:gd name="T13" fmla="*/ 65 h 84"/>
                <a:gd name="T14" fmla="*/ 81 w 84"/>
                <a:gd name="T15" fmla="*/ 58 h 84"/>
                <a:gd name="T16" fmla="*/ 82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3 h 84"/>
                <a:gd name="T24" fmla="*/ 81 w 84"/>
                <a:gd name="T25" fmla="*/ 25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7 h 84"/>
                <a:gd name="T32" fmla="*/ 57 w 84"/>
                <a:gd name="T33" fmla="*/ 3 h 84"/>
                <a:gd name="T34" fmla="*/ 50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0 h 84"/>
                <a:gd name="T42" fmla="*/ 25 w 84"/>
                <a:gd name="T43" fmla="*/ 3 h 84"/>
                <a:gd name="T44" fmla="*/ 17 w 84"/>
                <a:gd name="T45" fmla="*/ 7 h 84"/>
                <a:gd name="T46" fmla="*/ 11 w 84"/>
                <a:gd name="T47" fmla="*/ 13 h 84"/>
                <a:gd name="T48" fmla="*/ 6 w 84"/>
                <a:gd name="T49" fmla="*/ 19 h 84"/>
                <a:gd name="T50" fmla="*/ 3 w 84"/>
                <a:gd name="T51" fmla="*/ 25 h 84"/>
                <a:gd name="T52" fmla="*/ 0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0 h 84"/>
                <a:gd name="T60" fmla="*/ 3 w 84"/>
                <a:gd name="T61" fmla="*/ 58 h 84"/>
                <a:gd name="T62" fmla="*/ 6 w 84"/>
                <a:gd name="T63" fmla="*/ 65 h 84"/>
                <a:gd name="T64" fmla="*/ 11 w 84"/>
                <a:gd name="T65" fmla="*/ 72 h 84"/>
                <a:gd name="T66" fmla="*/ 17 w 84"/>
                <a:gd name="T67" fmla="*/ 76 h 84"/>
                <a:gd name="T68" fmla="*/ 25 w 84"/>
                <a:gd name="T69" fmla="*/ 81 h 84"/>
                <a:gd name="T70" fmla="*/ 33 w 84"/>
                <a:gd name="T71" fmla="*/ 83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3"/>
                  </a:lnTo>
                  <a:lnTo>
                    <a:pt x="57" y="81"/>
                  </a:lnTo>
                  <a:lnTo>
                    <a:pt x="65" y="76"/>
                  </a:lnTo>
                  <a:lnTo>
                    <a:pt x="71" y="72"/>
                  </a:lnTo>
                  <a:lnTo>
                    <a:pt x="76" y="65"/>
                  </a:lnTo>
                  <a:lnTo>
                    <a:pt x="81" y="58"/>
                  </a:lnTo>
                  <a:lnTo>
                    <a:pt x="82" y="50"/>
                  </a:lnTo>
                  <a:lnTo>
                    <a:pt x="84" y="42"/>
                  </a:lnTo>
                  <a:lnTo>
                    <a:pt x="82" y="33"/>
                  </a:lnTo>
                  <a:lnTo>
                    <a:pt x="81" y="25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7"/>
                  </a:lnTo>
                  <a:lnTo>
                    <a:pt x="57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3" y="0"/>
                  </a:lnTo>
                  <a:lnTo>
                    <a:pt x="25" y="3"/>
                  </a:lnTo>
                  <a:lnTo>
                    <a:pt x="17" y="7"/>
                  </a:lnTo>
                  <a:lnTo>
                    <a:pt x="11" y="13"/>
                  </a:lnTo>
                  <a:lnTo>
                    <a:pt x="6" y="19"/>
                  </a:lnTo>
                  <a:lnTo>
                    <a:pt x="3" y="25"/>
                  </a:lnTo>
                  <a:lnTo>
                    <a:pt x="0" y="33"/>
                  </a:lnTo>
                  <a:lnTo>
                    <a:pt x="0" y="42"/>
                  </a:lnTo>
                  <a:lnTo>
                    <a:pt x="0" y="50"/>
                  </a:lnTo>
                  <a:lnTo>
                    <a:pt x="3" y="58"/>
                  </a:lnTo>
                  <a:lnTo>
                    <a:pt x="6" y="65"/>
                  </a:lnTo>
                  <a:lnTo>
                    <a:pt x="11" y="72"/>
                  </a:lnTo>
                  <a:lnTo>
                    <a:pt x="17" y="76"/>
                  </a:lnTo>
                  <a:lnTo>
                    <a:pt x="25" y="81"/>
                  </a:lnTo>
                  <a:lnTo>
                    <a:pt x="33" y="83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1" name="Freeform 210">
              <a:extLst>
                <a:ext uri="{FF2B5EF4-FFF2-40B4-BE49-F238E27FC236}">
                  <a16:creationId xmlns:a16="http://schemas.microsoft.com/office/drawing/2014/main" id="{C82F1CA5-9631-626D-FD01-542D11C346C9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1" y="2030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1 w 84"/>
                <a:gd name="T5" fmla="*/ 82 h 84"/>
                <a:gd name="T6" fmla="*/ 59 w 84"/>
                <a:gd name="T7" fmla="*/ 81 h 84"/>
                <a:gd name="T8" fmla="*/ 65 w 84"/>
                <a:gd name="T9" fmla="*/ 76 h 84"/>
                <a:gd name="T10" fmla="*/ 71 w 84"/>
                <a:gd name="T11" fmla="*/ 71 h 84"/>
                <a:gd name="T12" fmla="*/ 78 w 84"/>
                <a:gd name="T13" fmla="*/ 65 h 84"/>
                <a:gd name="T14" fmla="*/ 81 w 84"/>
                <a:gd name="T15" fmla="*/ 57 h 84"/>
                <a:gd name="T16" fmla="*/ 84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4 w 84"/>
                <a:gd name="T23" fmla="*/ 33 h 84"/>
                <a:gd name="T24" fmla="*/ 81 w 84"/>
                <a:gd name="T25" fmla="*/ 25 h 84"/>
                <a:gd name="T26" fmla="*/ 78 w 84"/>
                <a:gd name="T27" fmla="*/ 17 h 84"/>
                <a:gd name="T28" fmla="*/ 71 w 84"/>
                <a:gd name="T29" fmla="*/ 11 h 84"/>
                <a:gd name="T30" fmla="*/ 65 w 84"/>
                <a:gd name="T31" fmla="*/ 6 h 84"/>
                <a:gd name="T32" fmla="*/ 59 w 84"/>
                <a:gd name="T33" fmla="*/ 3 h 84"/>
                <a:gd name="T34" fmla="*/ 51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4 w 84"/>
                <a:gd name="T41" fmla="*/ 0 h 84"/>
                <a:gd name="T42" fmla="*/ 26 w 84"/>
                <a:gd name="T43" fmla="*/ 3 h 84"/>
                <a:gd name="T44" fmla="*/ 19 w 84"/>
                <a:gd name="T45" fmla="*/ 6 h 84"/>
                <a:gd name="T46" fmla="*/ 12 w 84"/>
                <a:gd name="T47" fmla="*/ 11 h 84"/>
                <a:gd name="T48" fmla="*/ 8 w 84"/>
                <a:gd name="T49" fmla="*/ 17 h 84"/>
                <a:gd name="T50" fmla="*/ 3 w 84"/>
                <a:gd name="T51" fmla="*/ 25 h 84"/>
                <a:gd name="T52" fmla="*/ 2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2 w 84"/>
                <a:gd name="T59" fmla="*/ 50 h 84"/>
                <a:gd name="T60" fmla="*/ 3 w 84"/>
                <a:gd name="T61" fmla="*/ 57 h 84"/>
                <a:gd name="T62" fmla="*/ 8 w 84"/>
                <a:gd name="T63" fmla="*/ 65 h 84"/>
                <a:gd name="T64" fmla="*/ 12 w 84"/>
                <a:gd name="T65" fmla="*/ 71 h 84"/>
                <a:gd name="T66" fmla="*/ 19 w 84"/>
                <a:gd name="T67" fmla="*/ 76 h 84"/>
                <a:gd name="T68" fmla="*/ 26 w 84"/>
                <a:gd name="T69" fmla="*/ 81 h 84"/>
                <a:gd name="T70" fmla="*/ 34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1" y="82"/>
                  </a:lnTo>
                  <a:lnTo>
                    <a:pt x="59" y="81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8" y="65"/>
                  </a:lnTo>
                  <a:lnTo>
                    <a:pt x="81" y="57"/>
                  </a:lnTo>
                  <a:lnTo>
                    <a:pt x="84" y="50"/>
                  </a:lnTo>
                  <a:lnTo>
                    <a:pt x="84" y="42"/>
                  </a:lnTo>
                  <a:lnTo>
                    <a:pt x="84" y="33"/>
                  </a:lnTo>
                  <a:lnTo>
                    <a:pt x="81" y="25"/>
                  </a:lnTo>
                  <a:lnTo>
                    <a:pt x="78" y="17"/>
                  </a:lnTo>
                  <a:lnTo>
                    <a:pt x="71" y="11"/>
                  </a:lnTo>
                  <a:lnTo>
                    <a:pt x="65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9" y="6"/>
                  </a:lnTo>
                  <a:lnTo>
                    <a:pt x="12" y="11"/>
                  </a:lnTo>
                  <a:lnTo>
                    <a:pt x="8" y="17"/>
                  </a:lnTo>
                  <a:lnTo>
                    <a:pt x="3" y="25"/>
                  </a:lnTo>
                  <a:lnTo>
                    <a:pt x="2" y="33"/>
                  </a:lnTo>
                  <a:lnTo>
                    <a:pt x="0" y="42"/>
                  </a:lnTo>
                  <a:lnTo>
                    <a:pt x="2" y="50"/>
                  </a:lnTo>
                  <a:lnTo>
                    <a:pt x="3" y="57"/>
                  </a:lnTo>
                  <a:lnTo>
                    <a:pt x="8" y="65"/>
                  </a:lnTo>
                  <a:lnTo>
                    <a:pt x="12" y="71"/>
                  </a:lnTo>
                  <a:lnTo>
                    <a:pt x="19" y="76"/>
                  </a:lnTo>
                  <a:lnTo>
                    <a:pt x="26" y="81"/>
                  </a:lnTo>
                  <a:lnTo>
                    <a:pt x="34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2" name="Line 211">
              <a:extLst>
                <a:ext uri="{FF2B5EF4-FFF2-40B4-BE49-F238E27FC236}">
                  <a16:creationId xmlns:a16="http://schemas.microsoft.com/office/drawing/2014/main" id="{6AFF1BA8-C848-36E7-4D08-9E4CDA25A59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3" y="226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3" name="Freeform 212">
              <a:extLst>
                <a:ext uri="{FF2B5EF4-FFF2-40B4-BE49-F238E27FC236}">
                  <a16:creationId xmlns:a16="http://schemas.microsoft.com/office/drawing/2014/main" id="{4F22DA73-8EDF-BF47-53BD-3ACEE5C63F90}"/>
                </a:ext>
              </a:extLst>
            </p:cNvPr>
            <p:cNvSpPr>
              <a:spLocks/>
            </p:cNvSpPr>
            <p:nvPr/>
          </p:nvSpPr>
          <p:spPr bwMode="auto">
            <a:xfrm>
              <a:off x="3647" y="2227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1 h 84"/>
                <a:gd name="T8" fmla="*/ 65 w 84"/>
                <a:gd name="T9" fmla="*/ 77 h 84"/>
                <a:gd name="T10" fmla="*/ 71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6 h 84"/>
                <a:gd name="T26" fmla="*/ 76 w 84"/>
                <a:gd name="T27" fmla="*/ 19 h 84"/>
                <a:gd name="T28" fmla="*/ 71 w 84"/>
                <a:gd name="T29" fmla="*/ 12 h 84"/>
                <a:gd name="T30" fmla="*/ 65 w 84"/>
                <a:gd name="T31" fmla="*/ 8 h 84"/>
                <a:gd name="T32" fmla="*/ 57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7 w 84"/>
                <a:gd name="T45" fmla="*/ 8 h 84"/>
                <a:gd name="T46" fmla="*/ 11 w 84"/>
                <a:gd name="T47" fmla="*/ 12 h 84"/>
                <a:gd name="T48" fmla="*/ 6 w 84"/>
                <a:gd name="T49" fmla="*/ 19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1 w 84"/>
                <a:gd name="T65" fmla="*/ 71 h 84"/>
                <a:gd name="T66" fmla="*/ 17 w 84"/>
                <a:gd name="T67" fmla="*/ 77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4" name="Line 213">
              <a:extLst>
                <a:ext uri="{FF2B5EF4-FFF2-40B4-BE49-F238E27FC236}">
                  <a16:creationId xmlns:a16="http://schemas.microsoft.com/office/drawing/2014/main" id="{6DD9A44A-38BA-0F07-4481-F3399863970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86" y="2269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5" name="Freeform 214">
              <a:extLst>
                <a:ext uri="{FF2B5EF4-FFF2-40B4-BE49-F238E27FC236}">
                  <a16:creationId xmlns:a16="http://schemas.microsoft.com/office/drawing/2014/main" id="{2FA48539-AECE-838C-54FD-11A2295DE4F4}"/>
                </a:ext>
              </a:extLst>
            </p:cNvPr>
            <p:cNvSpPr>
              <a:spLocks/>
            </p:cNvSpPr>
            <p:nvPr/>
          </p:nvSpPr>
          <p:spPr bwMode="auto">
            <a:xfrm>
              <a:off x="3430" y="2227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1 h 84"/>
                <a:gd name="T8" fmla="*/ 65 w 84"/>
                <a:gd name="T9" fmla="*/ 77 h 84"/>
                <a:gd name="T10" fmla="*/ 71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6 h 84"/>
                <a:gd name="T26" fmla="*/ 76 w 84"/>
                <a:gd name="T27" fmla="*/ 19 h 84"/>
                <a:gd name="T28" fmla="*/ 71 w 84"/>
                <a:gd name="T29" fmla="*/ 12 h 84"/>
                <a:gd name="T30" fmla="*/ 65 w 84"/>
                <a:gd name="T31" fmla="*/ 8 h 84"/>
                <a:gd name="T32" fmla="*/ 57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7 w 84"/>
                <a:gd name="T45" fmla="*/ 8 h 84"/>
                <a:gd name="T46" fmla="*/ 11 w 84"/>
                <a:gd name="T47" fmla="*/ 12 h 84"/>
                <a:gd name="T48" fmla="*/ 6 w 84"/>
                <a:gd name="T49" fmla="*/ 19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1 w 84"/>
                <a:gd name="T65" fmla="*/ 71 h 84"/>
                <a:gd name="T66" fmla="*/ 17 w 84"/>
                <a:gd name="T67" fmla="*/ 77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7" y="8"/>
                  </a:lnTo>
                  <a:lnTo>
                    <a:pt x="11" y="12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7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6" name="Line 215">
              <a:extLst>
                <a:ext uri="{FF2B5EF4-FFF2-40B4-BE49-F238E27FC236}">
                  <a16:creationId xmlns:a16="http://schemas.microsoft.com/office/drawing/2014/main" id="{D4F9AF83-2A50-936F-4324-55579766AC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63" y="226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7" name="Freeform 216">
              <a:extLst>
                <a:ext uri="{FF2B5EF4-FFF2-40B4-BE49-F238E27FC236}">
                  <a16:creationId xmlns:a16="http://schemas.microsoft.com/office/drawing/2014/main" id="{0ABBBB93-7B75-0053-4C41-B012AEC76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7" y="2224"/>
              <a:ext cx="83" cy="84"/>
            </a:xfrm>
            <a:custGeom>
              <a:avLst/>
              <a:gdLst>
                <a:gd name="T0" fmla="*/ 42 w 83"/>
                <a:gd name="T1" fmla="*/ 84 h 84"/>
                <a:gd name="T2" fmla="*/ 42 w 83"/>
                <a:gd name="T3" fmla="*/ 84 h 84"/>
                <a:gd name="T4" fmla="*/ 49 w 83"/>
                <a:gd name="T5" fmla="*/ 82 h 84"/>
                <a:gd name="T6" fmla="*/ 57 w 83"/>
                <a:gd name="T7" fmla="*/ 80 h 84"/>
                <a:gd name="T8" fmla="*/ 65 w 83"/>
                <a:gd name="T9" fmla="*/ 76 h 84"/>
                <a:gd name="T10" fmla="*/ 71 w 83"/>
                <a:gd name="T11" fmla="*/ 71 h 84"/>
                <a:gd name="T12" fmla="*/ 76 w 83"/>
                <a:gd name="T13" fmla="*/ 65 h 84"/>
                <a:gd name="T14" fmla="*/ 80 w 83"/>
                <a:gd name="T15" fmla="*/ 57 h 84"/>
                <a:gd name="T16" fmla="*/ 82 w 83"/>
                <a:gd name="T17" fmla="*/ 49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2 h 84"/>
                <a:gd name="T24" fmla="*/ 80 w 83"/>
                <a:gd name="T25" fmla="*/ 25 h 84"/>
                <a:gd name="T26" fmla="*/ 76 w 83"/>
                <a:gd name="T27" fmla="*/ 18 h 84"/>
                <a:gd name="T28" fmla="*/ 71 w 83"/>
                <a:gd name="T29" fmla="*/ 12 h 84"/>
                <a:gd name="T30" fmla="*/ 65 w 83"/>
                <a:gd name="T31" fmla="*/ 6 h 84"/>
                <a:gd name="T32" fmla="*/ 57 w 83"/>
                <a:gd name="T33" fmla="*/ 3 h 84"/>
                <a:gd name="T34" fmla="*/ 49 w 83"/>
                <a:gd name="T35" fmla="*/ 0 h 84"/>
                <a:gd name="T36" fmla="*/ 42 w 83"/>
                <a:gd name="T37" fmla="*/ 0 h 84"/>
                <a:gd name="T38" fmla="*/ 42 w 83"/>
                <a:gd name="T39" fmla="*/ 0 h 84"/>
                <a:gd name="T40" fmla="*/ 32 w 83"/>
                <a:gd name="T41" fmla="*/ 0 h 84"/>
                <a:gd name="T42" fmla="*/ 25 w 83"/>
                <a:gd name="T43" fmla="*/ 3 h 84"/>
                <a:gd name="T44" fmla="*/ 17 w 83"/>
                <a:gd name="T45" fmla="*/ 6 h 84"/>
                <a:gd name="T46" fmla="*/ 11 w 83"/>
                <a:gd name="T47" fmla="*/ 12 h 84"/>
                <a:gd name="T48" fmla="*/ 6 w 83"/>
                <a:gd name="T49" fmla="*/ 18 h 84"/>
                <a:gd name="T50" fmla="*/ 3 w 83"/>
                <a:gd name="T51" fmla="*/ 25 h 84"/>
                <a:gd name="T52" fmla="*/ 0 w 83"/>
                <a:gd name="T53" fmla="*/ 32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49 h 84"/>
                <a:gd name="T60" fmla="*/ 3 w 83"/>
                <a:gd name="T61" fmla="*/ 57 h 84"/>
                <a:gd name="T62" fmla="*/ 6 w 83"/>
                <a:gd name="T63" fmla="*/ 65 h 84"/>
                <a:gd name="T64" fmla="*/ 11 w 83"/>
                <a:gd name="T65" fmla="*/ 71 h 84"/>
                <a:gd name="T66" fmla="*/ 17 w 83"/>
                <a:gd name="T67" fmla="*/ 76 h 84"/>
                <a:gd name="T68" fmla="*/ 25 w 83"/>
                <a:gd name="T69" fmla="*/ 80 h 84"/>
                <a:gd name="T70" fmla="*/ 32 w 83"/>
                <a:gd name="T71" fmla="*/ 82 h 84"/>
                <a:gd name="T72" fmla="*/ 42 w 83"/>
                <a:gd name="T73" fmla="*/ 84 h 84"/>
                <a:gd name="T74" fmla="*/ 42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2" y="84"/>
                  </a:moveTo>
                  <a:lnTo>
                    <a:pt x="42" y="84"/>
                  </a:lnTo>
                  <a:lnTo>
                    <a:pt x="49" y="82"/>
                  </a:lnTo>
                  <a:lnTo>
                    <a:pt x="57" y="80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7"/>
                  </a:lnTo>
                  <a:lnTo>
                    <a:pt x="82" y="49"/>
                  </a:lnTo>
                  <a:lnTo>
                    <a:pt x="83" y="42"/>
                  </a:lnTo>
                  <a:lnTo>
                    <a:pt x="82" y="32"/>
                  </a:lnTo>
                  <a:lnTo>
                    <a:pt x="80" y="25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49" y="0"/>
                  </a:lnTo>
                  <a:lnTo>
                    <a:pt x="42" y="0"/>
                  </a:lnTo>
                  <a:lnTo>
                    <a:pt x="32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0"/>
                  </a:lnTo>
                  <a:lnTo>
                    <a:pt x="32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8" name="Line 217">
              <a:extLst>
                <a:ext uri="{FF2B5EF4-FFF2-40B4-BE49-F238E27FC236}">
                  <a16:creationId xmlns:a16="http://schemas.microsoft.com/office/drawing/2014/main" id="{65878D8C-7C20-F081-078A-E72D45FAFE8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45" y="2266"/>
              <a:ext cx="186" cy="1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59" name="Freeform 218">
              <a:extLst>
                <a:ext uri="{FF2B5EF4-FFF2-40B4-BE49-F238E27FC236}">
                  <a16:creationId xmlns:a16="http://schemas.microsoft.com/office/drawing/2014/main" id="{B863140E-FCCF-969B-CE1B-7A80B5268079}"/>
                </a:ext>
              </a:extLst>
            </p:cNvPr>
            <p:cNvSpPr>
              <a:spLocks/>
            </p:cNvSpPr>
            <p:nvPr/>
          </p:nvSpPr>
          <p:spPr bwMode="auto">
            <a:xfrm>
              <a:off x="2990" y="2224"/>
              <a:ext cx="83" cy="84"/>
            </a:xfrm>
            <a:custGeom>
              <a:avLst/>
              <a:gdLst>
                <a:gd name="T0" fmla="*/ 41 w 83"/>
                <a:gd name="T1" fmla="*/ 84 h 84"/>
                <a:gd name="T2" fmla="*/ 41 w 83"/>
                <a:gd name="T3" fmla="*/ 84 h 84"/>
                <a:gd name="T4" fmla="*/ 49 w 83"/>
                <a:gd name="T5" fmla="*/ 82 h 84"/>
                <a:gd name="T6" fmla="*/ 57 w 83"/>
                <a:gd name="T7" fmla="*/ 80 h 84"/>
                <a:gd name="T8" fmla="*/ 65 w 83"/>
                <a:gd name="T9" fmla="*/ 76 h 84"/>
                <a:gd name="T10" fmla="*/ 71 w 83"/>
                <a:gd name="T11" fmla="*/ 71 h 84"/>
                <a:gd name="T12" fmla="*/ 76 w 83"/>
                <a:gd name="T13" fmla="*/ 65 h 84"/>
                <a:gd name="T14" fmla="*/ 80 w 83"/>
                <a:gd name="T15" fmla="*/ 57 h 84"/>
                <a:gd name="T16" fmla="*/ 82 w 83"/>
                <a:gd name="T17" fmla="*/ 49 h 84"/>
                <a:gd name="T18" fmla="*/ 83 w 83"/>
                <a:gd name="T19" fmla="*/ 42 h 84"/>
                <a:gd name="T20" fmla="*/ 83 w 83"/>
                <a:gd name="T21" fmla="*/ 42 h 84"/>
                <a:gd name="T22" fmla="*/ 82 w 83"/>
                <a:gd name="T23" fmla="*/ 32 h 84"/>
                <a:gd name="T24" fmla="*/ 80 w 83"/>
                <a:gd name="T25" fmla="*/ 25 h 84"/>
                <a:gd name="T26" fmla="*/ 76 w 83"/>
                <a:gd name="T27" fmla="*/ 18 h 84"/>
                <a:gd name="T28" fmla="*/ 71 w 83"/>
                <a:gd name="T29" fmla="*/ 12 h 84"/>
                <a:gd name="T30" fmla="*/ 65 w 83"/>
                <a:gd name="T31" fmla="*/ 6 h 84"/>
                <a:gd name="T32" fmla="*/ 57 w 83"/>
                <a:gd name="T33" fmla="*/ 3 h 84"/>
                <a:gd name="T34" fmla="*/ 49 w 83"/>
                <a:gd name="T35" fmla="*/ 0 h 84"/>
                <a:gd name="T36" fmla="*/ 41 w 83"/>
                <a:gd name="T37" fmla="*/ 0 h 84"/>
                <a:gd name="T38" fmla="*/ 41 w 83"/>
                <a:gd name="T39" fmla="*/ 0 h 84"/>
                <a:gd name="T40" fmla="*/ 32 w 83"/>
                <a:gd name="T41" fmla="*/ 0 h 84"/>
                <a:gd name="T42" fmla="*/ 24 w 83"/>
                <a:gd name="T43" fmla="*/ 3 h 84"/>
                <a:gd name="T44" fmla="*/ 17 w 83"/>
                <a:gd name="T45" fmla="*/ 6 h 84"/>
                <a:gd name="T46" fmla="*/ 10 w 83"/>
                <a:gd name="T47" fmla="*/ 12 h 84"/>
                <a:gd name="T48" fmla="*/ 6 w 83"/>
                <a:gd name="T49" fmla="*/ 18 h 84"/>
                <a:gd name="T50" fmla="*/ 3 w 83"/>
                <a:gd name="T51" fmla="*/ 25 h 84"/>
                <a:gd name="T52" fmla="*/ 0 w 83"/>
                <a:gd name="T53" fmla="*/ 32 h 84"/>
                <a:gd name="T54" fmla="*/ 0 w 83"/>
                <a:gd name="T55" fmla="*/ 42 h 84"/>
                <a:gd name="T56" fmla="*/ 0 w 83"/>
                <a:gd name="T57" fmla="*/ 42 h 84"/>
                <a:gd name="T58" fmla="*/ 0 w 83"/>
                <a:gd name="T59" fmla="*/ 49 h 84"/>
                <a:gd name="T60" fmla="*/ 3 w 83"/>
                <a:gd name="T61" fmla="*/ 57 h 84"/>
                <a:gd name="T62" fmla="*/ 6 w 83"/>
                <a:gd name="T63" fmla="*/ 65 h 84"/>
                <a:gd name="T64" fmla="*/ 10 w 83"/>
                <a:gd name="T65" fmla="*/ 71 h 84"/>
                <a:gd name="T66" fmla="*/ 17 w 83"/>
                <a:gd name="T67" fmla="*/ 76 h 84"/>
                <a:gd name="T68" fmla="*/ 24 w 83"/>
                <a:gd name="T69" fmla="*/ 80 h 84"/>
                <a:gd name="T70" fmla="*/ 32 w 83"/>
                <a:gd name="T71" fmla="*/ 82 h 84"/>
                <a:gd name="T72" fmla="*/ 41 w 83"/>
                <a:gd name="T73" fmla="*/ 84 h 84"/>
                <a:gd name="T74" fmla="*/ 41 w 83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4">
                  <a:moveTo>
                    <a:pt x="41" y="84"/>
                  </a:moveTo>
                  <a:lnTo>
                    <a:pt x="41" y="84"/>
                  </a:lnTo>
                  <a:lnTo>
                    <a:pt x="49" y="82"/>
                  </a:lnTo>
                  <a:lnTo>
                    <a:pt x="57" y="80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7"/>
                  </a:lnTo>
                  <a:lnTo>
                    <a:pt x="82" y="49"/>
                  </a:lnTo>
                  <a:lnTo>
                    <a:pt x="83" y="42"/>
                  </a:lnTo>
                  <a:lnTo>
                    <a:pt x="82" y="32"/>
                  </a:lnTo>
                  <a:lnTo>
                    <a:pt x="80" y="25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49" y="0"/>
                  </a:lnTo>
                  <a:lnTo>
                    <a:pt x="41" y="0"/>
                  </a:lnTo>
                  <a:lnTo>
                    <a:pt x="32" y="0"/>
                  </a:lnTo>
                  <a:lnTo>
                    <a:pt x="24" y="3"/>
                  </a:lnTo>
                  <a:lnTo>
                    <a:pt x="17" y="6"/>
                  </a:lnTo>
                  <a:lnTo>
                    <a:pt x="10" y="12"/>
                  </a:lnTo>
                  <a:lnTo>
                    <a:pt x="6" y="18"/>
                  </a:lnTo>
                  <a:lnTo>
                    <a:pt x="3" y="25"/>
                  </a:lnTo>
                  <a:lnTo>
                    <a:pt x="0" y="32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0" y="71"/>
                  </a:lnTo>
                  <a:lnTo>
                    <a:pt x="17" y="76"/>
                  </a:lnTo>
                  <a:lnTo>
                    <a:pt x="24" y="80"/>
                  </a:lnTo>
                  <a:lnTo>
                    <a:pt x="32" y="82"/>
                  </a:lnTo>
                  <a:lnTo>
                    <a:pt x="41" y="84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0" name="Freeform 219">
              <a:extLst>
                <a:ext uri="{FF2B5EF4-FFF2-40B4-BE49-F238E27FC236}">
                  <a16:creationId xmlns:a16="http://schemas.microsoft.com/office/drawing/2014/main" id="{3D61C9E3-EC5D-2297-8000-E263327A8AF1}"/>
                </a:ext>
              </a:extLst>
            </p:cNvPr>
            <p:cNvSpPr>
              <a:spLocks/>
            </p:cNvSpPr>
            <p:nvPr/>
          </p:nvSpPr>
          <p:spPr bwMode="auto">
            <a:xfrm>
              <a:off x="2776" y="2229"/>
              <a:ext cx="83" cy="83"/>
            </a:xfrm>
            <a:custGeom>
              <a:avLst/>
              <a:gdLst>
                <a:gd name="T0" fmla="*/ 42 w 83"/>
                <a:gd name="T1" fmla="*/ 83 h 83"/>
                <a:gd name="T2" fmla="*/ 42 w 83"/>
                <a:gd name="T3" fmla="*/ 83 h 83"/>
                <a:gd name="T4" fmla="*/ 51 w 83"/>
                <a:gd name="T5" fmla="*/ 82 h 83"/>
                <a:gd name="T6" fmla="*/ 59 w 83"/>
                <a:gd name="T7" fmla="*/ 80 h 83"/>
                <a:gd name="T8" fmla="*/ 65 w 83"/>
                <a:gd name="T9" fmla="*/ 75 h 83"/>
                <a:gd name="T10" fmla="*/ 71 w 83"/>
                <a:gd name="T11" fmla="*/ 71 h 83"/>
                <a:gd name="T12" fmla="*/ 77 w 83"/>
                <a:gd name="T13" fmla="*/ 65 h 83"/>
                <a:gd name="T14" fmla="*/ 80 w 83"/>
                <a:gd name="T15" fmla="*/ 57 h 83"/>
                <a:gd name="T16" fmla="*/ 83 w 83"/>
                <a:gd name="T17" fmla="*/ 49 h 83"/>
                <a:gd name="T18" fmla="*/ 83 w 83"/>
                <a:gd name="T19" fmla="*/ 41 h 83"/>
                <a:gd name="T20" fmla="*/ 83 w 83"/>
                <a:gd name="T21" fmla="*/ 41 h 83"/>
                <a:gd name="T22" fmla="*/ 83 w 83"/>
                <a:gd name="T23" fmla="*/ 32 h 83"/>
                <a:gd name="T24" fmla="*/ 80 w 83"/>
                <a:gd name="T25" fmla="*/ 24 h 83"/>
                <a:gd name="T26" fmla="*/ 77 w 83"/>
                <a:gd name="T27" fmla="*/ 17 h 83"/>
                <a:gd name="T28" fmla="*/ 71 w 83"/>
                <a:gd name="T29" fmla="*/ 10 h 83"/>
                <a:gd name="T30" fmla="*/ 65 w 83"/>
                <a:gd name="T31" fmla="*/ 6 h 83"/>
                <a:gd name="T32" fmla="*/ 59 w 83"/>
                <a:gd name="T33" fmla="*/ 3 h 83"/>
                <a:gd name="T34" fmla="*/ 51 w 83"/>
                <a:gd name="T35" fmla="*/ 0 h 83"/>
                <a:gd name="T36" fmla="*/ 42 w 83"/>
                <a:gd name="T37" fmla="*/ 0 h 83"/>
                <a:gd name="T38" fmla="*/ 42 w 83"/>
                <a:gd name="T39" fmla="*/ 0 h 83"/>
                <a:gd name="T40" fmla="*/ 34 w 83"/>
                <a:gd name="T41" fmla="*/ 0 h 83"/>
                <a:gd name="T42" fmla="*/ 26 w 83"/>
                <a:gd name="T43" fmla="*/ 3 h 83"/>
                <a:gd name="T44" fmla="*/ 18 w 83"/>
                <a:gd name="T45" fmla="*/ 6 h 83"/>
                <a:gd name="T46" fmla="*/ 12 w 83"/>
                <a:gd name="T47" fmla="*/ 10 h 83"/>
                <a:gd name="T48" fmla="*/ 7 w 83"/>
                <a:gd name="T49" fmla="*/ 17 h 83"/>
                <a:gd name="T50" fmla="*/ 3 w 83"/>
                <a:gd name="T51" fmla="*/ 24 h 83"/>
                <a:gd name="T52" fmla="*/ 1 w 83"/>
                <a:gd name="T53" fmla="*/ 32 h 83"/>
                <a:gd name="T54" fmla="*/ 0 w 83"/>
                <a:gd name="T55" fmla="*/ 41 h 83"/>
                <a:gd name="T56" fmla="*/ 0 w 83"/>
                <a:gd name="T57" fmla="*/ 41 h 83"/>
                <a:gd name="T58" fmla="*/ 1 w 83"/>
                <a:gd name="T59" fmla="*/ 49 h 83"/>
                <a:gd name="T60" fmla="*/ 3 w 83"/>
                <a:gd name="T61" fmla="*/ 57 h 83"/>
                <a:gd name="T62" fmla="*/ 7 w 83"/>
                <a:gd name="T63" fmla="*/ 65 h 83"/>
                <a:gd name="T64" fmla="*/ 12 w 83"/>
                <a:gd name="T65" fmla="*/ 71 h 83"/>
                <a:gd name="T66" fmla="*/ 18 w 83"/>
                <a:gd name="T67" fmla="*/ 75 h 83"/>
                <a:gd name="T68" fmla="*/ 26 w 83"/>
                <a:gd name="T69" fmla="*/ 80 h 83"/>
                <a:gd name="T70" fmla="*/ 34 w 83"/>
                <a:gd name="T71" fmla="*/ 82 h 83"/>
                <a:gd name="T72" fmla="*/ 42 w 83"/>
                <a:gd name="T73" fmla="*/ 83 h 83"/>
                <a:gd name="T74" fmla="*/ 42 w 83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3">
                  <a:moveTo>
                    <a:pt x="42" y="83"/>
                  </a:moveTo>
                  <a:lnTo>
                    <a:pt x="42" y="83"/>
                  </a:lnTo>
                  <a:lnTo>
                    <a:pt x="51" y="82"/>
                  </a:lnTo>
                  <a:lnTo>
                    <a:pt x="59" y="80"/>
                  </a:lnTo>
                  <a:lnTo>
                    <a:pt x="65" y="75"/>
                  </a:lnTo>
                  <a:lnTo>
                    <a:pt x="71" y="71"/>
                  </a:lnTo>
                  <a:lnTo>
                    <a:pt x="77" y="65"/>
                  </a:lnTo>
                  <a:lnTo>
                    <a:pt x="80" y="57"/>
                  </a:lnTo>
                  <a:lnTo>
                    <a:pt x="83" y="49"/>
                  </a:lnTo>
                  <a:lnTo>
                    <a:pt x="83" y="41"/>
                  </a:lnTo>
                  <a:lnTo>
                    <a:pt x="83" y="32"/>
                  </a:lnTo>
                  <a:lnTo>
                    <a:pt x="80" y="24"/>
                  </a:lnTo>
                  <a:lnTo>
                    <a:pt x="77" y="17"/>
                  </a:lnTo>
                  <a:lnTo>
                    <a:pt x="71" y="10"/>
                  </a:lnTo>
                  <a:lnTo>
                    <a:pt x="65" y="6"/>
                  </a:lnTo>
                  <a:lnTo>
                    <a:pt x="59" y="3"/>
                  </a:lnTo>
                  <a:lnTo>
                    <a:pt x="51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3"/>
                  </a:lnTo>
                  <a:lnTo>
                    <a:pt x="18" y="6"/>
                  </a:lnTo>
                  <a:lnTo>
                    <a:pt x="12" y="10"/>
                  </a:lnTo>
                  <a:lnTo>
                    <a:pt x="7" y="17"/>
                  </a:lnTo>
                  <a:lnTo>
                    <a:pt x="3" y="24"/>
                  </a:lnTo>
                  <a:lnTo>
                    <a:pt x="1" y="32"/>
                  </a:lnTo>
                  <a:lnTo>
                    <a:pt x="0" y="41"/>
                  </a:lnTo>
                  <a:lnTo>
                    <a:pt x="1" y="49"/>
                  </a:lnTo>
                  <a:lnTo>
                    <a:pt x="3" y="57"/>
                  </a:lnTo>
                  <a:lnTo>
                    <a:pt x="7" y="65"/>
                  </a:lnTo>
                  <a:lnTo>
                    <a:pt x="12" y="71"/>
                  </a:lnTo>
                  <a:lnTo>
                    <a:pt x="18" y="75"/>
                  </a:lnTo>
                  <a:lnTo>
                    <a:pt x="26" y="80"/>
                  </a:lnTo>
                  <a:lnTo>
                    <a:pt x="34" y="82"/>
                  </a:lnTo>
                  <a:lnTo>
                    <a:pt x="42" y="83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1" name="Line 220">
              <a:extLst>
                <a:ext uri="{FF2B5EF4-FFF2-40B4-BE49-F238E27FC236}">
                  <a16:creationId xmlns:a16="http://schemas.microsoft.com/office/drawing/2014/main" id="{919549BB-47B9-0331-1280-18503FE7D06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692" y="2100"/>
              <a:ext cx="315" cy="547"/>
            </a:xfrm>
            <a:prstGeom prst="line">
              <a:avLst/>
            </a:prstGeom>
            <a:noFill/>
            <a:ln w="30163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2" name="Freeform 221">
              <a:extLst>
                <a:ext uri="{FF2B5EF4-FFF2-40B4-BE49-F238E27FC236}">
                  <a16:creationId xmlns:a16="http://schemas.microsoft.com/office/drawing/2014/main" id="{AE84ADA9-5F8E-B04C-6170-F6B96267721E}"/>
                </a:ext>
              </a:extLst>
            </p:cNvPr>
            <p:cNvSpPr>
              <a:spLocks/>
            </p:cNvSpPr>
            <p:nvPr/>
          </p:nvSpPr>
          <p:spPr bwMode="auto">
            <a:xfrm>
              <a:off x="3641" y="2596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2 h 84"/>
                <a:gd name="T6" fmla="*/ 57 w 84"/>
                <a:gd name="T7" fmla="*/ 81 h 84"/>
                <a:gd name="T8" fmla="*/ 65 w 84"/>
                <a:gd name="T9" fmla="*/ 76 h 84"/>
                <a:gd name="T10" fmla="*/ 71 w 84"/>
                <a:gd name="T11" fmla="*/ 71 h 84"/>
                <a:gd name="T12" fmla="*/ 76 w 84"/>
                <a:gd name="T13" fmla="*/ 65 h 84"/>
                <a:gd name="T14" fmla="*/ 81 w 84"/>
                <a:gd name="T15" fmla="*/ 57 h 84"/>
                <a:gd name="T16" fmla="*/ 82 w 84"/>
                <a:gd name="T17" fmla="*/ 50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3 h 84"/>
                <a:gd name="T24" fmla="*/ 81 w 84"/>
                <a:gd name="T25" fmla="*/ 25 h 84"/>
                <a:gd name="T26" fmla="*/ 76 w 84"/>
                <a:gd name="T27" fmla="*/ 19 h 84"/>
                <a:gd name="T28" fmla="*/ 71 w 84"/>
                <a:gd name="T29" fmla="*/ 12 h 84"/>
                <a:gd name="T30" fmla="*/ 65 w 84"/>
                <a:gd name="T31" fmla="*/ 6 h 84"/>
                <a:gd name="T32" fmla="*/ 57 w 84"/>
                <a:gd name="T33" fmla="*/ 3 h 84"/>
                <a:gd name="T34" fmla="*/ 50 w 84"/>
                <a:gd name="T35" fmla="*/ 0 h 84"/>
                <a:gd name="T36" fmla="*/ 42 w 84"/>
                <a:gd name="T37" fmla="*/ 0 h 84"/>
                <a:gd name="T38" fmla="*/ 42 w 84"/>
                <a:gd name="T39" fmla="*/ 0 h 84"/>
                <a:gd name="T40" fmla="*/ 32 w 84"/>
                <a:gd name="T41" fmla="*/ 0 h 84"/>
                <a:gd name="T42" fmla="*/ 25 w 84"/>
                <a:gd name="T43" fmla="*/ 3 h 84"/>
                <a:gd name="T44" fmla="*/ 17 w 84"/>
                <a:gd name="T45" fmla="*/ 6 h 84"/>
                <a:gd name="T46" fmla="*/ 11 w 84"/>
                <a:gd name="T47" fmla="*/ 12 h 84"/>
                <a:gd name="T48" fmla="*/ 6 w 84"/>
                <a:gd name="T49" fmla="*/ 19 h 84"/>
                <a:gd name="T50" fmla="*/ 3 w 84"/>
                <a:gd name="T51" fmla="*/ 25 h 84"/>
                <a:gd name="T52" fmla="*/ 0 w 84"/>
                <a:gd name="T53" fmla="*/ 33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0 h 84"/>
                <a:gd name="T60" fmla="*/ 3 w 84"/>
                <a:gd name="T61" fmla="*/ 57 h 84"/>
                <a:gd name="T62" fmla="*/ 6 w 84"/>
                <a:gd name="T63" fmla="*/ 65 h 84"/>
                <a:gd name="T64" fmla="*/ 11 w 84"/>
                <a:gd name="T65" fmla="*/ 71 h 84"/>
                <a:gd name="T66" fmla="*/ 17 w 84"/>
                <a:gd name="T67" fmla="*/ 76 h 84"/>
                <a:gd name="T68" fmla="*/ 25 w 84"/>
                <a:gd name="T69" fmla="*/ 81 h 84"/>
                <a:gd name="T70" fmla="*/ 32 w 84"/>
                <a:gd name="T71" fmla="*/ 82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2"/>
                  </a:lnTo>
                  <a:lnTo>
                    <a:pt x="57" y="81"/>
                  </a:lnTo>
                  <a:lnTo>
                    <a:pt x="65" y="76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7"/>
                  </a:lnTo>
                  <a:lnTo>
                    <a:pt x="82" y="50"/>
                  </a:lnTo>
                  <a:lnTo>
                    <a:pt x="84" y="42"/>
                  </a:lnTo>
                  <a:lnTo>
                    <a:pt x="82" y="33"/>
                  </a:lnTo>
                  <a:lnTo>
                    <a:pt x="81" y="25"/>
                  </a:lnTo>
                  <a:lnTo>
                    <a:pt x="76" y="19"/>
                  </a:lnTo>
                  <a:lnTo>
                    <a:pt x="71" y="12"/>
                  </a:lnTo>
                  <a:lnTo>
                    <a:pt x="65" y="6"/>
                  </a:lnTo>
                  <a:lnTo>
                    <a:pt x="57" y="3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32" y="0"/>
                  </a:lnTo>
                  <a:lnTo>
                    <a:pt x="25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9"/>
                  </a:lnTo>
                  <a:lnTo>
                    <a:pt x="3" y="25"/>
                  </a:lnTo>
                  <a:lnTo>
                    <a:pt x="0" y="33"/>
                  </a:lnTo>
                  <a:lnTo>
                    <a:pt x="0" y="42"/>
                  </a:lnTo>
                  <a:lnTo>
                    <a:pt x="0" y="50"/>
                  </a:lnTo>
                  <a:lnTo>
                    <a:pt x="3" y="57"/>
                  </a:lnTo>
                  <a:lnTo>
                    <a:pt x="6" y="65"/>
                  </a:lnTo>
                  <a:lnTo>
                    <a:pt x="11" y="71"/>
                  </a:lnTo>
                  <a:lnTo>
                    <a:pt x="17" y="76"/>
                  </a:lnTo>
                  <a:lnTo>
                    <a:pt x="25" y="81"/>
                  </a:lnTo>
                  <a:lnTo>
                    <a:pt x="32" y="82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3" name="Freeform 222">
              <a:extLst>
                <a:ext uri="{FF2B5EF4-FFF2-40B4-BE49-F238E27FC236}">
                  <a16:creationId xmlns:a16="http://schemas.microsoft.com/office/drawing/2014/main" id="{6FCCAF77-3D9C-49F2-ECCA-3419F915224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8" y="2411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1 h 84"/>
                <a:gd name="T8" fmla="*/ 65 w 84"/>
                <a:gd name="T9" fmla="*/ 78 h 84"/>
                <a:gd name="T10" fmla="*/ 71 w 84"/>
                <a:gd name="T11" fmla="*/ 72 h 84"/>
                <a:gd name="T12" fmla="*/ 76 w 84"/>
                <a:gd name="T13" fmla="*/ 66 h 84"/>
                <a:gd name="T14" fmla="*/ 81 w 84"/>
                <a:gd name="T15" fmla="*/ 59 h 84"/>
                <a:gd name="T16" fmla="*/ 82 w 84"/>
                <a:gd name="T17" fmla="*/ 52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5 h 84"/>
                <a:gd name="T24" fmla="*/ 81 w 84"/>
                <a:gd name="T25" fmla="*/ 27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8 h 84"/>
                <a:gd name="T32" fmla="*/ 57 w 84"/>
                <a:gd name="T33" fmla="*/ 4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2 w 84"/>
                <a:gd name="T41" fmla="*/ 2 h 84"/>
                <a:gd name="T42" fmla="*/ 25 w 84"/>
                <a:gd name="T43" fmla="*/ 4 h 84"/>
                <a:gd name="T44" fmla="*/ 18 w 84"/>
                <a:gd name="T45" fmla="*/ 8 h 84"/>
                <a:gd name="T46" fmla="*/ 12 w 84"/>
                <a:gd name="T47" fmla="*/ 13 h 84"/>
                <a:gd name="T48" fmla="*/ 6 w 84"/>
                <a:gd name="T49" fmla="*/ 19 h 84"/>
                <a:gd name="T50" fmla="*/ 3 w 84"/>
                <a:gd name="T51" fmla="*/ 27 h 84"/>
                <a:gd name="T52" fmla="*/ 0 w 84"/>
                <a:gd name="T53" fmla="*/ 35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2 h 84"/>
                <a:gd name="T60" fmla="*/ 3 w 84"/>
                <a:gd name="T61" fmla="*/ 59 h 84"/>
                <a:gd name="T62" fmla="*/ 6 w 84"/>
                <a:gd name="T63" fmla="*/ 66 h 84"/>
                <a:gd name="T64" fmla="*/ 12 w 84"/>
                <a:gd name="T65" fmla="*/ 72 h 84"/>
                <a:gd name="T66" fmla="*/ 18 w 84"/>
                <a:gd name="T67" fmla="*/ 78 h 84"/>
                <a:gd name="T68" fmla="*/ 25 w 84"/>
                <a:gd name="T69" fmla="*/ 81 h 84"/>
                <a:gd name="T70" fmla="*/ 32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2"/>
                  </a:lnTo>
                  <a:lnTo>
                    <a:pt x="76" y="66"/>
                  </a:lnTo>
                  <a:lnTo>
                    <a:pt x="81" y="59"/>
                  </a:lnTo>
                  <a:lnTo>
                    <a:pt x="82" y="52"/>
                  </a:lnTo>
                  <a:lnTo>
                    <a:pt x="84" y="42"/>
                  </a:lnTo>
                  <a:lnTo>
                    <a:pt x="82" y="35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2" y="2"/>
                  </a:lnTo>
                  <a:lnTo>
                    <a:pt x="25" y="4"/>
                  </a:lnTo>
                  <a:lnTo>
                    <a:pt x="18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7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3" y="59"/>
                  </a:lnTo>
                  <a:lnTo>
                    <a:pt x="6" y="66"/>
                  </a:lnTo>
                  <a:lnTo>
                    <a:pt x="12" y="72"/>
                  </a:lnTo>
                  <a:lnTo>
                    <a:pt x="18" y="78"/>
                  </a:lnTo>
                  <a:lnTo>
                    <a:pt x="25" y="81"/>
                  </a:lnTo>
                  <a:lnTo>
                    <a:pt x="32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4" name="Freeform 223">
              <a:extLst>
                <a:ext uri="{FF2B5EF4-FFF2-40B4-BE49-F238E27FC236}">
                  <a16:creationId xmlns:a16="http://schemas.microsoft.com/office/drawing/2014/main" id="{07A71A1D-2119-ECDC-E96B-14283A899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5" y="2033"/>
              <a:ext cx="84" cy="84"/>
            </a:xfrm>
            <a:custGeom>
              <a:avLst/>
              <a:gdLst>
                <a:gd name="T0" fmla="*/ 42 w 84"/>
                <a:gd name="T1" fmla="*/ 84 h 84"/>
                <a:gd name="T2" fmla="*/ 42 w 84"/>
                <a:gd name="T3" fmla="*/ 84 h 84"/>
                <a:gd name="T4" fmla="*/ 50 w 84"/>
                <a:gd name="T5" fmla="*/ 84 h 84"/>
                <a:gd name="T6" fmla="*/ 57 w 84"/>
                <a:gd name="T7" fmla="*/ 81 h 84"/>
                <a:gd name="T8" fmla="*/ 65 w 84"/>
                <a:gd name="T9" fmla="*/ 78 h 84"/>
                <a:gd name="T10" fmla="*/ 71 w 84"/>
                <a:gd name="T11" fmla="*/ 71 h 84"/>
                <a:gd name="T12" fmla="*/ 76 w 84"/>
                <a:gd name="T13" fmla="*/ 65 h 84"/>
                <a:gd name="T14" fmla="*/ 81 w 84"/>
                <a:gd name="T15" fmla="*/ 59 h 84"/>
                <a:gd name="T16" fmla="*/ 82 w 84"/>
                <a:gd name="T17" fmla="*/ 51 h 84"/>
                <a:gd name="T18" fmla="*/ 84 w 84"/>
                <a:gd name="T19" fmla="*/ 42 h 84"/>
                <a:gd name="T20" fmla="*/ 84 w 84"/>
                <a:gd name="T21" fmla="*/ 42 h 84"/>
                <a:gd name="T22" fmla="*/ 82 w 84"/>
                <a:gd name="T23" fmla="*/ 34 h 84"/>
                <a:gd name="T24" fmla="*/ 81 w 84"/>
                <a:gd name="T25" fmla="*/ 26 h 84"/>
                <a:gd name="T26" fmla="*/ 76 w 84"/>
                <a:gd name="T27" fmla="*/ 19 h 84"/>
                <a:gd name="T28" fmla="*/ 71 w 84"/>
                <a:gd name="T29" fmla="*/ 13 h 84"/>
                <a:gd name="T30" fmla="*/ 65 w 84"/>
                <a:gd name="T31" fmla="*/ 8 h 84"/>
                <a:gd name="T32" fmla="*/ 57 w 84"/>
                <a:gd name="T33" fmla="*/ 3 h 84"/>
                <a:gd name="T34" fmla="*/ 50 w 84"/>
                <a:gd name="T35" fmla="*/ 2 h 84"/>
                <a:gd name="T36" fmla="*/ 42 w 84"/>
                <a:gd name="T37" fmla="*/ 0 h 84"/>
                <a:gd name="T38" fmla="*/ 42 w 84"/>
                <a:gd name="T39" fmla="*/ 0 h 84"/>
                <a:gd name="T40" fmla="*/ 33 w 84"/>
                <a:gd name="T41" fmla="*/ 2 h 84"/>
                <a:gd name="T42" fmla="*/ 25 w 84"/>
                <a:gd name="T43" fmla="*/ 3 h 84"/>
                <a:gd name="T44" fmla="*/ 19 w 84"/>
                <a:gd name="T45" fmla="*/ 8 h 84"/>
                <a:gd name="T46" fmla="*/ 12 w 84"/>
                <a:gd name="T47" fmla="*/ 13 h 84"/>
                <a:gd name="T48" fmla="*/ 6 w 84"/>
                <a:gd name="T49" fmla="*/ 19 h 84"/>
                <a:gd name="T50" fmla="*/ 3 w 84"/>
                <a:gd name="T51" fmla="*/ 26 h 84"/>
                <a:gd name="T52" fmla="*/ 0 w 84"/>
                <a:gd name="T53" fmla="*/ 34 h 84"/>
                <a:gd name="T54" fmla="*/ 0 w 84"/>
                <a:gd name="T55" fmla="*/ 42 h 84"/>
                <a:gd name="T56" fmla="*/ 0 w 84"/>
                <a:gd name="T57" fmla="*/ 42 h 84"/>
                <a:gd name="T58" fmla="*/ 0 w 84"/>
                <a:gd name="T59" fmla="*/ 51 h 84"/>
                <a:gd name="T60" fmla="*/ 3 w 84"/>
                <a:gd name="T61" fmla="*/ 59 h 84"/>
                <a:gd name="T62" fmla="*/ 6 w 84"/>
                <a:gd name="T63" fmla="*/ 65 h 84"/>
                <a:gd name="T64" fmla="*/ 12 w 84"/>
                <a:gd name="T65" fmla="*/ 71 h 84"/>
                <a:gd name="T66" fmla="*/ 19 w 84"/>
                <a:gd name="T67" fmla="*/ 78 h 84"/>
                <a:gd name="T68" fmla="*/ 25 w 84"/>
                <a:gd name="T69" fmla="*/ 81 h 84"/>
                <a:gd name="T70" fmla="*/ 33 w 84"/>
                <a:gd name="T71" fmla="*/ 84 h 84"/>
                <a:gd name="T72" fmla="*/ 42 w 84"/>
                <a:gd name="T73" fmla="*/ 84 h 84"/>
                <a:gd name="T74" fmla="*/ 42 w 84"/>
                <a:gd name="T75" fmla="*/ 84 h 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4" h="84">
                  <a:moveTo>
                    <a:pt x="42" y="84"/>
                  </a:moveTo>
                  <a:lnTo>
                    <a:pt x="42" y="84"/>
                  </a:lnTo>
                  <a:lnTo>
                    <a:pt x="50" y="84"/>
                  </a:lnTo>
                  <a:lnTo>
                    <a:pt x="57" y="81"/>
                  </a:lnTo>
                  <a:lnTo>
                    <a:pt x="65" y="78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1" y="59"/>
                  </a:lnTo>
                  <a:lnTo>
                    <a:pt x="82" y="51"/>
                  </a:lnTo>
                  <a:lnTo>
                    <a:pt x="84" y="42"/>
                  </a:lnTo>
                  <a:lnTo>
                    <a:pt x="82" y="34"/>
                  </a:lnTo>
                  <a:lnTo>
                    <a:pt x="81" y="26"/>
                  </a:lnTo>
                  <a:lnTo>
                    <a:pt x="76" y="19"/>
                  </a:lnTo>
                  <a:lnTo>
                    <a:pt x="71" y="13"/>
                  </a:lnTo>
                  <a:lnTo>
                    <a:pt x="65" y="8"/>
                  </a:lnTo>
                  <a:lnTo>
                    <a:pt x="57" y="3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33" y="2"/>
                  </a:lnTo>
                  <a:lnTo>
                    <a:pt x="25" y="3"/>
                  </a:lnTo>
                  <a:lnTo>
                    <a:pt x="19" y="8"/>
                  </a:lnTo>
                  <a:lnTo>
                    <a:pt x="12" y="13"/>
                  </a:lnTo>
                  <a:lnTo>
                    <a:pt x="6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1"/>
                  </a:lnTo>
                  <a:lnTo>
                    <a:pt x="19" y="78"/>
                  </a:lnTo>
                  <a:lnTo>
                    <a:pt x="25" y="81"/>
                  </a:lnTo>
                  <a:lnTo>
                    <a:pt x="33" y="84"/>
                  </a:lnTo>
                  <a:lnTo>
                    <a:pt x="42" y="8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5" name="Freeform 224">
              <a:extLst>
                <a:ext uri="{FF2B5EF4-FFF2-40B4-BE49-F238E27FC236}">
                  <a16:creationId xmlns:a16="http://schemas.microsoft.com/office/drawing/2014/main" id="{52246017-5FF6-6360-4568-DDDBB20EF923}"/>
                </a:ext>
              </a:extLst>
            </p:cNvPr>
            <p:cNvSpPr>
              <a:spLocks/>
            </p:cNvSpPr>
            <p:nvPr/>
          </p:nvSpPr>
          <p:spPr bwMode="auto">
            <a:xfrm>
              <a:off x="3860" y="2232"/>
              <a:ext cx="83" cy="83"/>
            </a:xfrm>
            <a:custGeom>
              <a:avLst/>
              <a:gdLst>
                <a:gd name="T0" fmla="*/ 41 w 83"/>
                <a:gd name="T1" fmla="*/ 83 h 83"/>
                <a:gd name="T2" fmla="*/ 41 w 83"/>
                <a:gd name="T3" fmla="*/ 83 h 83"/>
                <a:gd name="T4" fmla="*/ 49 w 83"/>
                <a:gd name="T5" fmla="*/ 83 h 83"/>
                <a:gd name="T6" fmla="*/ 57 w 83"/>
                <a:gd name="T7" fmla="*/ 80 h 83"/>
                <a:gd name="T8" fmla="*/ 65 w 83"/>
                <a:gd name="T9" fmla="*/ 77 h 83"/>
                <a:gd name="T10" fmla="*/ 71 w 83"/>
                <a:gd name="T11" fmla="*/ 71 h 83"/>
                <a:gd name="T12" fmla="*/ 76 w 83"/>
                <a:gd name="T13" fmla="*/ 65 h 83"/>
                <a:gd name="T14" fmla="*/ 80 w 83"/>
                <a:gd name="T15" fmla="*/ 59 h 83"/>
                <a:gd name="T16" fmla="*/ 82 w 83"/>
                <a:gd name="T17" fmla="*/ 51 h 83"/>
                <a:gd name="T18" fmla="*/ 83 w 83"/>
                <a:gd name="T19" fmla="*/ 41 h 83"/>
                <a:gd name="T20" fmla="*/ 83 w 83"/>
                <a:gd name="T21" fmla="*/ 41 h 83"/>
                <a:gd name="T22" fmla="*/ 82 w 83"/>
                <a:gd name="T23" fmla="*/ 34 h 83"/>
                <a:gd name="T24" fmla="*/ 80 w 83"/>
                <a:gd name="T25" fmla="*/ 26 h 83"/>
                <a:gd name="T26" fmla="*/ 76 w 83"/>
                <a:gd name="T27" fmla="*/ 18 h 83"/>
                <a:gd name="T28" fmla="*/ 71 w 83"/>
                <a:gd name="T29" fmla="*/ 12 h 83"/>
                <a:gd name="T30" fmla="*/ 65 w 83"/>
                <a:gd name="T31" fmla="*/ 7 h 83"/>
                <a:gd name="T32" fmla="*/ 57 w 83"/>
                <a:gd name="T33" fmla="*/ 3 h 83"/>
                <a:gd name="T34" fmla="*/ 49 w 83"/>
                <a:gd name="T35" fmla="*/ 1 h 83"/>
                <a:gd name="T36" fmla="*/ 41 w 83"/>
                <a:gd name="T37" fmla="*/ 0 h 83"/>
                <a:gd name="T38" fmla="*/ 41 w 83"/>
                <a:gd name="T39" fmla="*/ 0 h 83"/>
                <a:gd name="T40" fmla="*/ 32 w 83"/>
                <a:gd name="T41" fmla="*/ 1 h 83"/>
                <a:gd name="T42" fmla="*/ 24 w 83"/>
                <a:gd name="T43" fmla="*/ 3 h 83"/>
                <a:gd name="T44" fmla="*/ 18 w 83"/>
                <a:gd name="T45" fmla="*/ 7 h 83"/>
                <a:gd name="T46" fmla="*/ 12 w 83"/>
                <a:gd name="T47" fmla="*/ 12 h 83"/>
                <a:gd name="T48" fmla="*/ 6 w 83"/>
                <a:gd name="T49" fmla="*/ 18 h 83"/>
                <a:gd name="T50" fmla="*/ 3 w 83"/>
                <a:gd name="T51" fmla="*/ 26 h 83"/>
                <a:gd name="T52" fmla="*/ 0 w 83"/>
                <a:gd name="T53" fmla="*/ 34 h 83"/>
                <a:gd name="T54" fmla="*/ 0 w 83"/>
                <a:gd name="T55" fmla="*/ 41 h 83"/>
                <a:gd name="T56" fmla="*/ 0 w 83"/>
                <a:gd name="T57" fmla="*/ 41 h 83"/>
                <a:gd name="T58" fmla="*/ 0 w 83"/>
                <a:gd name="T59" fmla="*/ 51 h 83"/>
                <a:gd name="T60" fmla="*/ 3 w 83"/>
                <a:gd name="T61" fmla="*/ 59 h 83"/>
                <a:gd name="T62" fmla="*/ 6 w 83"/>
                <a:gd name="T63" fmla="*/ 65 h 83"/>
                <a:gd name="T64" fmla="*/ 12 w 83"/>
                <a:gd name="T65" fmla="*/ 71 h 83"/>
                <a:gd name="T66" fmla="*/ 18 w 83"/>
                <a:gd name="T67" fmla="*/ 77 h 83"/>
                <a:gd name="T68" fmla="*/ 24 w 83"/>
                <a:gd name="T69" fmla="*/ 80 h 83"/>
                <a:gd name="T70" fmla="*/ 32 w 83"/>
                <a:gd name="T71" fmla="*/ 83 h 83"/>
                <a:gd name="T72" fmla="*/ 41 w 83"/>
                <a:gd name="T73" fmla="*/ 83 h 83"/>
                <a:gd name="T74" fmla="*/ 41 w 83"/>
                <a:gd name="T75" fmla="*/ 83 h 83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83" h="83">
                  <a:moveTo>
                    <a:pt x="41" y="83"/>
                  </a:moveTo>
                  <a:lnTo>
                    <a:pt x="41" y="83"/>
                  </a:lnTo>
                  <a:lnTo>
                    <a:pt x="49" y="83"/>
                  </a:lnTo>
                  <a:lnTo>
                    <a:pt x="57" y="80"/>
                  </a:lnTo>
                  <a:lnTo>
                    <a:pt x="65" y="77"/>
                  </a:lnTo>
                  <a:lnTo>
                    <a:pt x="71" y="71"/>
                  </a:lnTo>
                  <a:lnTo>
                    <a:pt x="76" y="65"/>
                  </a:lnTo>
                  <a:lnTo>
                    <a:pt x="80" y="59"/>
                  </a:lnTo>
                  <a:lnTo>
                    <a:pt x="82" y="51"/>
                  </a:lnTo>
                  <a:lnTo>
                    <a:pt x="83" y="41"/>
                  </a:lnTo>
                  <a:lnTo>
                    <a:pt x="82" y="34"/>
                  </a:lnTo>
                  <a:lnTo>
                    <a:pt x="80" y="26"/>
                  </a:lnTo>
                  <a:lnTo>
                    <a:pt x="76" y="18"/>
                  </a:lnTo>
                  <a:lnTo>
                    <a:pt x="71" y="12"/>
                  </a:lnTo>
                  <a:lnTo>
                    <a:pt x="65" y="7"/>
                  </a:lnTo>
                  <a:lnTo>
                    <a:pt x="57" y="3"/>
                  </a:lnTo>
                  <a:lnTo>
                    <a:pt x="49" y="1"/>
                  </a:lnTo>
                  <a:lnTo>
                    <a:pt x="41" y="0"/>
                  </a:lnTo>
                  <a:lnTo>
                    <a:pt x="32" y="1"/>
                  </a:lnTo>
                  <a:lnTo>
                    <a:pt x="24" y="3"/>
                  </a:lnTo>
                  <a:lnTo>
                    <a:pt x="18" y="7"/>
                  </a:lnTo>
                  <a:lnTo>
                    <a:pt x="12" y="12"/>
                  </a:lnTo>
                  <a:lnTo>
                    <a:pt x="6" y="18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0" y="41"/>
                  </a:lnTo>
                  <a:lnTo>
                    <a:pt x="0" y="51"/>
                  </a:lnTo>
                  <a:lnTo>
                    <a:pt x="3" y="59"/>
                  </a:lnTo>
                  <a:lnTo>
                    <a:pt x="6" y="65"/>
                  </a:lnTo>
                  <a:lnTo>
                    <a:pt x="12" y="71"/>
                  </a:lnTo>
                  <a:lnTo>
                    <a:pt x="18" y="77"/>
                  </a:lnTo>
                  <a:lnTo>
                    <a:pt x="24" y="80"/>
                  </a:lnTo>
                  <a:lnTo>
                    <a:pt x="32" y="83"/>
                  </a:lnTo>
                  <a:lnTo>
                    <a:pt x="41" y="83"/>
                  </a:lnTo>
                  <a:close/>
                </a:path>
              </a:pathLst>
            </a:custGeom>
            <a:solidFill>
              <a:srgbClr val="00A0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6" name="Freeform 225">
              <a:extLst>
                <a:ext uri="{FF2B5EF4-FFF2-40B4-BE49-F238E27FC236}">
                  <a16:creationId xmlns:a16="http://schemas.microsoft.com/office/drawing/2014/main" id="{AF9BA210-013F-912F-F305-0FF16BAD9727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5" y="1503"/>
              <a:ext cx="93" cy="161"/>
            </a:xfrm>
            <a:custGeom>
              <a:avLst/>
              <a:gdLst>
                <a:gd name="T0" fmla="*/ 0 w 93"/>
                <a:gd name="T1" fmla="*/ 161 h 161"/>
                <a:gd name="T2" fmla="*/ 93 w 93"/>
                <a:gd name="T3" fmla="*/ 0 h 161"/>
                <a:gd name="T4" fmla="*/ 0 w 93"/>
                <a:gd name="T5" fmla="*/ 161 h 161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3" h="161">
                  <a:moveTo>
                    <a:pt x="0" y="161"/>
                  </a:moveTo>
                  <a:lnTo>
                    <a:pt x="93" y="0"/>
                  </a:lnTo>
                  <a:lnTo>
                    <a:pt x="0" y="161"/>
                  </a:lnTo>
                  <a:close/>
                </a:path>
              </a:pathLst>
            </a:custGeom>
            <a:solidFill>
              <a:srgbClr val="0185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7" name="Line 226">
              <a:extLst>
                <a:ext uri="{FF2B5EF4-FFF2-40B4-BE49-F238E27FC236}">
                  <a16:creationId xmlns:a16="http://schemas.microsoft.com/office/drawing/2014/main" id="{E196BAC1-637B-5488-5758-ECBA9E4919E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65" y="1503"/>
              <a:ext cx="93" cy="161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8" name="Line 227">
              <a:extLst>
                <a:ext uri="{FF2B5EF4-FFF2-40B4-BE49-F238E27FC236}">
                  <a16:creationId xmlns:a16="http://schemas.microsoft.com/office/drawing/2014/main" id="{160B5BBB-79C6-46CD-5647-CA14B8ABEC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65" y="1642"/>
              <a:ext cx="12" cy="22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69" name="Line 228">
              <a:extLst>
                <a:ext uri="{FF2B5EF4-FFF2-40B4-BE49-F238E27FC236}">
                  <a16:creationId xmlns:a16="http://schemas.microsoft.com/office/drawing/2014/main" id="{EF8FB912-5C74-A0F6-BF0C-AB4746C5C3B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90" y="1599"/>
              <a:ext cx="12" cy="22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0" name="Line 229">
              <a:extLst>
                <a:ext uri="{FF2B5EF4-FFF2-40B4-BE49-F238E27FC236}">
                  <a16:creationId xmlns:a16="http://schemas.microsoft.com/office/drawing/2014/main" id="{B7A7AAE8-6233-3281-0EAF-276D5B4D06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4" y="1577"/>
              <a:ext cx="1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1" name="Line 230">
              <a:extLst>
                <a:ext uri="{FF2B5EF4-FFF2-40B4-BE49-F238E27FC236}">
                  <a16:creationId xmlns:a16="http://schemas.microsoft.com/office/drawing/2014/main" id="{27D09F72-37DC-B17B-8156-BD77AC07BC9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14" y="1557"/>
              <a:ext cx="13" cy="20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2" name="Line 231">
              <a:extLst>
                <a:ext uri="{FF2B5EF4-FFF2-40B4-BE49-F238E27FC236}">
                  <a16:creationId xmlns:a16="http://schemas.microsoft.com/office/drawing/2014/main" id="{BC6300F6-6925-43EC-8DE7-1F1FCA85CF5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39" y="1514"/>
              <a:ext cx="13" cy="2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3" name="Freeform 232">
              <a:extLst>
                <a:ext uri="{FF2B5EF4-FFF2-40B4-BE49-F238E27FC236}">
                  <a16:creationId xmlns:a16="http://schemas.microsoft.com/office/drawing/2014/main" id="{B67CD6CC-BFD8-41C3-F975-62CE7B1CEA11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2" y="1435"/>
              <a:ext cx="95" cy="119"/>
            </a:xfrm>
            <a:custGeom>
              <a:avLst/>
              <a:gdLst>
                <a:gd name="T0" fmla="*/ 95 w 95"/>
                <a:gd name="T1" fmla="*/ 0 h 119"/>
                <a:gd name="T2" fmla="*/ 79 w 95"/>
                <a:gd name="T3" fmla="*/ 119 h 119"/>
                <a:gd name="T4" fmla="*/ 53 w 95"/>
                <a:gd name="T5" fmla="*/ 72 h 119"/>
                <a:gd name="T6" fmla="*/ 0 w 95"/>
                <a:gd name="T7" fmla="*/ 72 h 119"/>
                <a:gd name="T8" fmla="*/ 95 w 95"/>
                <a:gd name="T9" fmla="*/ 0 h 1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5" h="119">
                  <a:moveTo>
                    <a:pt x="95" y="0"/>
                  </a:moveTo>
                  <a:lnTo>
                    <a:pt x="79" y="119"/>
                  </a:lnTo>
                  <a:lnTo>
                    <a:pt x="53" y="72"/>
                  </a:lnTo>
                  <a:lnTo>
                    <a:pt x="0" y="72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0185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4" name="Line 233">
              <a:extLst>
                <a:ext uri="{FF2B5EF4-FFF2-40B4-BE49-F238E27FC236}">
                  <a16:creationId xmlns:a16="http://schemas.microsoft.com/office/drawing/2014/main" id="{EAB891E3-B5CE-8C8A-D592-5B359C38BF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17" y="2636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5" name="Line 234">
              <a:extLst>
                <a:ext uri="{FF2B5EF4-FFF2-40B4-BE49-F238E27FC236}">
                  <a16:creationId xmlns:a16="http://schemas.microsoft.com/office/drawing/2014/main" id="{91B4B9CA-0FE5-F5C2-43A8-FFECB1E92B8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66" y="2636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6" name="Line 235">
              <a:extLst>
                <a:ext uri="{FF2B5EF4-FFF2-40B4-BE49-F238E27FC236}">
                  <a16:creationId xmlns:a16="http://schemas.microsoft.com/office/drawing/2014/main" id="{72E604DE-ACE9-CE56-3A68-74E3ECB15E9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16" y="2636"/>
              <a:ext cx="1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7" name="Line 236">
              <a:extLst>
                <a:ext uri="{FF2B5EF4-FFF2-40B4-BE49-F238E27FC236}">
                  <a16:creationId xmlns:a16="http://schemas.microsoft.com/office/drawing/2014/main" id="{1A748BB8-B85F-B524-73C1-6C80707935A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16" y="2636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8" name="Line 237">
              <a:extLst>
                <a:ext uri="{FF2B5EF4-FFF2-40B4-BE49-F238E27FC236}">
                  <a16:creationId xmlns:a16="http://schemas.microsoft.com/office/drawing/2014/main" id="{4506FF07-9A9D-3359-D3EA-2359DA54027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66" y="2636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79" name="Line 238">
              <a:extLst>
                <a:ext uri="{FF2B5EF4-FFF2-40B4-BE49-F238E27FC236}">
                  <a16:creationId xmlns:a16="http://schemas.microsoft.com/office/drawing/2014/main" id="{CF4F744C-E095-BD77-B5BD-75931A353D2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15" y="2636"/>
              <a:ext cx="1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80" name="Line 239">
              <a:extLst>
                <a:ext uri="{FF2B5EF4-FFF2-40B4-BE49-F238E27FC236}">
                  <a16:creationId xmlns:a16="http://schemas.microsoft.com/office/drawing/2014/main" id="{EE03075C-1E34-6EE3-0500-D4C126DE316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15" y="2636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81" name="Line 240">
              <a:extLst>
                <a:ext uri="{FF2B5EF4-FFF2-40B4-BE49-F238E27FC236}">
                  <a16:creationId xmlns:a16="http://schemas.microsoft.com/office/drawing/2014/main" id="{F09AE1CC-EA6D-4EE0-918E-FE9D1B80E8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65" y="2636"/>
              <a:ext cx="25" cy="1"/>
            </a:xfrm>
            <a:prstGeom prst="line">
              <a:avLst/>
            </a:prstGeom>
            <a:noFill/>
            <a:ln w="30163">
              <a:solidFill>
                <a:srgbClr val="008837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8782" name="Freeform 241">
              <a:extLst>
                <a:ext uri="{FF2B5EF4-FFF2-40B4-BE49-F238E27FC236}">
                  <a16:creationId xmlns:a16="http://schemas.microsoft.com/office/drawing/2014/main" id="{7C0F7F72-D06C-72CB-2084-F5C050B75E55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3" y="2591"/>
              <a:ext cx="112" cy="90"/>
            </a:xfrm>
            <a:custGeom>
              <a:avLst/>
              <a:gdLst>
                <a:gd name="T0" fmla="*/ 112 w 112"/>
                <a:gd name="T1" fmla="*/ 45 h 90"/>
                <a:gd name="T2" fmla="*/ 0 w 112"/>
                <a:gd name="T3" fmla="*/ 90 h 90"/>
                <a:gd name="T4" fmla="*/ 27 w 112"/>
                <a:gd name="T5" fmla="*/ 45 h 90"/>
                <a:gd name="T6" fmla="*/ 0 w 112"/>
                <a:gd name="T7" fmla="*/ 0 h 90"/>
                <a:gd name="T8" fmla="*/ 112 w 112"/>
                <a:gd name="T9" fmla="*/ 45 h 9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12" h="90">
                  <a:moveTo>
                    <a:pt x="112" y="45"/>
                  </a:moveTo>
                  <a:lnTo>
                    <a:pt x="0" y="90"/>
                  </a:lnTo>
                  <a:lnTo>
                    <a:pt x="27" y="45"/>
                  </a:lnTo>
                  <a:lnTo>
                    <a:pt x="0" y="0"/>
                  </a:lnTo>
                  <a:lnTo>
                    <a:pt x="112" y="45"/>
                  </a:lnTo>
                  <a:close/>
                </a:path>
              </a:pathLst>
            </a:custGeom>
            <a:solidFill>
              <a:srgbClr val="008837"/>
            </a:solidFill>
            <a:ln w="9525">
              <a:solidFill>
                <a:srgbClr val="008837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08783" name="Rectangle 242">
              <a:extLst>
                <a:ext uri="{FF2B5EF4-FFF2-40B4-BE49-F238E27FC236}">
                  <a16:creationId xmlns:a16="http://schemas.microsoft.com/office/drawing/2014/main" id="{E07C785E-AA53-7B13-4A35-416DB9668B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51"/>
              <a:ext cx="327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solidFill>
                    <a:srgbClr val="008837"/>
                  </a:solidFill>
                  <a:latin typeface="Myriad Roman" charset="0"/>
                </a:rPr>
                <a:t>order</a:t>
              </a:r>
              <a:endParaRPr lang="en-US" altLang="en-US" sz="2200">
                <a:latin typeface="Times New Roman" panose="02020603050405020304" pitchFamily="18" charset="0"/>
              </a:endParaRPr>
            </a:p>
          </p:txBody>
        </p:sp>
      </p:grpSp>
      <p:pic>
        <p:nvPicPr>
          <p:cNvPr id="108550" name="Picture 243">
            <a:extLst>
              <a:ext uri="{FF2B5EF4-FFF2-40B4-BE49-F238E27FC236}">
                <a16:creationId xmlns:a16="http://schemas.microsoft.com/office/drawing/2014/main" id="{D4F0F12E-4879-2939-1F11-A3B8CD7D2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762000"/>
            <a:ext cx="3048000" cy="301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8551" name="Rectangle 244">
            <a:extLst>
              <a:ext uri="{FF2B5EF4-FFF2-40B4-BE49-F238E27FC236}">
                <a16:creationId xmlns:a16="http://schemas.microsoft.com/office/drawing/2014/main" id="{884A2B11-EE2B-1ED2-7A2D-03A047D7FA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2895600"/>
            <a:ext cx="5038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  <a:sym typeface="Symbol" panose="05050102010706020507" pitchFamily="18" charset="2"/>
              </a:rPr>
              <a:t>Highest Packing Density: straight and zigzag</a:t>
            </a:r>
          </a:p>
        </p:txBody>
      </p:sp>
      <p:sp>
        <p:nvSpPr>
          <p:cNvPr id="108552" name="Rectangle 245">
            <a:extLst>
              <a:ext uri="{FF2B5EF4-FFF2-40B4-BE49-F238E27FC236}">
                <a16:creationId xmlns:a16="http://schemas.microsoft.com/office/drawing/2014/main" id="{FED5BDD8-D244-D627-25C0-6E6BCD80BF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13" y="4038600"/>
            <a:ext cx="25034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0">
                <a:latin typeface="Times New Roman" panose="02020603050405020304" pitchFamily="18" charset="0"/>
              </a:rPr>
              <a:t>Martensitic structure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本框 1">
                <a:extLst>
                  <a:ext uri="{FF2B5EF4-FFF2-40B4-BE49-F238E27FC236}">
                    <a16:creationId xmlns:a16="http://schemas.microsoft.com/office/drawing/2014/main" id="{86936262-FAC2-A634-AD90-EB3255B83237}"/>
                  </a:ext>
                </a:extLst>
              </p:cNvPr>
              <p:cNvSpPr txBox="1"/>
              <p:nvPr/>
            </p:nvSpPr>
            <p:spPr>
              <a:xfrm>
                <a:off x="3681687" y="942975"/>
                <a:ext cx="5305620" cy="4628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Dictated by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</m:rad>
                  </m:oMath>
                </a14:m>
                <a:r>
                  <a:rPr lang="en-US" dirty="0"/>
                  <a:t> particles on the boundary:</a:t>
                </a:r>
                <a:endParaRPr lang="en-HK" dirty="0"/>
              </a:p>
            </p:txBody>
          </p:sp>
        </mc:Choice>
        <mc:Fallback xmlns="">
          <p:sp>
            <p:nvSpPr>
              <p:cNvPr id="2" name="文本框 1">
                <a:extLst>
                  <a:ext uri="{FF2B5EF4-FFF2-40B4-BE49-F238E27FC236}">
                    <a16:creationId xmlns:a16="http://schemas.microsoft.com/office/drawing/2014/main" id="{86936262-FAC2-A634-AD90-EB3255B832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1687" y="942975"/>
                <a:ext cx="5305620" cy="462884"/>
              </a:xfrm>
              <a:prstGeom prst="rect">
                <a:avLst/>
              </a:prstGeom>
              <a:blipFill>
                <a:blip r:embed="rId6"/>
                <a:stretch>
                  <a:fillRect l="-1494" t="-1316" b="-26316"/>
                </a:stretch>
              </a:blipFill>
            </p:spPr>
            <p:txBody>
              <a:bodyPr/>
              <a:lstStyle/>
              <a:p>
                <a:r>
                  <a:rPr lang="en-HK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36131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>
            <a:extLst>
              <a:ext uri="{FF2B5EF4-FFF2-40B4-BE49-F238E27FC236}">
                <a16:creationId xmlns:a16="http://schemas.microsoft.com/office/drawing/2014/main" id="{F4E10393-E5B2-298F-6D3B-89C2058C2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575" y="788987"/>
            <a:ext cx="2181225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66">
            <a:extLst>
              <a:ext uri="{FF2B5EF4-FFF2-40B4-BE49-F238E27FC236}">
                <a16:creationId xmlns:a16="http://schemas.microsoft.com/office/drawing/2014/main" id="{3E8EEE41-8176-3A58-994B-CA84E04A5F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3" y="3910012"/>
            <a:ext cx="2154237" cy="147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68">
            <a:extLst>
              <a:ext uri="{FF2B5EF4-FFF2-40B4-BE49-F238E27FC236}">
                <a16:creationId xmlns:a16="http://schemas.microsoft.com/office/drawing/2014/main" id="{D310C6BA-2191-DE8E-A54E-DD7B85AA4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175" y="2320925"/>
            <a:ext cx="2206625" cy="155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Box 2">
            <a:extLst>
              <a:ext uri="{FF2B5EF4-FFF2-40B4-BE49-F238E27FC236}">
                <a16:creationId xmlns:a16="http://schemas.microsoft.com/office/drawing/2014/main" id="{A4CE279C-4986-359E-6A1B-B4BE0B07A7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" y="6142037"/>
            <a:ext cx="849153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1600" b="0">
                <a:solidFill>
                  <a:srgbClr val="00B050"/>
                </a:solidFill>
                <a:latin typeface="Times New Roman" panose="02020603050405020304" pitchFamily="18" charset="0"/>
              </a:rPr>
              <a:t>Nearly perfect charge cluster glass in an organic conductor, Nat. Phys. 9, 419 (2013).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1600" b="0">
                <a:solidFill>
                  <a:srgbClr val="00B050"/>
                </a:solidFill>
                <a:latin typeface="Times New Roman" panose="02020603050405020304" pitchFamily="18" charset="0"/>
              </a:rPr>
              <a:t>Spin jam induced by quantum fluctuations in a frustrated magnet, PNAS 112, 11519 (</a:t>
            </a:r>
            <a:r>
              <a:rPr lang="en-HK" altLang="en-US" sz="1600" b="0">
                <a:solidFill>
                  <a:srgbClr val="00CC00"/>
                </a:solidFill>
                <a:latin typeface="Times New Roman" panose="02020603050405020304" pitchFamily="18" charset="0"/>
              </a:rPr>
              <a:t>2015)</a:t>
            </a:r>
          </a:p>
        </p:txBody>
      </p:sp>
      <p:sp>
        <p:nvSpPr>
          <p:cNvPr id="16390" name="Rectangle 3">
            <a:extLst>
              <a:ext uri="{FF2B5EF4-FFF2-40B4-BE49-F238E27FC236}">
                <a16:creationId xmlns:a16="http://schemas.microsoft.com/office/drawing/2014/main" id="{B976054E-3B50-9BA8-3846-096B1C1CE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Glassy Spin Dynamics on Slightly Deformed Lattice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sym typeface="Symbol" panose="05050102010706020507" pitchFamily="18" charset="2"/>
            </a:endParaRPr>
          </a:p>
        </p:txBody>
      </p:sp>
      <p:sp>
        <p:nvSpPr>
          <p:cNvPr id="16391" name="TextBox 7">
            <a:extLst>
              <a:ext uri="{FF2B5EF4-FFF2-40B4-BE49-F238E27FC236}">
                <a16:creationId xmlns:a16="http://schemas.microsoft.com/office/drawing/2014/main" id="{3125C886-49FC-65A9-E223-8EE85A311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5196682"/>
            <a:ext cx="39624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16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Di Zhou, Feng Wang, Bo Li, </a:t>
            </a:r>
            <a:r>
              <a:rPr lang="en-US" altLang="en-US" sz="16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Xiaojie</a:t>
            </a:r>
            <a:r>
              <a:rPr lang="en-US" altLang="en-US" sz="16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Lou &amp; Yilong </a:t>
            </a:r>
            <a:r>
              <a:rPr lang="en-US" altLang="en-US" sz="16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6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60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Phys. Rev. X</a:t>
            </a:r>
            <a:r>
              <a:rPr lang="en-US" altLang="en-US" sz="1600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6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7, 021030 (</a:t>
            </a:r>
            <a:r>
              <a:rPr lang="en-US" altLang="en-US" sz="1600" dirty="0">
                <a:solidFill>
                  <a:srgbClr val="C00000"/>
                </a:solidFill>
                <a:latin typeface="Times New Roman" panose="02020603050405020304" pitchFamily="18" charset="0"/>
              </a:rPr>
              <a:t>2017</a:t>
            </a:r>
            <a:r>
              <a:rPr lang="en-US" altLang="en-US" sz="16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)</a:t>
            </a:r>
          </a:p>
        </p:txBody>
      </p:sp>
      <p:pic>
        <p:nvPicPr>
          <p:cNvPr id="16392" name="Picture 4">
            <a:extLst>
              <a:ext uri="{FF2B5EF4-FFF2-40B4-BE49-F238E27FC236}">
                <a16:creationId xmlns:a16="http://schemas.microsoft.com/office/drawing/2014/main" id="{5C607634-B16A-D2E7-B583-FD15DEBE3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38" y="3906837"/>
            <a:ext cx="1973262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3" name="TextBox 9">
            <a:extLst>
              <a:ext uri="{FF2B5EF4-FFF2-40B4-BE49-F238E27FC236}">
                <a16:creationId xmlns:a16="http://schemas.microsoft.com/office/drawing/2014/main" id="{1530A92C-1EDE-BEE5-7BD0-A26FCE25AD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738" y="5205412"/>
            <a:ext cx="19732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00B0F0"/>
                </a:solidFill>
                <a:latin typeface="Times New Roman" panose="02020603050405020304" pitchFamily="18" charset="0"/>
              </a:rPr>
              <a:t>facilitated, excitation lines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0826AED-2A01-C5EB-4611-A33C28A26208}"/>
              </a:ext>
            </a:extLst>
          </p:cNvPr>
          <p:cNvSpPr txBox="1">
            <a:spLocks/>
          </p:cNvSpPr>
          <p:nvPr/>
        </p:nvSpPr>
        <p:spPr>
          <a:xfrm>
            <a:off x="6886575" y="5021262"/>
            <a:ext cx="1943100" cy="401638"/>
          </a:xfrm>
          <a:prstGeom prst="rect">
            <a:avLst/>
          </a:prstGeom>
          <a:noFill/>
        </p:spPr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US" sz="2000" dirty="0">
                <a:solidFill>
                  <a:srgbClr val="FFFF00"/>
                </a:solidFill>
              </a:rPr>
              <a:t>soft modes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419EE46-312D-6AEA-E7AD-8A038E439D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2613" y="3359150"/>
            <a:ext cx="1143000" cy="47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FFFF00"/>
                </a:solidFill>
              </a:rPr>
              <a:t>MSD</a:t>
            </a:r>
          </a:p>
        </p:txBody>
      </p:sp>
      <p:pic>
        <p:nvPicPr>
          <p:cNvPr id="16397" name="Picture 64">
            <a:extLst>
              <a:ext uri="{FF2B5EF4-FFF2-40B4-BE49-F238E27FC236}">
                <a16:creationId xmlns:a16="http://schemas.microsoft.com/office/drawing/2014/main" id="{41C83165-B9AE-72FB-D0E7-E69994EB7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2741612"/>
            <a:ext cx="4071938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8" name="Picture 70">
            <a:extLst>
              <a:ext uri="{FF2B5EF4-FFF2-40B4-BE49-F238E27FC236}">
                <a16:creationId xmlns:a16="http://schemas.microsoft.com/office/drawing/2014/main" id="{90D46903-B282-34F6-83B1-3A725864C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762000"/>
            <a:ext cx="2566988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9" name="Picture 72">
            <a:extLst>
              <a:ext uri="{FF2B5EF4-FFF2-40B4-BE49-F238E27FC236}">
                <a16:creationId xmlns:a16="http://schemas.microsoft.com/office/drawing/2014/main" id="{09F400A2-8137-486C-14D0-4CC2A588D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313" y="2833687"/>
            <a:ext cx="2147887" cy="221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400" name="Straight Connector 75">
            <a:extLst>
              <a:ext uri="{FF2B5EF4-FFF2-40B4-BE49-F238E27FC236}">
                <a16:creationId xmlns:a16="http://schemas.microsoft.com/office/drawing/2014/main" id="{D2AE0F72-071B-96F9-32D8-8802061DDB7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52400" y="6096000"/>
            <a:ext cx="8610600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FE33417-0B33-C7E9-CEB8-22888260A217}"/>
                  </a:ext>
                </a:extLst>
              </p:cNvPr>
              <p:cNvSpPr txBox="1"/>
              <p:nvPr/>
            </p:nvSpPr>
            <p:spPr>
              <a:xfrm>
                <a:off x="34765" y="829410"/>
                <a:ext cx="4104641" cy="1576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HK" sz="2400" dirty="0"/>
                  <a:t>Slightly deformed lattice: </a:t>
                </a:r>
                <a:r>
                  <a:rPr lang="en-HK" dirty="0"/>
                  <a:t>ground states are stripe patterns</a:t>
                </a:r>
              </a:p>
              <a:p>
                <a:r>
                  <a:rPr lang="en-HK" dirty="0"/>
                  <a:t>boundary dictates bulk </a:t>
                </a:r>
              </a:p>
              <a:p>
                <a:r>
                  <a:rPr lang="en-HK" dirty="0">
                    <a:sym typeface="Symbol" panose="05050102010706020507" pitchFamily="18" charset="2"/>
                  </a:rPr>
                  <a:t> d</a:t>
                </a:r>
                <a:r>
                  <a:rPr lang="en-HK" dirty="0"/>
                  <a:t>egeneracy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HK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HK" sz="2400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ad>
                          <m:radPr>
                            <m:degHide m:val="on"/>
                            <m:ctrlPr>
                              <a:rPr lang="en-HK" sz="240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HK" sz="2400" b="1" i="1" smtClean="0">
                                <a:latin typeface="Cambria Math" panose="02040503050406030204" pitchFamily="18" charset="0"/>
                              </a:rPr>
                              <m:t>𝑵</m:t>
                            </m:r>
                          </m:e>
                        </m:rad>
                      </m:sup>
                    </m:sSup>
                  </m:oMath>
                </a14:m>
                <a:endParaRPr lang="en-HK" sz="24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FE33417-0B33-C7E9-CEB8-22888260A2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65" y="829410"/>
                <a:ext cx="4104641" cy="1576970"/>
              </a:xfrm>
              <a:prstGeom prst="rect">
                <a:avLst/>
              </a:prstGeom>
              <a:blipFill>
                <a:blip r:embed="rId10"/>
                <a:stretch>
                  <a:fillRect l="-2377" t="-3089" r="-149" b="-6950"/>
                </a:stretch>
              </a:blipFill>
            </p:spPr>
            <p:txBody>
              <a:bodyPr/>
              <a:lstStyle/>
              <a:p>
                <a:r>
                  <a:rPr lang="en-HK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49542B1B-1FE5-1956-5B64-DBBFC128649F}"/>
              </a:ext>
            </a:extLst>
          </p:cNvPr>
          <p:cNvSpPr txBox="1"/>
          <p:nvPr/>
        </p:nvSpPr>
        <p:spPr>
          <a:xfrm>
            <a:off x="6799581" y="5389562"/>
            <a:ext cx="28437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HK" sz="2000" b="0" dirty="0"/>
              <a:t>Structure-dynamics correlations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0576D21C-B6F4-4C8B-86AA-52BEAA025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228600"/>
            <a:ext cx="8382000" cy="6894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Introduction and Colloid Experiment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sz="14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Theory and Simulation: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</a:rPr>
              <a:t>Phase-Space (State Space) Network</a:t>
            </a:r>
            <a:endParaRPr lang="zh-CN" altLang="en-US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Network construction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Network properties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Applications in physics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Open questions in math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400" b="0" dirty="0">
              <a:solidFill>
                <a:srgbClr val="A50021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b="0" dirty="0" err="1">
                <a:solidFill>
                  <a:srgbClr val="A50021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A50021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 80, 051102 (</a:t>
            </a:r>
            <a:r>
              <a:rPr lang="en-US" altLang="en-US" sz="1800" dirty="0">
                <a:solidFill>
                  <a:srgbClr val="A50021"/>
                </a:solidFill>
                <a:latin typeface="Times New Roman" panose="02020603050405020304" pitchFamily="18" charset="0"/>
              </a:rPr>
              <a:t>2009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b="0" dirty="0" err="1">
                <a:solidFill>
                  <a:srgbClr val="A50021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A50021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81, 041118 (</a:t>
            </a:r>
            <a:r>
              <a:rPr lang="en-US" altLang="en-US" sz="1800" dirty="0">
                <a:solidFill>
                  <a:srgbClr val="A50021"/>
                </a:solidFill>
                <a:latin typeface="Times New Roman" panose="02020603050405020304" pitchFamily="18" charset="0"/>
              </a:rPr>
              <a:t>2010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Yi Peng, Feng Wang, Michael Wong &amp; Yilong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chemeClr val="bg2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84, 051105 (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2011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)</a:t>
            </a:r>
            <a:endParaRPr lang="pt-BR" altLang="en-US" sz="1800" b="0" dirty="0">
              <a:solidFill>
                <a:schemeClr val="bg2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Xin Cao, Feng Wang &amp; Yilong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Han</a:t>
            </a:r>
            <a:r>
              <a:rPr lang="en-US" altLang="en-US" sz="1800" b="0" i="1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,</a:t>
            </a:r>
            <a:r>
              <a:rPr lang="en-US" altLang="en-US" sz="1800" b="0" i="1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pt-BR" altLang="en-US" sz="1800" i="1" dirty="0">
                <a:solidFill>
                  <a:schemeClr val="bg2"/>
                </a:solidFill>
                <a:latin typeface="Times New Roman" panose="02020603050405020304" pitchFamily="18" charset="0"/>
              </a:rPr>
              <a:t>Phys. Rev. E </a:t>
            </a:r>
            <a:r>
              <a:rPr lang="pt-BR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91, 062135 </a:t>
            </a:r>
            <a:r>
              <a:rPr lang="pt-BR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(2015)</a:t>
            </a:r>
            <a:endParaRPr lang="en-US" altLang="en-US" sz="1800" dirty="0">
              <a:solidFill>
                <a:schemeClr val="bg2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chemeClr val="bg2"/>
                </a:solidFill>
                <a:latin typeface="Times New Roman" panose="02020603050405020304" pitchFamily="18" charset="0"/>
              </a:rPr>
              <a:t>			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en-US" dirty="0">
              <a:solidFill>
                <a:srgbClr val="A5002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35" name="Text Box 3">
            <a:extLst>
              <a:ext uri="{FF2B5EF4-FFF2-40B4-BE49-F238E27FC236}">
                <a16:creationId xmlns:a16="http://schemas.microsoft.com/office/drawing/2014/main" id="{3AD300E1-9292-B4E4-F8D6-D49B9C3ED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730250"/>
            <a:ext cx="84582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Yair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Shokef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, Ahmed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Alsayed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, Peter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Yunker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, Tom C.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Lubensky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&amp; Arjun Yodh, </a:t>
            </a:r>
            <a:r>
              <a:rPr lang="en-US" altLang="en-US" sz="1800" i="1" dirty="0">
                <a:solidFill>
                  <a:schemeClr val="bg2"/>
                </a:solidFill>
                <a:latin typeface="Times New Roman" panose="02020603050405020304" pitchFamily="18" charset="0"/>
              </a:rPr>
              <a:t>Nature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, 456, 898 (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2008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Di Zhou, Feng Wang, Bo Li,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Xiaojie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Lou &amp; Yilong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chemeClr val="bg2"/>
                </a:solidFill>
                <a:latin typeface="Times New Roman" panose="02020603050405020304" pitchFamily="18" charset="0"/>
              </a:rPr>
              <a:t>Phys. Rev. X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7, 021030 (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2017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3" name="Snip Same Side Corner Rectangle 2">
            <a:extLst>
              <a:ext uri="{FF2B5EF4-FFF2-40B4-BE49-F238E27FC236}">
                <a16:creationId xmlns:a16="http://schemas.microsoft.com/office/drawing/2014/main" id="{93937B25-6EDD-BAC7-5202-D39FE75ACE6C}"/>
              </a:ext>
            </a:extLst>
          </p:cNvPr>
          <p:cNvSpPr/>
          <p:nvPr/>
        </p:nvSpPr>
        <p:spPr>
          <a:xfrm>
            <a:off x="0" y="4953000"/>
            <a:ext cx="9144000" cy="1973719"/>
          </a:xfrm>
          <a:prstGeom prst="snip2SameRect">
            <a:avLst>
              <a:gd name="adj1" fmla="val 45347"/>
              <a:gd name="adj2" fmla="val 0"/>
            </a:avLst>
          </a:prstGeom>
          <a:blipFill dpi="0" rotWithShape="1">
            <a:blip r:embed="rId3">
              <a:alphaModFix amt="38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-23000"/>
                      </a14:imgEffect>
                    </a14:imgLayer>
                  </a14:imgProps>
                </a:ext>
              </a:extLst>
            </a:blip>
            <a:srcRect/>
            <a:stretch>
              <a:fillRect t="-200000" b="-100000"/>
            </a:stretch>
          </a:blipFill>
          <a:ln>
            <a:noFill/>
          </a:ln>
          <a:effectLst>
            <a:glow rad="12700">
              <a:schemeClr val="accent1">
                <a:alpha val="1000"/>
              </a:schemeClr>
            </a:glow>
            <a:softEdge rad="139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058" name="Rectangle 2">
            <a:extLst>
              <a:ext uri="{FF2B5EF4-FFF2-40B4-BE49-F238E27FC236}">
                <a16:creationId xmlns:a16="http://schemas.microsoft.com/office/drawing/2014/main" id="{0F66F895-FC4D-2076-CE37-ACF413C751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What does the Phase Space Look Like?</a:t>
            </a:r>
          </a:p>
        </p:txBody>
      </p:sp>
      <p:grpSp>
        <p:nvGrpSpPr>
          <p:cNvPr id="301059" name="Group 3">
            <a:extLst>
              <a:ext uri="{FF2B5EF4-FFF2-40B4-BE49-F238E27FC236}">
                <a16:creationId xmlns:a16="http://schemas.microsoft.com/office/drawing/2014/main" id="{A083F5AF-0130-54C4-391B-7E86DAB7D3A1}"/>
              </a:ext>
            </a:extLst>
          </p:cNvPr>
          <p:cNvGrpSpPr>
            <a:grpSpLocks/>
          </p:cNvGrpSpPr>
          <p:nvPr/>
        </p:nvGrpSpPr>
        <p:grpSpPr bwMode="auto">
          <a:xfrm>
            <a:off x="2667000" y="2133600"/>
            <a:ext cx="1847850" cy="1531938"/>
            <a:chOff x="1574" y="2726"/>
            <a:chExt cx="1164" cy="965"/>
          </a:xfrm>
        </p:grpSpPr>
        <p:sp>
          <p:nvSpPr>
            <p:cNvPr id="301060" name="Oval 4">
              <a:extLst>
                <a:ext uri="{FF2B5EF4-FFF2-40B4-BE49-F238E27FC236}">
                  <a16:creationId xmlns:a16="http://schemas.microsoft.com/office/drawing/2014/main" id="{603B37E7-2EE4-F811-B862-B82AE0E25A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1" name="Oval 5">
              <a:extLst>
                <a:ext uri="{FF2B5EF4-FFF2-40B4-BE49-F238E27FC236}">
                  <a16:creationId xmlns:a16="http://schemas.microsoft.com/office/drawing/2014/main" id="{9B275089-A00C-51B9-6F75-AC840FE681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2" name="Oval 6">
              <a:extLst>
                <a:ext uri="{FF2B5EF4-FFF2-40B4-BE49-F238E27FC236}">
                  <a16:creationId xmlns:a16="http://schemas.microsoft.com/office/drawing/2014/main" id="{5F166947-6451-BEED-B0E9-A68F279AB3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3" name="Oval 7">
              <a:extLst>
                <a:ext uri="{FF2B5EF4-FFF2-40B4-BE49-F238E27FC236}">
                  <a16:creationId xmlns:a16="http://schemas.microsoft.com/office/drawing/2014/main" id="{5E1AEB1D-1D7E-245A-2762-03561D7CEE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4" name="Oval 8">
              <a:extLst>
                <a:ext uri="{FF2B5EF4-FFF2-40B4-BE49-F238E27FC236}">
                  <a16:creationId xmlns:a16="http://schemas.microsoft.com/office/drawing/2014/main" id="{44D27D17-2529-9274-07E3-C46549A572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5" name="Oval 9">
              <a:extLst>
                <a:ext uri="{FF2B5EF4-FFF2-40B4-BE49-F238E27FC236}">
                  <a16:creationId xmlns:a16="http://schemas.microsoft.com/office/drawing/2014/main" id="{26952DF7-0791-4C23-1EBB-608E662D92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6" name="Oval 10">
              <a:extLst>
                <a:ext uri="{FF2B5EF4-FFF2-40B4-BE49-F238E27FC236}">
                  <a16:creationId xmlns:a16="http://schemas.microsoft.com/office/drawing/2014/main" id="{67D40F01-E6EF-FEF8-0839-775685FAFE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7" name="Oval 11">
              <a:extLst>
                <a:ext uri="{FF2B5EF4-FFF2-40B4-BE49-F238E27FC236}">
                  <a16:creationId xmlns:a16="http://schemas.microsoft.com/office/drawing/2014/main" id="{098692E3-CC59-37FD-B45A-5553DC544D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8" name="Oval 12">
              <a:extLst>
                <a:ext uri="{FF2B5EF4-FFF2-40B4-BE49-F238E27FC236}">
                  <a16:creationId xmlns:a16="http://schemas.microsoft.com/office/drawing/2014/main" id="{5194D509-B02E-C82B-7BDD-20C5D79B2A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69" name="Oval 13">
              <a:extLst>
                <a:ext uri="{FF2B5EF4-FFF2-40B4-BE49-F238E27FC236}">
                  <a16:creationId xmlns:a16="http://schemas.microsoft.com/office/drawing/2014/main" id="{92CA8ADA-1AD0-BB4C-C3FD-786804E907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0" name="Oval 14">
              <a:extLst>
                <a:ext uri="{FF2B5EF4-FFF2-40B4-BE49-F238E27FC236}">
                  <a16:creationId xmlns:a16="http://schemas.microsoft.com/office/drawing/2014/main" id="{1849B053-F995-4428-C341-BBC191E235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1" name="Oval 15">
              <a:extLst>
                <a:ext uri="{FF2B5EF4-FFF2-40B4-BE49-F238E27FC236}">
                  <a16:creationId xmlns:a16="http://schemas.microsoft.com/office/drawing/2014/main" id="{506FEA7B-02B3-C0C6-941B-94782D1C77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2" name="Oval 16">
              <a:extLst>
                <a:ext uri="{FF2B5EF4-FFF2-40B4-BE49-F238E27FC236}">
                  <a16:creationId xmlns:a16="http://schemas.microsoft.com/office/drawing/2014/main" id="{3AAF0D94-4292-E11C-8937-5AAC60A8EF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3" name="Oval 17">
              <a:extLst>
                <a:ext uri="{FF2B5EF4-FFF2-40B4-BE49-F238E27FC236}">
                  <a16:creationId xmlns:a16="http://schemas.microsoft.com/office/drawing/2014/main" id="{672F8D54-BE0D-4704-B7E3-C08164143B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4" name="Oval 18">
              <a:extLst>
                <a:ext uri="{FF2B5EF4-FFF2-40B4-BE49-F238E27FC236}">
                  <a16:creationId xmlns:a16="http://schemas.microsoft.com/office/drawing/2014/main" id="{DC1DA5B1-E37E-2B7D-2833-2BBAB58340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5" name="Oval 19">
              <a:extLst>
                <a:ext uri="{FF2B5EF4-FFF2-40B4-BE49-F238E27FC236}">
                  <a16:creationId xmlns:a16="http://schemas.microsoft.com/office/drawing/2014/main" id="{120CDA41-8749-0A15-B5C7-EB79F3EE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6" name="Oval 20">
              <a:extLst>
                <a:ext uri="{FF2B5EF4-FFF2-40B4-BE49-F238E27FC236}">
                  <a16:creationId xmlns:a16="http://schemas.microsoft.com/office/drawing/2014/main" id="{9E240E06-0FAF-7CD9-2384-0BA40C74D2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273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7" name="Oval 21">
              <a:extLst>
                <a:ext uri="{FF2B5EF4-FFF2-40B4-BE49-F238E27FC236}">
                  <a16:creationId xmlns:a16="http://schemas.microsoft.com/office/drawing/2014/main" id="{70B773A2-0F63-5982-5100-6BB8F3A8D1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8" name="Oval 22">
              <a:extLst>
                <a:ext uri="{FF2B5EF4-FFF2-40B4-BE49-F238E27FC236}">
                  <a16:creationId xmlns:a16="http://schemas.microsoft.com/office/drawing/2014/main" id="{FA9BB5A1-C6AF-D909-E652-29FF990211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79" name="Oval 23">
              <a:extLst>
                <a:ext uri="{FF2B5EF4-FFF2-40B4-BE49-F238E27FC236}">
                  <a16:creationId xmlns:a16="http://schemas.microsoft.com/office/drawing/2014/main" id="{BB9E9244-A470-8049-6877-08634DBE70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0" name="Oval 24">
              <a:extLst>
                <a:ext uri="{FF2B5EF4-FFF2-40B4-BE49-F238E27FC236}">
                  <a16:creationId xmlns:a16="http://schemas.microsoft.com/office/drawing/2014/main" id="{3CFA98EA-6559-AE9A-F826-FB5BFB92E0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1" name="Oval 25">
              <a:extLst>
                <a:ext uri="{FF2B5EF4-FFF2-40B4-BE49-F238E27FC236}">
                  <a16:creationId xmlns:a16="http://schemas.microsoft.com/office/drawing/2014/main" id="{743D6B70-EB85-6CEF-A80C-48D0B2A38B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2" name="Oval 26">
              <a:extLst>
                <a:ext uri="{FF2B5EF4-FFF2-40B4-BE49-F238E27FC236}">
                  <a16:creationId xmlns:a16="http://schemas.microsoft.com/office/drawing/2014/main" id="{908D7A4A-D965-27DC-CA51-99197E58E6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3" name="Oval 27">
              <a:extLst>
                <a:ext uri="{FF2B5EF4-FFF2-40B4-BE49-F238E27FC236}">
                  <a16:creationId xmlns:a16="http://schemas.microsoft.com/office/drawing/2014/main" id="{617D783E-0100-F6F6-7E21-6D58164A8F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4" name="Oval 28">
              <a:extLst>
                <a:ext uri="{FF2B5EF4-FFF2-40B4-BE49-F238E27FC236}">
                  <a16:creationId xmlns:a16="http://schemas.microsoft.com/office/drawing/2014/main" id="{5DDA95B1-7024-D0BF-B798-B93F5797AE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5" name="Oval 29">
              <a:extLst>
                <a:ext uri="{FF2B5EF4-FFF2-40B4-BE49-F238E27FC236}">
                  <a16:creationId xmlns:a16="http://schemas.microsoft.com/office/drawing/2014/main" id="{30D23F2F-EBC6-D994-27C2-BF751C165C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294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6" name="Oval 30">
              <a:extLst>
                <a:ext uri="{FF2B5EF4-FFF2-40B4-BE49-F238E27FC236}">
                  <a16:creationId xmlns:a16="http://schemas.microsoft.com/office/drawing/2014/main" id="{B3926A55-FDD8-AD35-D662-D4495C74DF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7" name="Oval 31">
              <a:extLst>
                <a:ext uri="{FF2B5EF4-FFF2-40B4-BE49-F238E27FC236}">
                  <a16:creationId xmlns:a16="http://schemas.microsoft.com/office/drawing/2014/main" id="{F2D036F0-541B-1CA3-BCFD-4DB4BE3378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8" name="Oval 32">
              <a:extLst>
                <a:ext uri="{FF2B5EF4-FFF2-40B4-BE49-F238E27FC236}">
                  <a16:creationId xmlns:a16="http://schemas.microsoft.com/office/drawing/2014/main" id="{8908371C-49C5-383D-5403-7BA1625686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89" name="Oval 33">
              <a:extLst>
                <a:ext uri="{FF2B5EF4-FFF2-40B4-BE49-F238E27FC236}">
                  <a16:creationId xmlns:a16="http://schemas.microsoft.com/office/drawing/2014/main" id="{174BF924-B325-2063-6AAE-EC85323EEE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0" name="Oval 34">
              <a:extLst>
                <a:ext uri="{FF2B5EF4-FFF2-40B4-BE49-F238E27FC236}">
                  <a16:creationId xmlns:a16="http://schemas.microsoft.com/office/drawing/2014/main" id="{1977E153-1079-A96A-E89A-A97A511142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1" name="Oval 35">
              <a:extLst>
                <a:ext uri="{FF2B5EF4-FFF2-40B4-BE49-F238E27FC236}">
                  <a16:creationId xmlns:a16="http://schemas.microsoft.com/office/drawing/2014/main" id="{57187642-81D9-0A7D-E2BA-685BFDC8C2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2" name="Oval 36">
              <a:extLst>
                <a:ext uri="{FF2B5EF4-FFF2-40B4-BE49-F238E27FC236}">
                  <a16:creationId xmlns:a16="http://schemas.microsoft.com/office/drawing/2014/main" id="{1403A84D-9CB5-C74C-D20B-E956A5B024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3" name="Oval 37">
              <a:extLst>
                <a:ext uri="{FF2B5EF4-FFF2-40B4-BE49-F238E27FC236}">
                  <a16:creationId xmlns:a16="http://schemas.microsoft.com/office/drawing/2014/main" id="{68AA1F2A-07F1-527F-73A6-FA2A061231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4" name="Oval 38">
              <a:extLst>
                <a:ext uri="{FF2B5EF4-FFF2-40B4-BE49-F238E27FC236}">
                  <a16:creationId xmlns:a16="http://schemas.microsoft.com/office/drawing/2014/main" id="{52B412A3-604A-F286-DEB9-C96171D9BD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5" name="Oval 39">
              <a:extLst>
                <a:ext uri="{FF2B5EF4-FFF2-40B4-BE49-F238E27FC236}">
                  <a16:creationId xmlns:a16="http://schemas.microsoft.com/office/drawing/2014/main" id="{3DEC40BA-98B7-5B0A-E477-CB31A8D607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6" name="Oval 40">
              <a:extLst>
                <a:ext uri="{FF2B5EF4-FFF2-40B4-BE49-F238E27FC236}">
                  <a16:creationId xmlns:a16="http://schemas.microsoft.com/office/drawing/2014/main" id="{2DF1F07B-7FCE-D4EA-B09D-6306461973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7" name="Oval 41">
              <a:extLst>
                <a:ext uri="{FF2B5EF4-FFF2-40B4-BE49-F238E27FC236}">
                  <a16:creationId xmlns:a16="http://schemas.microsoft.com/office/drawing/2014/main" id="{E74F03A1-DAA7-9568-0F16-59E321D487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8" name="Oval 42">
              <a:extLst>
                <a:ext uri="{FF2B5EF4-FFF2-40B4-BE49-F238E27FC236}">
                  <a16:creationId xmlns:a16="http://schemas.microsoft.com/office/drawing/2014/main" id="{58130783-36BA-113E-9865-BFB884DE0B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099" name="Oval 43">
              <a:extLst>
                <a:ext uri="{FF2B5EF4-FFF2-40B4-BE49-F238E27FC236}">
                  <a16:creationId xmlns:a16="http://schemas.microsoft.com/office/drawing/2014/main" id="{EF364B68-9B4D-C169-355B-AC8AC63879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0" name="Oval 44">
              <a:extLst>
                <a:ext uri="{FF2B5EF4-FFF2-40B4-BE49-F238E27FC236}">
                  <a16:creationId xmlns:a16="http://schemas.microsoft.com/office/drawing/2014/main" id="{9A1F8A3F-4004-3F28-22C5-5479408EDE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1" name="Oval 45">
              <a:extLst>
                <a:ext uri="{FF2B5EF4-FFF2-40B4-BE49-F238E27FC236}">
                  <a16:creationId xmlns:a16="http://schemas.microsoft.com/office/drawing/2014/main" id="{75E82BEF-36BA-1103-8C5C-FBD1230EFD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2" name="Oval 46">
              <a:extLst>
                <a:ext uri="{FF2B5EF4-FFF2-40B4-BE49-F238E27FC236}">
                  <a16:creationId xmlns:a16="http://schemas.microsoft.com/office/drawing/2014/main" id="{058E2273-FC06-3E43-F3AB-D9951E88FE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3" name="Oval 47">
              <a:extLst>
                <a:ext uri="{FF2B5EF4-FFF2-40B4-BE49-F238E27FC236}">
                  <a16:creationId xmlns:a16="http://schemas.microsoft.com/office/drawing/2014/main" id="{9D20AAAC-083D-B265-AF06-A7BBDF4510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4" name="Oval 48">
              <a:extLst>
                <a:ext uri="{FF2B5EF4-FFF2-40B4-BE49-F238E27FC236}">
                  <a16:creationId xmlns:a16="http://schemas.microsoft.com/office/drawing/2014/main" id="{3A3CBD52-96F9-4CF2-1F28-78CAAE6909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15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5" name="Oval 49">
              <a:extLst>
                <a:ext uri="{FF2B5EF4-FFF2-40B4-BE49-F238E27FC236}">
                  <a16:creationId xmlns:a16="http://schemas.microsoft.com/office/drawing/2014/main" id="{41B529C4-A52D-E54A-9EC7-64F202F119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6" name="Oval 50">
              <a:extLst>
                <a:ext uri="{FF2B5EF4-FFF2-40B4-BE49-F238E27FC236}">
                  <a16:creationId xmlns:a16="http://schemas.microsoft.com/office/drawing/2014/main" id="{0AB066E8-AA39-BD3D-3AFD-0BC01F50D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7" name="Oval 51">
              <a:extLst>
                <a:ext uri="{FF2B5EF4-FFF2-40B4-BE49-F238E27FC236}">
                  <a16:creationId xmlns:a16="http://schemas.microsoft.com/office/drawing/2014/main" id="{1167A6D8-DD1C-BA7D-165E-CE66321ABF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8" name="Oval 52">
              <a:extLst>
                <a:ext uri="{FF2B5EF4-FFF2-40B4-BE49-F238E27FC236}">
                  <a16:creationId xmlns:a16="http://schemas.microsoft.com/office/drawing/2014/main" id="{F94F348E-6070-5598-6F8F-2A8C3DB8B9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09" name="Oval 53">
              <a:extLst>
                <a:ext uri="{FF2B5EF4-FFF2-40B4-BE49-F238E27FC236}">
                  <a16:creationId xmlns:a16="http://schemas.microsoft.com/office/drawing/2014/main" id="{90E688E3-EE6B-8294-1FAD-FE4E5B43F2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0" name="Oval 54">
              <a:extLst>
                <a:ext uri="{FF2B5EF4-FFF2-40B4-BE49-F238E27FC236}">
                  <a16:creationId xmlns:a16="http://schemas.microsoft.com/office/drawing/2014/main" id="{86F25C9C-2B97-84D9-5A50-B98C994135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1" name="Oval 55">
              <a:extLst>
                <a:ext uri="{FF2B5EF4-FFF2-40B4-BE49-F238E27FC236}">
                  <a16:creationId xmlns:a16="http://schemas.microsoft.com/office/drawing/2014/main" id="{CE8A9F34-1AF7-CAC5-99C6-34E1026B35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2" name="Oval 56">
              <a:extLst>
                <a:ext uri="{FF2B5EF4-FFF2-40B4-BE49-F238E27FC236}">
                  <a16:creationId xmlns:a16="http://schemas.microsoft.com/office/drawing/2014/main" id="{28DDE9C0-285C-B633-2382-24EFBB43E6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3" name="Oval 57">
              <a:extLst>
                <a:ext uri="{FF2B5EF4-FFF2-40B4-BE49-F238E27FC236}">
                  <a16:creationId xmlns:a16="http://schemas.microsoft.com/office/drawing/2014/main" id="{4902DEB6-B092-E471-2009-CEC7062129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4" name="Oval 58">
              <a:extLst>
                <a:ext uri="{FF2B5EF4-FFF2-40B4-BE49-F238E27FC236}">
                  <a16:creationId xmlns:a16="http://schemas.microsoft.com/office/drawing/2014/main" id="{41812813-82BB-E12D-B300-573EA42F35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5" name="Oval 59">
              <a:extLst>
                <a:ext uri="{FF2B5EF4-FFF2-40B4-BE49-F238E27FC236}">
                  <a16:creationId xmlns:a16="http://schemas.microsoft.com/office/drawing/2014/main" id="{E79648C6-BBFA-9DEF-F12E-5F7D51FBC2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6" name="Oval 60">
              <a:extLst>
                <a:ext uri="{FF2B5EF4-FFF2-40B4-BE49-F238E27FC236}">
                  <a16:creationId xmlns:a16="http://schemas.microsoft.com/office/drawing/2014/main" id="{22F8FC93-CAF9-F8FA-2EFE-5CAF4B93B9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7" name="Oval 61">
              <a:extLst>
                <a:ext uri="{FF2B5EF4-FFF2-40B4-BE49-F238E27FC236}">
                  <a16:creationId xmlns:a16="http://schemas.microsoft.com/office/drawing/2014/main" id="{40092317-C8FD-E445-BADB-6B578F8BAB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7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8" name="Oval 62">
              <a:extLst>
                <a:ext uri="{FF2B5EF4-FFF2-40B4-BE49-F238E27FC236}">
                  <a16:creationId xmlns:a16="http://schemas.microsoft.com/office/drawing/2014/main" id="{A0D4992A-B78D-18F2-194D-F17C31A3B8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19" name="Oval 63">
              <a:extLst>
                <a:ext uri="{FF2B5EF4-FFF2-40B4-BE49-F238E27FC236}">
                  <a16:creationId xmlns:a16="http://schemas.microsoft.com/office/drawing/2014/main" id="{EE838CAF-1350-9C05-70AF-9BB8834EF1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0" name="Oval 64">
              <a:extLst>
                <a:ext uri="{FF2B5EF4-FFF2-40B4-BE49-F238E27FC236}">
                  <a16:creationId xmlns:a16="http://schemas.microsoft.com/office/drawing/2014/main" id="{C05F426A-1C6A-F99A-5494-B5308A7ACE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8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1" name="Oval 65">
              <a:extLst>
                <a:ext uri="{FF2B5EF4-FFF2-40B4-BE49-F238E27FC236}">
                  <a16:creationId xmlns:a16="http://schemas.microsoft.com/office/drawing/2014/main" id="{5285A2B3-7846-8F86-9015-88C51220A0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2" name="Oval 66">
              <a:extLst>
                <a:ext uri="{FF2B5EF4-FFF2-40B4-BE49-F238E27FC236}">
                  <a16:creationId xmlns:a16="http://schemas.microsoft.com/office/drawing/2014/main" id="{871CD8B5-D50D-CACA-5945-232EEA0D49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3" name="Oval 67">
              <a:extLst>
                <a:ext uri="{FF2B5EF4-FFF2-40B4-BE49-F238E27FC236}">
                  <a16:creationId xmlns:a16="http://schemas.microsoft.com/office/drawing/2014/main" id="{3AA0D1F7-0B0D-B24B-F289-14F6C62591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4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4" name="Oval 68">
              <a:extLst>
                <a:ext uri="{FF2B5EF4-FFF2-40B4-BE49-F238E27FC236}">
                  <a16:creationId xmlns:a16="http://schemas.microsoft.com/office/drawing/2014/main" id="{673140EA-B0CD-647D-52B2-9441984B74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5" name="Oval 69">
              <a:extLst>
                <a:ext uri="{FF2B5EF4-FFF2-40B4-BE49-F238E27FC236}">
                  <a16:creationId xmlns:a16="http://schemas.microsoft.com/office/drawing/2014/main" id="{319F3CC7-BD71-1B7D-F0DD-03D01628D7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6" name="Oval 70">
              <a:extLst>
                <a:ext uri="{FF2B5EF4-FFF2-40B4-BE49-F238E27FC236}">
                  <a16:creationId xmlns:a16="http://schemas.microsoft.com/office/drawing/2014/main" id="{5866F018-79BC-49D4-E36A-DDDEA815ED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4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7" name="Oval 71">
              <a:extLst>
                <a:ext uri="{FF2B5EF4-FFF2-40B4-BE49-F238E27FC236}">
                  <a16:creationId xmlns:a16="http://schemas.microsoft.com/office/drawing/2014/main" id="{7F231491-0D50-452C-FAC1-7B86F63164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8" name="Oval 72">
              <a:extLst>
                <a:ext uri="{FF2B5EF4-FFF2-40B4-BE49-F238E27FC236}">
                  <a16:creationId xmlns:a16="http://schemas.microsoft.com/office/drawing/2014/main" id="{325A4C90-97CA-56ED-FF64-A9B64640AE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29" name="Oval 73">
              <a:extLst>
                <a:ext uri="{FF2B5EF4-FFF2-40B4-BE49-F238E27FC236}">
                  <a16:creationId xmlns:a16="http://schemas.microsoft.com/office/drawing/2014/main" id="{317660CA-A942-D637-BA0E-993F34A4FD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0" name="Oval 74">
              <a:extLst>
                <a:ext uri="{FF2B5EF4-FFF2-40B4-BE49-F238E27FC236}">
                  <a16:creationId xmlns:a16="http://schemas.microsoft.com/office/drawing/2014/main" id="{C069EFC2-639F-A78B-2EB9-155A99BDDF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1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1" name="Oval 75">
              <a:extLst>
                <a:ext uri="{FF2B5EF4-FFF2-40B4-BE49-F238E27FC236}">
                  <a16:creationId xmlns:a16="http://schemas.microsoft.com/office/drawing/2014/main" id="{86E85D49-1B9B-08E2-4D51-6DFF74DBFD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2" name="Oval 76">
              <a:extLst>
                <a:ext uri="{FF2B5EF4-FFF2-40B4-BE49-F238E27FC236}">
                  <a16:creationId xmlns:a16="http://schemas.microsoft.com/office/drawing/2014/main" id="{0D46E79D-C3CF-676C-D417-7BE7CB67B4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3" name="Oval 77">
              <a:extLst>
                <a:ext uri="{FF2B5EF4-FFF2-40B4-BE49-F238E27FC236}">
                  <a16:creationId xmlns:a16="http://schemas.microsoft.com/office/drawing/2014/main" id="{915DEB32-61C2-45A2-5DEE-358F4B9B4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3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4" name="Oval 78">
              <a:extLst>
                <a:ext uri="{FF2B5EF4-FFF2-40B4-BE49-F238E27FC236}">
                  <a16:creationId xmlns:a16="http://schemas.microsoft.com/office/drawing/2014/main" id="{B543D94E-1B83-6479-4029-FB799AF213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5" name="Oval 79">
              <a:extLst>
                <a:ext uri="{FF2B5EF4-FFF2-40B4-BE49-F238E27FC236}">
                  <a16:creationId xmlns:a16="http://schemas.microsoft.com/office/drawing/2014/main" id="{D6E9013B-E02D-3B11-D0FA-C2A074EEB0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6" name="Oval 80">
              <a:extLst>
                <a:ext uri="{FF2B5EF4-FFF2-40B4-BE49-F238E27FC236}">
                  <a16:creationId xmlns:a16="http://schemas.microsoft.com/office/drawing/2014/main" id="{65F7B73D-82ED-BBB3-4AF0-A3911D10FB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0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7" name="Oval 81">
              <a:extLst>
                <a:ext uri="{FF2B5EF4-FFF2-40B4-BE49-F238E27FC236}">
                  <a16:creationId xmlns:a16="http://schemas.microsoft.com/office/drawing/2014/main" id="{57F20EFD-29A8-DFE1-B6AC-811A36F344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4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8" name="Oval 82">
              <a:extLst>
                <a:ext uri="{FF2B5EF4-FFF2-40B4-BE49-F238E27FC236}">
                  <a16:creationId xmlns:a16="http://schemas.microsoft.com/office/drawing/2014/main" id="{FE0CBB0F-C243-BDBE-A7E7-7E67C84C3E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7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39" name="Oval 83">
              <a:extLst>
                <a:ext uri="{FF2B5EF4-FFF2-40B4-BE49-F238E27FC236}">
                  <a16:creationId xmlns:a16="http://schemas.microsoft.com/office/drawing/2014/main" id="{54871399-F8B4-FF3F-0530-F315D9C086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1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0" name="Oval 84">
              <a:extLst>
                <a:ext uri="{FF2B5EF4-FFF2-40B4-BE49-F238E27FC236}">
                  <a16:creationId xmlns:a16="http://schemas.microsoft.com/office/drawing/2014/main" id="{2720922D-94DD-ADAE-7C36-ABF471234F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grpSp>
        <p:nvGrpSpPr>
          <p:cNvPr id="301141" name="Group 85">
            <a:extLst>
              <a:ext uri="{FF2B5EF4-FFF2-40B4-BE49-F238E27FC236}">
                <a16:creationId xmlns:a16="http://schemas.microsoft.com/office/drawing/2014/main" id="{C65972DA-038A-BBFE-6B61-E1D2FB4780EA}"/>
              </a:ext>
            </a:extLst>
          </p:cNvPr>
          <p:cNvGrpSpPr>
            <a:grpSpLocks/>
          </p:cNvGrpSpPr>
          <p:nvPr/>
        </p:nvGrpSpPr>
        <p:grpSpPr bwMode="auto">
          <a:xfrm>
            <a:off x="550863" y="2133600"/>
            <a:ext cx="1847850" cy="1531938"/>
            <a:chOff x="104" y="2726"/>
            <a:chExt cx="1164" cy="965"/>
          </a:xfrm>
        </p:grpSpPr>
        <p:sp>
          <p:nvSpPr>
            <p:cNvPr id="301142" name="Oval 86">
              <a:extLst>
                <a:ext uri="{FF2B5EF4-FFF2-40B4-BE49-F238E27FC236}">
                  <a16:creationId xmlns:a16="http://schemas.microsoft.com/office/drawing/2014/main" id="{790D7774-4D43-7693-8B40-FFA4D38B3A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3" name="Oval 87">
              <a:extLst>
                <a:ext uri="{FF2B5EF4-FFF2-40B4-BE49-F238E27FC236}">
                  <a16:creationId xmlns:a16="http://schemas.microsoft.com/office/drawing/2014/main" id="{9A80A734-7FD5-0C10-D73C-4825FFF36A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4" name="Oval 88">
              <a:extLst>
                <a:ext uri="{FF2B5EF4-FFF2-40B4-BE49-F238E27FC236}">
                  <a16:creationId xmlns:a16="http://schemas.microsoft.com/office/drawing/2014/main" id="{0E9C3750-A75C-9429-C300-A102D4BC28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5" name="Oval 89">
              <a:extLst>
                <a:ext uri="{FF2B5EF4-FFF2-40B4-BE49-F238E27FC236}">
                  <a16:creationId xmlns:a16="http://schemas.microsoft.com/office/drawing/2014/main" id="{759316B7-74B3-799E-B7B0-478EF0010D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6" name="Oval 90">
              <a:extLst>
                <a:ext uri="{FF2B5EF4-FFF2-40B4-BE49-F238E27FC236}">
                  <a16:creationId xmlns:a16="http://schemas.microsoft.com/office/drawing/2014/main" id="{75207760-07F2-D295-9CBD-9302BD3B9A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7" name="Oval 91">
              <a:extLst>
                <a:ext uri="{FF2B5EF4-FFF2-40B4-BE49-F238E27FC236}">
                  <a16:creationId xmlns:a16="http://schemas.microsoft.com/office/drawing/2014/main" id="{80D225BC-C2A0-2D9C-0D33-B2E3EAC7C5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8" name="Oval 92">
              <a:extLst>
                <a:ext uri="{FF2B5EF4-FFF2-40B4-BE49-F238E27FC236}">
                  <a16:creationId xmlns:a16="http://schemas.microsoft.com/office/drawing/2014/main" id="{0E6870CE-E08C-0D6F-777B-DA61E89F1A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49" name="Oval 93">
              <a:extLst>
                <a:ext uri="{FF2B5EF4-FFF2-40B4-BE49-F238E27FC236}">
                  <a16:creationId xmlns:a16="http://schemas.microsoft.com/office/drawing/2014/main" id="{1016612A-2405-7664-9984-EE669E4048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0" name="Oval 94">
              <a:extLst>
                <a:ext uri="{FF2B5EF4-FFF2-40B4-BE49-F238E27FC236}">
                  <a16:creationId xmlns:a16="http://schemas.microsoft.com/office/drawing/2014/main" id="{AB4F9B81-1345-BD31-A88E-D9A069B886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1" name="Oval 95">
              <a:extLst>
                <a:ext uri="{FF2B5EF4-FFF2-40B4-BE49-F238E27FC236}">
                  <a16:creationId xmlns:a16="http://schemas.microsoft.com/office/drawing/2014/main" id="{EACD95FA-231D-D1E7-6F4A-C8B8A4C99C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2" name="Oval 96">
              <a:extLst>
                <a:ext uri="{FF2B5EF4-FFF2-40B4-BE49-F238E27FC236}">
                  <a16:creationId xmlns:a16="http://schemas.microsoft.com/office/drawing/2014/main" id="{38C96B94-5282-9821-E742-572455B15A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3" name="Oval 97">
              <a:extLst>
                <a:ext uri="{FF2B5EF4-FFF2-40B4-BE49-F238E27FC236}">
                  <a16:creationId xmlns:a16="http://schemas.microsoft.com/office/drawing/2014/main" id="{8F74E98C-6B86-A1FD-4D29-FA7D9900DF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4" name="Oval 98">
              <a:extLst>
                <a:ext uri="{FF2B5EF4-FFF2-40B4-BE49-F238E27FC236}">
                  <a16:creationId xmlns:a16="http://schemas.microsoft.com/office/drawing/2014/main" id="{279BB277-6674-8B9C-A957-BF9C19A1D7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5" name="Oval 99">
              <a:extLst>
                <a:ext uri="{FF2B5EF4-FFF2-40B4-BE49-F238E27FC236}">
                  <a16:creationId xmlns:a16="http://schemas.microsoft.com/office/drawing/2014/main" id="{7646ADAA-C0D1-B7AD-1E9D-1CE773C0BE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6" name="Oval 100">
              <a:extLst>
                <a:ext uri="{FF2B5EF4-FFF2-40B4-BE49-F238E27FC236}">
                  <a16:creationId xmlns:a16="http://schemas.microsoft.com/office/drawing/2014/main" id="{0C58BE26-D217-0458-5003-456B39A5ED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7" name="Oval 101">
              <a:extLst>
                <a:ext uri="{FF2B5EF4-FFF2-40B4-BE49-F238E27FC236}">
                  <a16:creationId xmlns:a16="http://schemas.microsoft.com/office/drawing/2014/main" id="{1C646607-17E9-560F-B9FB-DC09953F8E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8" name="Oval 102">
              <a:extLst>
                <a:ext uri="{FF2B5EF4-FFF2-40B4-BE49-F238E27FC236}">
                  <a16:creationId xmlns:a16="http://schemas.microsoft.com/office/drawing/2014/main" id="{5D476713-7D5E-EE0D-8227-05A6C9396B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273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59" name="Oval 103">
              <a:extLst>
                <a:ext uri="{FF2B5EF4-FFF2-40B4-BE49-F238E27FC236}">
                  <a16:creationId xmlns:a16="http://schemas.microsoft.com/office/drawing/2014/main" id="{44040394-AE4D-CAF9-7C07-00E6F2AA68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0" name="Oval 104">
              <a:extLst>
                <a:ext uri="{FF2B5EF4-FFF2-40B4-BE49-F238E27FC236}">
                  <a16:creationId xmlns:a16="http://schemas.microsoft.com/office/drawing/2014/main" id="{3EADBB9A-0BBD-20B1-9E1E-A95D2BDE47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1" name="Oval 105">
              <a:extLst>
                <a:ext uri="{FF2B5EF4-FFF2-40B4-BE49-F238E27FC236}">
                  <a16:creationId xmlns:a16="http://schemas.microsoft.com/office/drawing/2014/main" id="{2E3A829A-4E8F-FB95-7F20-F1D59BD88E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2" name="Oval 106">
              <a:extLst>
                <a:ext uri="{FF2B5EF4-FFF2-40B4-BE49-F238E27FC236}">
                  <a16:creationId xmlns:a16="http://schemas.microsoft.com/office/drawing/2014/main" id="{30258659-3879-1817-742C-66800B7A17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3" name="Oval 107">
              <a:extLst>
                <a:ext uri="{FF2B5EF4-FFF2-40B4-BE49-F238E27FC236}">
                  <a16:creationId xmlns:a16="http://schemas.microsoft.com/office/drawing/2014/main" id="{6FE3FEB8-8A07-87D5-D39C-BA5E5E22CA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4" name="Oval 108">
              <a:extLst>
                <a:ext uri="{FF2B5EF4-FFF2-40B4-BE49-F238E27FC236}">
                  <a16:creationId xmlns:a16="http://schemas.microsoft.com/office/drawing/2014/main" id="{7C8B4301-29C9-A9AE-8131-2B9B013B38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5" name="Oval 109">
              <a:extLst>
                <a:ext uri="{FF2B5EF4-FFF2-40B4-BE49-F238E27FC236}">
                  <a16:creationId xmlns:a16="http://schemas.microsoft.com/office/drawing/2014/main" id="{86708FA9-72FB-EA53-3D2D-99E83D5205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6" name="Oval 110">
              <a:extLst>
                <a:ext uri="{FF2B5EF4-FFF2-40B4-BE49-F238E27FC236}">
                  <a16:creationId xmlns:a16="http://schemas.microsoft.com/office/drawing/2014/main" id="{9BEEE6DD-CE9B-050A-92B2-CA8514D686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7" name="Oval 111">
              <a:extLst>
                <a:ext uri="{FF2B5EF4-FFF2-40B4-BE49-F238E27FC236}">
                  <a16:creationId xmlns:a16="http://schemas.microsoft.com/office/drawing/2014/main" id="{795CF7B0-AE27-015F-9702-81FD28E0BE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294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8" name="Oval 112">
              <a:extLst>
                <a:ext uri="{FF2B5EF4-FFF2-40B4-BE49-F238E27FC236}">
                  <a16:creationId xmlns:a16="http://schemas.microsoft.com/office/drawing/2014/main" id="{4C2BB937-8E45-457E-8592-2D3CFCD0EC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69" name="Oval 113">
              <a:extLst>
                <a:ext uri="{FF2B5EF4-FFF2-40B4-BE49-F238E27FC236}">
                  <a16:creationId xmlns:a16="http://schemas.microsoft.com/office/drawing/2014/main" id="{EBC7C1E8-0245-0AE9-1D3B-DA550A0EA9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0" name="Oval 114">
              <a:extLst>
                <a:ext uri="{FF2B5EF4-FFF2-40B4-BE49-F238E27FC236}">
                  <a16:creationId xmlns:a16="http://schemas.microsoft.com/office/drawing/2014/main" id="{AD53F72C-F51D-1B82-0350-86A181A096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1" name="Oval 115">
              <a:extLst>
                <a:ext uri="{FF2B5EF4-FFF2-40B4-BE49-F238E27FC236}">
                  <a16:creationId xmlns:a16="http://schemas.microsoft.com/office/drawing/2014/main" id="{747BAA16-A68C-0CC4-9680-ADBD436713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2" name="Oval 116">
              <a:extLst>
                <a:ext uri="{FF2B5EF4-FFF2-40B4-BE49-F238E27FC236}">
                  <a16:creationId xmlns:a16="http://schemas.microsoft.com/office/drawing/2014/main" id="{2D8BCA1E-869C-5FDC-08B7-FDBB94E255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3" name="Oval 117">
              <a:extLst>
                <a:ext uri="{FF2B5EF4-FFF2-40B4-BE49-F238E27FC236}">
                  <a16:creationId xmlns:a16="http://schemas.microsoft.com/office/drawing/2014/main" id="{AC93B8A5-FC0A-6550-946B-7DACE6BC5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4" name="Oval 118">
              <a:extLst>
                <a:ext uri="{FF2B5EF4-FFF2-40B4-BE49-F238E27FC236}">
                  <a16:creationId xmlns:a16="http://schemas.microsoft.com/office/drawing/2014/main" id="{2D63AE76-68F6-C428-0009-1DE78D950D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5" name="Oval 119">
              <a:extLst>
                <a:ext uri="{FF2B5EF4-FFF2-40B4-BE49-F238E27FC236}">
                  <a16:creationId xmlns:a16="http://schemas.microsoft.com/office/drawing/2014/main" id="{B10FFF07-D9C1-4CBC-F94A-E5539AEFC3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6" name="Oval 120">
              <a:extLst>
                <a:ext uri="{FF2B5EF4-FFF2-40B4-BE49-F238E27FC236}">
                  <a16:creationId xmlns:a16="http://schemas.microsoft.com/office/drawing/2014/main" id="{754D666F-6C7D-D206-0038-6D86D14D5D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7" name="Oval 121">
              <a:extLst>
                <a:ext uri="{FF2B5EF4-FFF2-40B4-BE49-F238E27FC236}">
                  <a16:creationId xmlns:a16="http://schemas.microsoft.com/office/drawing/2014/main" id="{3BF04B66-6EEF-EC15-1DC6-265D8718CB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8" name="Oval 122">
              <a:extLst>
                <a:ext uri="{FF2B5EF4-FFF2-40B4-BE49-F238E27FC236}">
                  <a16:creationId xmlns:a16="http://schemas.microsoft.com/office/drawing/2014/main" id="{302C9B93-EC46-F3C7-F3B5-0838C4FD1F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79" name="Oval 123">
              <a:extLst>
                <a:ext uri="{FF2B5EF4-FFF2-40B4-BE49-F238E27FC236}">
                  <a16:creationId xmlns:a16="http://schemas.microsoft.com/office/drawing/2014/main" id="{3D3E3BD5-15C3-04C0-9A8F-B0CE35169C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0" name="Oval 124">
              <a:extLst>
                <a:ext uri="{FF2B5EF4-FFF2-40B4-BE49-F238E27FC236}">
                  <a16:creationId xmlns:a16="http://schemas.microsoft.com/office/drawing/2014/main" id="{9CE6FD43-5349-7C1A-EF72-BEA6FD62B1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1" name="Oval 125">
              <a:extLst>
                <a:ext uri="{FF2B5EF4-FFF2-40B4-BE49-F238E27FC236}">
                  <a16:creationId xmlns:a16="http://schemas.microsoft.com/office/drawing/2014/main" id="{08212C6D-CF90-EF7B-D2AD-520BC1EFB5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2" name="Oval 126">
              <a:extLst>
                <a:ext uri="{FF2B5EF4-FFF2-40B4-BE49-F238E27FC236}">
                  <a16:creationId xmlns:a16="http://schemas.microsoft.com/office/drawing/2014/main" id="{7A235DA2-80E9-B1ED-12FA-E8291D5AA2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3" name="Oval 127">
              <a:extLst>
                <a:ext uri="{FF2B5EF4-FFF2-40B4-BE49-F238E27FC236}">
                  <a16:creationId xmlns:a16="http://schemas.microsoft.com/office/drawing/2014/main" id="{C0BEC30B-53DF-4EFD-D816-D8F2CC7001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4" name="Oval 128">
              <a:extLst>
                <a:ext uri="{FF2B5EF4-FFF2-40B4-BE49-F238E27FC236}">
                  <a16:creationId xmlns:a16="http://schemas.microsoft.com/office/drawing/2014/main" id="{8EB1DE81-18A5-9C53-2283-8C7ECE0E62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5" name="Oval 129">
              <a:extLst>
                <a:ext uri="{FF2B5EF4-FFF2-40B4-BE49-F238E27FC236}">
                  <a16:creationId xmlns:a16="http://schemas.microsoft.com/office/drawing/2014/main" id="{E981C984-D6B0-2BAF-09CE-FDD9C93BE3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6" name="Oval 130">
              <a:extLst>
                <a:ext uri="{FF2B5EF4-FFF2-40B4-BE49-F238E27FC236}">
                  <a16:creationId xmlns:a16="http://schemas.microsoft.com/office/drawing/2014/main" id="{1B999FE5-52D6-5A6F-FD20-585202F102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315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7" name="Oval 131">
              <a:extLst>
                <a:ext uri="{FF2B5EF4-FFF2-40B4-BE49-F238E27FC236}">
                  <a16:creationId xmlns:a16="http://schemas.microsoft.com/office/drawing/2014/main" id="{BD25F666-E196-2A49-F0DB-0FD3D13DA0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8" name="Oval 132">
              <a:extLst>
                <a:ext uri="{FF2B5EF4-FFF2-40B4-BE49-F238E27FC236}">
                  <a16:creationId xmlns:a16="http://schemas.microsoft.com/office/drawing/2014/main" id="{FC97B967-2334-34FD-23F5-E81BC34E30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89" name="Oval 133">
              <a:extLst>
                <a:ext uri="{FF2B5EF4-FFF2-40B4-BE49-F238E27FC236}">
                  <a16:creationId xmlns:a16="http://schemas.microsoft.com/office/drawing/2014/main" id="{07486F25-EF8F-C93D-002D-AD55D008EC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90" name="Oval 134">
              <a:extLst>
                <a:ext uri="{FF2B5EF4-FFF2-40B4-BE49-F238E27FC236}">
                  <a16:creationId xmlns:a16="http://schemas.microsoft.com/office/drawing/2014/main" id="{6B169680-A4FF-1C99-CFC3-6A84EEED70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91" name="Oval 135">
              <a:extLst>
                <a:ext uri="{FF2B5EF4-FFF2-40B4-BE49-F238E27FC236}">
                  <a16:creationId xmlns:a16="http://schemas.microsoft.com/office/drawing/2014/main" id="{2B6494E6-ED27-9658-7C15-DB643178AA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92" name="Oval 136">
              <a:extLst>
                <a:ext uri="{FF2B5EF4-FFF2-40B4-BE49-F238E27FC236}">
                  <a16:creationId xmlns:a16="http://schemas.microsoft.com/office/drawing/2014/main" id="{4ED1EC62-8BF7-9E0F-99C6-DCF6A04BD7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93" name="Oval 137">
              <a:extLst>
                <a:ext uri="{FF2B5EF4-FFF2-40B4-BE49-F238E27FC236}">
                  <a16:creationId xmlns:a16="http://schemas.microsoft.com/office/drawing/2014/main" id="{B27A05EF-EE84-3757-83F8-75A5342B4B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94" name="Oval 138">
              <a:extLst>
                <a:ext uri="{FF2B5EF4-FFF2-40B4-BE49-F238E27FC236}">
                  <a16:creationId xmlns:a16="http://schemas.microsoft.com/office/drawing/2014/main" id="{0772861C-4D5F-47A3-41E7-413685458C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195" name="Oval 139">
              <a:extLst>
                <a:ext uri="{FF2B5EF4-FFF2-40B4-BE49-F238E27FC236}">
                  <a16:creationId xmlns:a16="http://schemas.microsoft.com/office/drawing/2014/main" id="{48274F96-8C1C-53A1-0025-D235D6E70B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grpSp>
          <p:nvGrpSpPr>
            <p:cNvPr id="301196" name="Group 140">
              <a:extLst>
                <a:ext uri="{FF2B5EF4-FFF2-40B4-BE49-F238E27FC236}">
                  <a16:creationId xmlns:a16="http://schemas.microsoft.com/office/drawing/2014/main" id="{8ACFECE9-282E-2BD5-3D47-81C1D3048D4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6" y="3368"/>
              <a:ext cx="1102" cy="113"/>
              <a:chOff x="166" y="3387"/>
              <a:chExt cx="1102" cy="113"/>
            </a:xfrm>
          </p:grpSpPr>
          <p:sp>
            <p:nvSpPr>
              <p:cNvPr id="301197" name="Oval 141">
                <a:extLst>
                  <a:ext uri="{FF2B5EF4-FFF2-40B4-BE49-F238E27FC236}">
                    <a16:creationId xmlns:a16="http://schemas.microsoft.com/office/drawing/2014/main" id="{CD0281A6-F00C-C890-802D-51A393E52E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6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198" name="Oval 142">
                <a:extLst>
                  <a:ext uri="{FF2B5EF4-FFF2-40B4-BE49-F238E27FC236}">
                    <a16:creationId xmlns:a16="http://schemas.microsoft.com/office/drawing/2014/main" id="{735A04AD-83F9-99D4-4F8E-50255C48BD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3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199" name="Oval 143">
                <a:extLst>
                  <a:ext uri="{FF2B5EF4-FFF2-40B4-BE49-F238E27FC236}">
                    <a16:creationId xmlns:a16="http://schemas.microsoft.com/office/drawing/2014/main" id="{C3E87934-62AA-0C67-924F-C275C205FE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9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200" name="Oval 144">
                <a:extLst>
                  <a:ext uri="{FF2B5EF4-FFF2-40B4-BE49-F238E27FC236}">
                    <a16:creationId xmlns:a16="http://schemas.microsoft.com/office/drawing/2014/main" id="{06E1B843-702F-5D16-DD97-5872212BCA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7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201" name="Oval 145">
                <a:extLst>
                  <a:ext uri="{FF2B5EF4-FFF2-40B4-BE49-F238E27FC236}">
                    <a16:creationId xmlns:a16="http://schemas.microsoft.com/office/drawing/2014/main" id="{06CB5978-DAC8-D2A5-E2FB-746C39D348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0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202" name="Oval 146">
                <a:extLst>
                  <a:ext uri="{FF2B5EF4-FFF2-40B4-BE49-F238E27FC236}">
                    <a16:creationId xmlns:a16="http://schemas.microsoft.com/office/drawing/2014/main" id="{18C2DF9D-404A-A685-5D00-A33B1B34B8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4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203" name="Oval 147">
                <a:extLst>
                  <a:ext uri="{FF2B5EF4-FFF2-40B4-BE49-F238E27FC236}">
                    <a16:creationId xmlns:a16="http://schemas.microsoft.com/office/drawing/2014/main" id="{FA93C7E9-DDF1-872E-05D0-276F419D38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8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204" name="Oval 148">
                <a:extLst>
                  <a:ext uri="{FF2B5EF4-FFF2-40B4-BE49-F238E27FC236}">
                    <a16:creationId xmlns:a16="http://schemas.microsoft.com/office/drawing/2014/main" id="{D05B8FC3-1991-1048-AEC5-4B180E3A02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1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301205" name="Oval 149">
                <a:extLst>
                  <a:ext uri="{FF2B5EF4-FFF2-40B4-BE49-F238E27FC236}">
                    <a16:creationId xmlns:a16="http://schemas.microsoft.com/office/drawing/2014/main" id="{6BAC7D30-8E46-B313-8F67-A50A2CD2DA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5" y="3387"/>
                <a:ext cx="113" cy="113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08080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</p:grpSp>
        <p:sp>
          <p:nvSpPr>
            <p:cNvPr id="301206" name="Oval 150">
              <a:extLst>
                <a:ext uri="{FF2B5EF4-FFF2-40B4-BE49-F238E27FC236}">
                  <a16:creationId xmlns:a16="http://schemas.microsoft.com/office/drawing/2014/main" id="{4BDDF8CE-A261-63E9-D6C0-8772EBB447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4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07" name="Oval 151">
              <a:extLst>
                <a:ext uri="{FF2B5EF4-FFF2-40B4-BE49-F238E27FC236}">
                  <a16:creationId xmlns:a16="http://schemas.microsoft.com/office/drawing/2014/main" id="{341187E8-897D-125E-35DC-EBA1BCFE15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08" name="Oval 152">
              <a:extLst>
                <a:ext uri="{FF2B5EF4-FFF2-40B4-BE49-F238E27FC236}">
                  <a16:creationId xmlns:a16="http://schemas.microsoft.com/office/drawing/2014/main" id="{678AC971-382C-9B51-EE06-9EE3E66251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09" name="Oval 153">
              <a:extLst>
                <a:ext uri="{FF2B5EF4-FFF2-40B4-BE49-F238E27FC236}">
                  <a16:creationId xmlns:a16="http://schemas.microsoft.com/office/drawing/2014/main" id="{5CBA7CA1-99F4-FA8C-D665-248AA7C12D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0" name="Oval 154">
              <a:extLst>
                <a:ext uri="{FF2B5EF4-FFF2-40B4-BE49-F238E27FC236}">
                  <a16:creationId xmlns:a16="http://schemas.microsoft.com/office/drawing/2014/main" id="{80B52FEC-EC69-E5A1-D0DD-B87ADA2F26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1" name="Oval 155">
              <a:extLst>
                <a:ext uri="{FF2B5EF4-FFF2-40B4-BE49-F238E27FC236}">
                  <a16:creationId xmlns:a16="http://schemas.microsoft.com/office/drawing/2014/main" id="{8732EE68-7B8E-D34E-774D-1BE815BD83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2" name="Oval 156">
              <a:extLst>
                <a:ext uri="{FF2B5EF4-FFF2-40B4-BE49-F238E27FC236}">
                  <a16:creationId xmlns:a16="http://schemas.microsoft.com/office/drawing/2014/main" id="{4E5974F8-A9D0-84F2-CC75-D0586969B7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3" name="Oval 157">
              <a:extLst>
                <a:ext uri="{FF2B5EF4-FFF2-40B4-BE49-F238E27FC236}">
                  <a16:creationId xmlns:a16="http://schemas.microsoft.com/office/drawing/2014/main" id="{D8A6B7C3-B95A-CDC2-F3B0-A04BF17A1F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4" name="Oval 158">
              <a:extLst>
                <a:ext uri="{FF2B5EF4-FFF2-40B4-BE49-F238E27FC236}">
                  <a16:creationId xmlns:a16="http://schemas.microsoft.com/office/drawing/2014/main" id="{D842C204-E4C5-BABD-09A3-EA279C1A27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5" name="Oval 159">
              <a:extLst>
                <a:ext uri="{FF2B5EF4-FFF2-40B4-BE49-F238E27FC236}">
                  <a16:creationId xmlns:a16="http://schemas.microsoft.com/office/drawing/2014/main" id="{C31BD1EF-5C39-0920-29E6-91C16E8BE8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6" name="Oval 160">
              <a:extLst>
                <a:ext uri="{FF2B5EF4-FFF2-40B4-BE49-F238E27FC236}">
                  <a16:creationId xmlns:a16="http://schemas.microsoft.com/office/drawing/2014/main" id="{127FC51D-E1BB-4830-855A-4489CA414C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7" name="Oval 161">
              <a:extLst>
                <a:ext uri="{FF2B5EF4-FFF2-40B4-BE49-F238E27FC236}">
                  <a16:creationId xmlns:a16="http://schemas.microsoft.com/office/drawing/2014/main" id="{18A34716-5776-DC2A-74DA-293260A7D4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8" name="Oval 162">
              <a:extLst>
                <a:ext uri="{FF2B5EF4-FFF2-40B4-BE49-F238E27FC236}">
                  <a16:creationId xmlns:a16="http://schemas.microsoft.com/office/drawing/2014/main" id="{666E9365-0FD5-6BF8-C647-718F785980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19" name="Oval 163">
              <a:extLst>
                <a:ext uri="{FF2B5EF4-FFF2-40B4-BE49-F238E27FC236}">
                  <a16:creationId xmlns:a16="http://schemas.microsoft.com/office/drawing/2014/main" id="{469F6505-0F7D-6676-9078-2F858BFBE4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0" name="Oval 164">
              <a:extLst>
                <a:ext uri="{FF2B5EF4-FFF2-40B4-BE49-F238E27FC236}">
                  <a16:creationId xmlns:a16="http://schemas.microsoft.com/office/drawing/2014/main" id="{EE432895-A404-242D-DE80-E43AD83825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4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1" name="Oval 165">
              <a:extLst>
                <a:ext uri="{FF2B5EF4-FFF2-40B4-BE49-F238E27FC236}">
                  <a16:creationId xmlns:a16="http://schemas.microsoft.com/office/drawing/2014/main" id="{3C1F5907-6569-6254-1F63-CEDCDEEC01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2" name="Oval 166">
              <a:extLst>
                <a:ext uri="{FF2B5EF4-FFF2-40B4-BE49-F238E27FC236}">
                  <a16:creationId xmlns:a16="http://schemas.microsoft.com/office/drawing/2014/main" id="{636A6F9F-895E-8202-3FC8-2C21706F9C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3" name="Oval 167">
              <a:extLst>
                <a:ext uri="{FF2B5EF4-FFF2-40B4-BE49-F238E27FC236}">
                  <a16:creationId xmlns:a16="http://schemas.microsoft.com/office/drawing/2014/main" id="{B5F5154F-F5F8-BF38-8ED7-B9554E2899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grpSp>
        <p:nvGrpSpPr>
          <p:cNvPr id="301224" name="Group 168">
            <a:extLst>
              <a:ext uri="{FF2B5EF4-FFF2-40B4-BE49-F238E27FC236}">
                <a16:creationId xmlns:a16="http://schemas.microsoft.com/office/drawing/2014/main" id="{79C430C3-8392-32E7-0F05-585DBC1258A5}"/>
              </a:ext>
            </a:extLst>
          </p:cNvPr>
          <p:cNvGrpSpPr>
            <a:grpSpLocks/>
          </p:cNvGrpSpPr>
          <p:nvPr/>
        </p:nvGrpSpPr>
        <p:grpSpPr bwMode="auto">
          <a:xfrm>
            <a:off x="4841875" y="2081213"/>
            <a:ext cx="1847850" cy="1531937"/>
            <a:chOff x="3056" y="2726"/>
            <a:chExt cx="1164" cy="965"/>
          </a:xfrm>
        </p:grpSpPr>
        <p:sp>
          <p:nvSpPr>
            <p:cNvPr id="301225" name="Oval 169">
              <a:extLst>
                <a:ext uri="{FF2B5EF4-FFF2-40B4-BE49-F238E27FC236}">
                  <a16:creationId xmlns:a16="http://schemas.microsoft.com/office/drawing/2014/main" id="{4EE17107-6D9C-F902-B22E-6D0904B7A1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6" name="Oval 170">
              <a:extLst>
                <a:ext uri="{FF2B5EF4-FFF2-40B4-BE49-F238E27FC236}">
                  <a16:creationId xmlns:a16="http://schemas.microsoft.com/office/drawing/2014/main" id="{2D517394-D4F8-B9C6-1190-7FC3BB3730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7" name="Oval 171">
              <a:extLst>
                <a:ext uri="{FF2B5EF4-FFF2-40B4-BE49-F238E27FC236}">
                  <a16:creationId xmlns:a16="http://schemas.microsoft.com/office/drawing/2014/main" id="{D50AACE8-27CF-7133-0F50-C713880FC0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8" name="Oval 172">
              <a:extLst>
                <a:ext uri="{FF2B5EF4-FFF2-40B4-BE49-F238E27FC236}">
                  <a16:creationId xmlns:a16="http://schemas.microsoft.com/office/drawing/2014/main" id="{114593FD-3945-5085-0B3B-2C982C7506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29" name="Oval 173">
              <a:extLst>
                <a:ext uri="{FF2B5EF4-FFF2-40B4-BE49-F238E27FC236}">
                  <a16:creationId xmlns:a16="http://schemas.microsoft.com/office/drawing/2014/main" id="{76F842EB-B9BA-B149-FFD5-26274AA32A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0" name="Oval 174">
              <a:extLst>
                <a:ext uri="{FF2B5EF4-FFF2-40B4-BE49-F238E27FC236}">
                  <a16:creationId xmlns:a16="http://schemas.microsoft.com/office/drawing/2014/main" id="{0168D6D3-F3B9-F5CA-5BB0-719D94E4BC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1" name="Oval 175">
              <a:extLst>
                <a:ext uri="{FF2B5EF4-FFF2-40B4-BE49-F238E27FC236}">
                  <a16:creationId xmlns:a16="http://schemas.microsoft.com/office/drawing/2014/main" id="{57BA8E5B-1785-0F2F-7983-2CF7EB3690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2835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2" name="Oval 176">
              <a:extLst>
                <a:ext uri="{FF2B5EF4-FFF2-40B4-BE49-F238E27FC236}">
                  <a16:creationId xmlns:a16="http://schemas.microsoft.com/office/drawing/2014/main" id="{02D6DA92-7077-50AD-0938-71428783B4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3" name="Oval 177">
              <a:extLst>
                <a:ext uri="{FF2B5EF4-FFF2-40B4-BE49-F238E27FC236}">
                  <a16:creationId xmlns:a16="http://schemas.microsoft.com/office/drawing/2014/main" id="{C55BF9FB-03A2-3F12-0F5C-EFD2DFE0B8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2835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4" name="Oval 178">
              <a:extLst>
                <a:ext uri="{FF2B5EF4-FFF2-40B4-BE49-F238E27FC236}">
                  <a16:creationId xmlns:a16="http://schemas.microsoft.com/office/drawing/2014/main" id="{6C5A3F13-D39D-9FA4-EE12-2E17BAD097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5" name="Oval 179">
              <a:extLst>
                <a:ext uri="{FF2B5EF4-FFF2-40B4-BE49-F238E27FC236}">
                  <a16:creationId xmlns:a16="http://schemas.microsoft.com/office/drawing/2014/main" id="{5185AB6B-5F66-1EF5-97EE-1308BE2131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6" name="Oval 180">
              <a:extLst>
                <a:ext uri="{FF2B5EF4-FFF2-40B4-BE49-F238E27FC236}">
                  <a16:creationId xmlns:a16="http://schemas.microsoft.com/office/drawing/2014/main" id="{907B3322-2F58-4B53-DD89-53D0E479DD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7" name="Oval 181">
              <a:extLst>
                <a:ext uri="{FF2B5EF4-FFF2-40B4-BE49-F238E27FC236}">
                  <a16:creationId xmlns:a16="http://schemas.microsoft.com/office/drawing/2014/main" id="{E697CC01-956D-BF9B-627E-E13F045FB9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8" name="Oval 182">
              <a:extLst>
                <a:ext uri="{FF2B5EF4-FFF2-40B4-BE49-F238E27FC236}">
                  <a16:creationId xmlns:a16="http://schemas.microsoft.com/office/drawing/2014/main" id="{495EFA2B-DCD7-5E94-99B0-1F923A7AC0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39" name="Oval 183">
              <a:extLst>
                <a:ext uri="{FF2B5EF4-FFF2-40B4-BE49-F238E27FC236}">
                  <a16:creationId xmlns:a16="http://schemas.microsoft.com/office/drawing/2014/main" id="{7E43BC85-43AC-71A6-6A6A-C0F26A6AE7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0" name="Oval 184">
              <a:extLst>
                <a:ext uri="{FF2B5EF4-FFF2-40B4-BE49-F238E27FC236}">
                  <a16:creationId xmlns:a16="http://schemas.microsoft.com/office/drawing/2014/main" id="{F1ED7289-4C2B-0820-3CBF-67A510CEBC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2726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1" name="Oval 185">
              <a:extLst>
                <a:ext uri="{FF2B5EF4-FFF2-40B4-BE49-F238E27FC236}">
                  <a16:creationId xmlns:a16="http://schemas.microsoft.com/office/drawing/2014/main" id="{3CA30324-3A91-1FDF-08E3-B8F7C90520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73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2" name="Oval 186">
              <a:extLst>
                <a:ext uri="{FF2B5EF4-FFF2-40B4-BE49-F238E27FC236}">
                  <a16:creationId xmlns:a16="http://schemas.microsoft.com/office/drawing/2014/main" id="{B62DC8F4-540D-97F4-3984-2A129C0284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2726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3" name="Oval 187">
              <a:extLst>
                <a:ext uri="{FF2B5EF4-FFF2-40B4-BE49-F238E27FC236}">
                  <a16:creationId xmlns:a16="http://schemas.microsoft.com/office/drawing/2014/main" id="{ECA07D7D-BBB1-E594-90CA-AD96EB9963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4" name="Oval 188">
              <a:extLst>
                <a:ext uri="{FF2B5EF4-FFF2-40B4-BE49-F238E27FC236}">
                  <a16:creationId xmlns:a16="http://schemas.microsoft.com/office/drawing/2014/main" id="{0B63E9A1-9E3C-DD1F-34D2-CE6FED7D08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5" name="Oval 189">
              <a:extLst>
                <a:ext uri="{FF2B5EF4-FFF2-40B4-BE49-F238E27FC236}">
                  <a16:creationId xmlns:a16="http://schemas.microsoft.com/office/drawing/2014/main" id="{D3E4D610-0B08-9788-D444-6360B6D21F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6" name="Oval 190">
              <a:extLst>
                <a:ext uri="{FF2B5EF4-FFF2-40B4-BE49-F238E27FC236}">
                  <a16:creationId xmlns:a16="http://schemas.microsoft.com/office/drawing/2014/main" id="{701D7E1A-7BF8-BB3C-B186-E65B69D7E3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7" name="Oval 191">
              <a:extLst>
                <a:ext uri="{FF2B5EF4-FFF2-40B4-BE49-F238E27FC236}">
                  <a16:creationId xmlns:a16="http://schemas.microsoft.com/office/drawing/2014/main" id="{5E7BE7D4-49DC-C0A7-CCC0-9A05F825B0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8" name="Oval 192">
              <a:extLst>
                <a:ext uri="{FF2B5EF4-FFF2-40B4-BE49-F238E27FC236}">
                  <a16:creationId xmlns:a16="http://schemas.microsoft.com/office/drawing/2014/main" id="{A0E8EA1D-D069-85E9-DD4D-370271D134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940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49" name="Oval 193">
              <a:extLst>
                <a:ext uri="{FF2B5EF4-FFF2-40B4-BE49-F238E27FC236}">
                  <a16:creationId xmlns:a16="http://schemas.microsoft.com/office/drawing/2014/main" id="{E0F42F6E-8933-F6AF-9F3A-72FB687009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0" name="Oval 194">
              <a:extLst>
                <a:ext uri="{FF2B5EF4-FFF2-40B4-BE49-F238E27FC236}">
                  <a16:creationId xmlns:a16="http://schemas.microsoft.com/office/drawing/2014/main" id="{2FFF5E08-1A9E-BB8C-6612-FCE314497E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94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1" name="Oval 195">
              <a:extLst>
                <a:ext uri="{FF2B5EF4-FFF2-40B4-BE49-F238E27FC236}">
                  <a16:creationId xmlns:a16="http://schemas.microsoft.com/office/drawing/2014/main" id="{A5E87A27-7D9A-02D9-A185-9AC7C57695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2940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2" name="Oval 196">
              <a:extLst>
                <a:ext uri="{FF2B5EF4-FFF2-40B4-BE49-F238E27FC236}">
                  <a16:creationId xmlns:a16="http://schemas.microsoft.com/office/drawing/2014/main" id="{418EFD55-3436-EBCA-56AC-BDC74E7177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3" name="Oval 197">
              <a:extLst>
                <a:ext uri="{FF2B5EF4-FFF2-40B4-BE49-F238E27FC236}">
                  <a16:creationId xmlns:a16="http://schemas.microsoft.com/office/drawing/2014/main" id="{CE5FE860-78B5-28DB-2FA1-1390FDFB19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4" name="Oval 198">
              <a:extLst>
                <a:ext uri="{FF2B5EF4-FFF2-40B4-BE49-F238E27FC236}">
                  <a16:creationId xmlns:a16="http://schemas.microsoft.com/office/drawing/2014/main" id="{16092663-2F48-AE02-9D1A-5CCDFC104C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5" name="Oval 199">
              <a:extLst>
                <a:ext uri="{FF2B5EF4-FFF2-40B4-BE49-F238E27FC236}">
                  <a16:creationId xmlns:a16="http://schemas.microsoft.com/office/drawing/2014/main" id="{38D022E7-D9AD-AA72-B1E8-3D68F61743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6" name="Oval 200">
              <a:extLst>
                <a:ext uri="{FF2B5EF4-FFF2-40B4-BE49-F238E27FC236}">
                  <a16:creationId xmlns:a16="http://schemas.microsoft.com/office/drawing/2014/main" id="{B488D330-0AD7-0A9A-C3C1-EDE02D163A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049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7" name="Oval 201">
              <a:extLst>
                <a:ext uri="{FF2B5EF4-FFF2-40B4-BE49-F238E27FC236}">
                  <a16:creationId xmlns:a16="http://schemas.microsoft.com/office/drawing/2014/main" id="{9C24922E-A6B5-BF8B-1601-4E6AA984C1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8" name="Oval 202">
              <a:extLst>
                <a:ext uri="{FF2B5EF4-FFF2-40B4-BE49-F238E27FC236}">
                  <a16:creationId xmlns:a16="http://schemas.microsoft.com/office/drawing/2014/main" id="{3E7692DD-4CD8-B55A-787A-36BEB6FD21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59" name="Oval 203">
              <a:extLst>
                <a:ext uri="{FF2B5EF4-FFF2-40B4-BE49-F238E27FC236}">
                  <a16:creationId xmlns:a16="http://schemas.microsoft.com/office/drawing/2014/main" id="{294C98D0-D51B-8322-6DC0-7C10DC1AFC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0" name="Oval 204">
              <a:extLst>
                <a:ext uri="{FF2B5EF4-FFF2-40B4-BE49-F238E27FC236}">
                  <a16:creationId xmlns:a16="http://schemas.microsoft.com/office/drawing/2014/main" id="{59D39C02-D92C-51B1-6F5F-CAEB4B935C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049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1" name="Oval 205">
              <a:extLst>
                <a:ext uri="{FF2B5EF4-FFF2-40B4-BE49-F238E27FC236}">
                  <a16:creationId xmlns:a16="http://schemas.microsoft.com/office/drawing/2014/main" id="{E1959652-9250-E7AA-B967-7F4AB02619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2" name="Oval 206">
              <a:extLst>
                <a:ext uri="{FF2B5EF4-FFF2-40B4-BE49-F238E27FC236}">
                  <a16:creationId xmlns:a16="http://schemas.microsoft.com/office/drawing/2014/main" id="{FFDB18AD-6A42-4BEC-AEBC-D5310E0454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3" name="Oval 207">
              <a:extLst>
                <a:ext uri="{FF2B5EF4-FFF2-40B4-BE49-F238E27FC236}">
                  <a16:creationId xmlns:a16="http://schemas.microsoft.com/office/drawing/2014/main" id="{2256CC13-9F33-5ECA-0F06-32E960066A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4" name="Oval 208">
              <a:extLst>
                <a:ext uri="{FF2B5EF4-FFF2-40B4-BE49-F238E27FC236}">
                  <a16:creationId xmlns:a16="http://schemas.microsoft.com/office/drawing/2014/main" id="{F3012D34-D6CE-53FD-E897-EE2F1CD86D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5" name="Oval 209">
              <a:extLst>
                <a:ext uri="{FF2B5EF4-FFF2-40B4-BE49-F238E27FC236}">
                  <a16:creationId xmlns:a16="http://schemas.microsoft.com/office/drawing/2014/main" id="{58B9AAC3-4C3B-0D37-5CC9-4BCFA8FF9F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6" name="Oval 210">
              <a:extLst>
                <a:ext uri="{FF2B5EF4-FFF2-40B4-BE49-F238E27FC236}">
                  <a16:creationId xmlns:a16="http://schemas.microsoft.com/office/drawing/2014/main" id="{AA0F3047-237E-ADEA-72E4-E1D32B70EC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7" name="Oval 211">
              <a:extLst>
                <a:ext uri="{FF2B5EF4-FFF2-40B4-BE49-F238E27FC236}">
                  <a16:creationId xmlns:a16="http://schemas.microsoft.com/office/drawing/2014/main" id="{4D5A0703-49B0-A49E-CB76-300DB7D45B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3154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8" name="Oval 212">
              <a:extLst>
                <a:ext uri="{FF2B5EF4-FFF2-40B4-BE49-F238E27FC236}">
                  <a16:creationId xmlns:a16="http://schemas.microsoft.com/office/drawing/2014/main" id="{1058FECF-EFE3-B2E9-70BA-CA84A25245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154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69" name="Oval 213">
              <a:extLst>
                <a:ext uri="{FF2B5EF4-FFF2-40B4-BE49-F238E27FC236}">
                  <a16:creationId xmlns:a16="http://schemas.microsoft.com/office/drawing/2014/main" id="{DA2ED6CD-2877-9275-2D2C-95D6FE95FD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15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0" name="Oval 214">
              <a:extLst>
                <a:ext uri="{FF2B5EF4-FFF2-40B4-BE49-F238E27FC236}">
                  <a16:creationId xmlns:a16="http://schemas.microsoft.com/office/drawing/2014/main" id="{95848BE9-ED09-AC66-503D-429E22C86F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1" name="Oval 215">
              <a:extLst>
                <a:ext uri="{FF2B5EF4-FFF2-40B4-BE49-F238E27FC236}">
                  <a16:creationId xmlns:a16="http://schemas.microsoft.com/office/drawing/2014/main" id="{AD14070C-AA4B-AC52-1954-887C5B7800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2" name="Oval 216">
              <a:extLst>
                <a:ext uri="{FF2B5EF4-FFF2-40B4-BE49-F238E27FC236}">
                  <a16:creationId xmlns:a16="http://schemas.microsoft.com/office/drawing/2014/main" id="{622CFB03-AD59-1989-0834-490F51D5BB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3" name="Oval 217">
              <a:extLst>
                <a:ext uri="{FF2B5EF4-FFF2-40B4-BE49-F238E27FC236}">
                  <a16:creationId xmlns:a16="http://schemas.microsoft.com/office/drawing/2014/main" id="{3B22CB30-E4F9-2CBE-A533-697C090F00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4" name="Oval 218">
              <a:extLst>
                <a:ext uri="{FF2B5EF4-FFF2-40B4-BE49-F238E27FC236}">
                  <a16:creationId xmlns:a16="http://schemas.microsoft.com/office/drawing/2014/main" id="{AB250917-291B-CBD8-01B1-E204646B9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5" name="Oval 219">
              <a:extLst>
                <a:ext uri="{FF2B5EF4-FFF2-40B4-BE49-F238E27FC236}">
                  <a16:creationId xmlns:a16="http://schemas.microsoft.com/office/drawing/2014/main" id="{7B5ECF5E-89AE-2118-628E-51036D19F5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6" name="Oval 220">
              <a:extLst>
                <a:ext uri="{FF2B5EF4-FFF2-40B4-BE49-F238E27FC236}">
                  <a16:creationId xmlns:a16="http://schemas.microsoft.com/office/drawing/2014/main" id="{7DBB5FBE-6DE9-26C0-F1BC-183BAFFD44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7" name="Oval 221">
              <a:extLst>
                <a:ext uri="{FF2B5EF4-FFF2-40B4-BE49-F238E27FC236}">
                  <a16:creationId xmlns:a16="http://schemas.microsoft.com/office/drawing/2014/main" id="{FDFB88DF-A092-2156-47E0-2517E060C8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263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8" name="Oval 222">
              <a:extLst>
                <a:ext uri="{FF2B5EF4-FFF2-40B4-BE49-F238E27FC236}">
                  <a16:creationId xmlns:a16="http://schemas.microsoft.com/office/drawing/2014/main" id="{6629F764-9B2D-8AF8-AC50-AB037D0CF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263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79" name="Oval 223">
              <a:extLst>
                <a:ext uri="{FF2B5EF4-FFF2-40B4-BE49-F238E27FC236}">
                  <a16:creationId xmlns:a16="http://schemas.microsoft.com/office/drawing/2014/main" id="{A584FA19-85C0-98AA-082B-53E08998F5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0" name="Oval 224">
              <a:extLst>
                <a:ext uri="{FF2B5EF4-FFF2-40B4-BE49-F238E27FC236}">
                  <a16:creationId xmlns:a16="http://schemas.microsoft.com/office/drawing/2014/main" id="{088D20FF-EC11-35F5-95AD-8B2770D2BF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1" name="Oval 225">
              <a:extLst>
                <a:ext uri="{FF2B5EF4-FFF2-40B4-BE49-F238E27FC236}">
                  <a16:creationId xmlns:a16="http://schemas.microsoft.com/office/drawing/2014/main" id="{8C233395-58BD-EB7C-22F4-DEAF19F61F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2" name="Oval 226">
              <a:extLst>
                <a:ext uri="{FF2B5EF4-FFF2-40B4-BE49-F238E27FC236}">
                  <a16:creationId xmlns:a16="http://schemas.microsoft.com/office/drawing/2014/main" id="{DCAC2223-3472-996A-D023-51588BC454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3" name="Oval 227">
              <a:extLst>
                <a:ext uri="{FF2B5EF4-FFF2-40B4-BE49-F238E27FC236}">
                  <a16:creationId xmlns:a16="http://schemas.microsoft.com/office/drawing/2014/main" id="{70E98CA0-4C6D-2623-A691-26785F82F6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4" name="Oval 228">
              <a:extLst>
                <a:ext uri="{FF2B5EF4-FFF2-40B4-BE49-F238E27FC236}">
                  <a16:creationId xmlns:a16="http://schemas.microsoft.com/office/drawing/2014/main" id="{7775FD61-B571-5306-5122-8F785A19FA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5" name="Oval 229">
              <a:extLst>
                <a:ext uri="{FF2B5EF4-FFF2-40B4-BE49-F238E27FC236}">
                  <a16:creationId xmlns:a16="http://schemas.microsoft.com/office/drawing/2014/main" id="{B705FAC5-9FF3-31FF-B381-CC2876C562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0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6" name="Oval 230">
              <a:extLst>
                <a:ext uri="{FF2B5EF4-FFF2-40B4-BE49-F238E27FC236}">
                  <a16:creationId xmlns:a16="http://schemas.microsoft.com/office/drawing/2014/main" id="{0573FFE6-0DC3-0698-4DD8-BAD958D18B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36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7" name="Oval 231">
              <a:extLst>
                <a:ext uri="{FF2B5EF4-FFF2-40B4-BE49-F238E27FC236}">
                  <a16:creationId xmlns:a16="http://schemas.microsoft.com/office/drawing/2014/main" id="{4196AE8D-C1A2-1423-6467-35CE79F344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36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8" name="Oval 232">
              <a:extLst>
                <a:ext uri="{FF2B5EF4-FFF2-40B4-BE49-F238E27FC236}">
                  <a16:creationId xmlns:a16="http://schemas.microsoft.com/office/drawing/2014/main" id="{6FD63124-1FF3-5AD0-3216-BE68650F10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6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89" name="Oval 233">
              <a:extLst>
                <a:ext uri="{FF2B5EF4-FFF2-40B4-BE49-F238E27FC236}">
                  <a16:creationId xmlns:a16="http://schemas.microsoft.com/office/drawing/2014/main" id="{05F18DE2-8DBF-80F2-3F58-DDC7C18FBD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3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0" name="Oval 234">
              <a:extLst>
                <a:ext uri="{FF2B5EF4-FFF2-40B4-BE49-F238E27FC236}">
                  <a16:creationId xmlns:a16="http://schemas.microsoft.com/office/drawing/2014/main" id="{AC4A658D-0CFF-92BD-CC43-24C3827B47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1" name="Oval 235">
              <a:extLst>
                <a:ext uri="{FF2B5EF4-FFF2-40B4-BE49-F238E27FC236}">
                  <a16:creationId xmlns:a16="http://schemas.microsoft.com/office/drawing/2014/main" id="{2CEC435E-7224-AB0F-63D2-B8D8508CA7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2" name="Oval 236">
              <a:extLst>
                <a:ext uri="{FF2B5EF4-FFF2-40B4-BE49-F238E27FC236}">
                  <a16:creationId xmlns:a16="http://schemas.microsoft.com/office/drawing/2014/main" id="{04B488F3-C454-AFA9-8622-C108461F85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1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3" name="Oval 237">
              <a:extLst>
                <a:ext uri="{FF2B5EF4-FFF2-40B4-BE49-F238E27FC236}">
                  <a16:creationId xmlns:a16="http://schemas.microsoft.com/office/drawing/2014/main" id="{1A5144F5-16E3-BD91-EC36-781DEB600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9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4" name="Oval 238">
              <a:extLst>
                <a:ext uri="{FF2B5EF4-FFF2-40B4-BE49-F238E27FC236}">
                  <a16:creationId xmlns:a16="http://schemas.microsoft.com/office/drawing/2014/main" id="{58DCCC40-EA2B-1261-7867-2A82DDB0DD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5" y="3472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5" name="Oval 239">
              <a:extLst>
                <a:ext uri="{FF2B5EF4-FFF2-40B4-BE49-F238E27FC236}">
                  <a16:creationId xmlns:a16="http://schemas.microsoft.com/office/drawing/2014/main" id="{8B9D3961-DAB0-00B6-500D-BCC98C502C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6" name="Oval 240">
              <a:extLst>
                <a:ext uri="{FF2B5EF4-FFF2-40B4-BE49-F238E27FC236}">
                  <a16:creationId xmlns:a16="http://schemas.microsoft.com/office/drawing/2014/main" id="{70999CA6-B856-BDFF-16A2-DED2E435E6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7" y="3472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7" name="Oval 241">
              <a:extLst>
                <a:ext uri="{FF2B5EF4-FFF2-40B4-BE49-F238E27FC236}">
                  <a16:creationId xmlns:a16="http://schemas.microsoft.com/office/drawing/2014/main" id="{C3FC636E-A207-E640-EF27-0106E4808A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8" name="Oval 242">
              <a:extLst>
                <a:ext uri="{FF2B5EF4-FFF2-40B4-BE49-F238E27FC236}">
                  <a16:creationId xmlns:a16="http://schemas.microsoft.com/office/drawing/2014/main" id="{49FEE19D-2487-84B2-4ECF-890810C980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5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299" name="Oval 243">
              <a:extLst>
                <a:ext uri="{FF2B5EF4-FFF2-40B4-BE49-F238E27FC236}">
                  <a16:creationId xmlns:a16="http://schemas.microsoft.com/office/drawing/2014/main" id="{C2799721-F073-3AF4-B675-ED2DCC717C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1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300" name="Oval 244">
              <a:extLst>
                <a:ext uri="{FF2B5EF4-FFF2-40B4-BE49-F238E27FC236}">
                  <a16:creationId xmlns:a16="http://schemas.microsoft.com/office/drawing/2014/main" id="{9011721C-4691-CC6C-4274-E08266CA62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8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301" name="Oval 245">
              <a:extLst>
                <a:ext uri="{FF2B5EF4-FFF2-40B4-BE49-F238E27FC236}">
                  <a16:creationId xmlns:a16="http://schemas.microsoft.com/office/drawing/2014/main" id="{9C970B8F-6118-0E30-23D7-947674930A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2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302" name="Oval 246">
              <a:extLst>
                <a:ext uri="{FF2B5EF4-FFF2-40B4-BE49-F238E27FC236}">
                  <a16:creationId xmlns:a16="http://schemas.microsoft.com/office/drawing/2014/main" id="{6F02B8F0-B760-5985-D987-C2E28EE11C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6" y="3578"/>
              <a:ext cx="113" cy="113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303" name="Oval 247">
              <a:extLst>
                <a:ext uri="{FF2B5EF4-FFF2-40B4-BE49-F238E27FC236}">
                  <a16:creationId xmlns:a16="http://schemas.microsoft.com/office/drawing/2014/main" id="{F187DD13-6E04-2D82-EB86-06182096CB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59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304" name="Oval 248">
              <a:extLst>
                <a:ext uri="{FF2B5EF4-FFF2-40B4-BE49-F238E27FC236}">
                  <a16:creationId xmlns:a16="http://schemas.microsoft.com/office/drawing/2014/main" id="{F3B6B0B2-6DC7-3E16-1AED-53DF8DB911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3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1305" name="Oval 249">
              <a:extLst>
                <a:ext uri="{FF2B5EF4-FFF2-40B4-BE49-F238E27FC236}">
                  <a16:creationId xmlns:a16="http://schemas.microsoft.com/office/drawing/2014/main" id="{25DB81F0-0D0C-B545-D2CF-BA1EE7EA8A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578"/>
              <a:ext cx="113" cy="113"/>
            </a:xfrm>
            <a:prstGeom prst="ellipse">
              <a:avLst/>
            </a:prstGeom>
            <a:solidFill>
              <a:srgbClr val="080808"/>
            </a:solidFill>
            <a:ln w="19050">
              <a:solidFill>
                <a:srgbClr val="080808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301312" name="Text Box 256">
            <a:extLst>
              <a:ext uri="{FF2B5EF4-FFF2-40B4-BE49-F238E27FC236}">
                <a16:creationId xmlns:a16="http://schemas.microsoft.com/office/drawing/2014/main" id="{D13FE0BA-08D8-9BE8-A9F1-4A490772DA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4419600"/>
            <a:ext cx="585128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 dirty="0">
                <a:solidFill>
                  <a:srgbClr val="CC0000"/>
                </a:solidFill>
              </a:rPr>
              <a:t>How do they connect in phase space?</a:t>
            </a:r>
          </a:p>
        </p:txBody>
      </p:sp>
      <p:sp>
        <p:nvSpPr>
          <p:cNvPr id="301313" name="Rectangle 257">
            <a:extLst>
              <a:ext uri="{FF2B5EF4-FFF2-40B4-BE49-F238E27FC236}">
                <a16:creationId xmlns:a16="http://schemas.microsoft.com/office/drawing/2014/main" id="{DC706FBA-FEBC-D775-7A30-F4126F9752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066800"/>
            <a:ext cx="445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highly degenerated ground state </a:t>
            </a:r>
          </a:p>
        </p:txBody>
      </p:sp>
      <p:sp>
        <p:nvSpPr>
          <p:cNvPr id="301314" name="Text Box 258">
            <a:extLst>
              <a:ext uri="{FF2B5EF4-FFF2-40B4-BE49-F238E27FC236}">
                <a16:creationId xmlns:a16="http://schemas.microsoft.com/office/drawing/2014/main" id="{AE21A036-7A57-9C51-8DF3-D9C427F173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9775" y="2455863"/>
            <a:ext cx="16732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/>
              <a:t>etc. etc….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90E217C-4A35-377E-19A4-199600664D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PMingLiU" pitchFamily="18" charset="-120"/>
              </a:rPr>
              <a:t>Phase-Space Network for Ground States</a:t>
            </a:r>
            <a:endParaRPr lang="en-US" altLang="zh-TW" sz="2800">
              <a:solidFill>
                <a:schemeClr val="bg1"/>
              </a:solidFill>
              <a:latin typeface="Times New Roman" panose="02020603050405020304" pitchFamily="18" charset="0"/>
              <a:ea typeface="PMingLiU" pitchFamily="18" charset="-120"/>
            </a:endParaRPr>
          </a:p>
        </p:txBody>
      </p:sp>
      <p:pic>
        <p:nvPicPr>
          <p:cNvPr id="24579" name="Picture 3">
            <a:extLst>
              <a:ext uri="{FF2B5EF4-FFF2-40B4-BE49-F238E27FC236}">
                <a16:creationId xmlns:a16="http://schemas.microsoft.com/office/drawing/2014/main" id="{079A2913-7B70-4D77-01B5-200C4B9F07D7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5763" y="1638300"/>
            <a:ext cx="1223962" cy="1385888"/>
          </a:xfrm>
          <a:noFill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80" name="Picture 4">
            <a:extLst>
              <a:ext uri="{FF2B5EF4-FFF2-40B4-BE49-F238E27FC236}">
                <a16:creationId xmlns:a16="http://schemas.microsoft.com/office/drawing/2014/main" id="{8D0D251D-30D7-E65D-27F5-17CE14DD4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1690688"/>
            <a:ext cx="1109662" cy="126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81" name="Picture 5">
            <a:extLst>
              <a:ext uri="{FF2B5EF4-FFF2-40B4-BE49-F238E27FC236}">
                <a16:creationId xmlns:a16="http://schemas.microsoft.com/office/drawing/2014/main" id="{C85A9DC4-7AA9-C630-B25C-42418DB2B263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03675" y="1295400"/>
            <a:ext cx="3921125" cy="2032000"/>
          </a:xfrm>
          <a:noFill/>
        </p:spPr>
      </p:pic>
      <p:sp>
        <p:nvSpPr>
          <p:cNvPr id="24582" name="AutoShape 6">
            <a:extLst>
              <a:ext uri="{FF2B5EF4-FFF2-40B4-BE49-F238E27FC236}">
                <a16:creationId xmlns:a16="http://schemas.microsoft.com/office/drawing/2014/main" id="{ED39344A-A1E7-78FC-FCB8-AC11C137F8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9738" y="2259013"/>
            <a:ext cx="609600" cy="152400"/>
          </a:xfrm>
          <a:prstGeom prst="leftRightArrow">
            <a:avLst>
              <a:gd name="adj1" fmla="val 50000"/>
              <a:gd name="adj2" fmla="val 80000"/>
            </a:avLst>
          </a:prstGeom>
          <a:solidFill>
            <a:schemeClr val="accent1">
              <a:alpha val="79999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359431" name="Group 7">
            <a:extLst>
              <a:ext uri="{FF2B5EF4-FFF2-40B4-BE49-F238E27FC236}">
                <a16:creationId xmlns:a16="http://schemas.microsoft.com/office/drawing/2014/main" id="{5931EB38-D700-D489-9B98-7751F705F23B}"/>
              </a:ext>
            </a:extLst>
          </p:cNvPr>
          <p:cNvGrpSpPr>
            <a:grpSpLocks/>
          </p:cNvGrpSpPr>
          <p:nvPr/>
        </p:nvGrpSpPr>
        <p:grpSpPr bwMode="auto">
          <a:xfrm>
            <a:off x="533400" y="4103688"/>
            <a:ext cx="7239000" cy="2362200"/>
            <a:chOff x="240" y="2736"/>
            <a:chExt cx="4560" cy="1488"/>
          </a:xfrm>
        </p:grpSpPr>
        <p:grpSp>
          <p:nvGrpSpPr>
            <p:cNvPr id="24619" name="Group 8">
              <a:extLst>
                <a:ext uri="{FF2B5EF4-FFF2-40B4-BE49-F238E27FC236}">
                  <a16:creationId xmlns:a16="http://schemas.microsoft.com/office/drawing/2014/main" id="{7BE003B6-3925-E6A0-1F92-07C2F83A146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" y="2736"/>
              <a:ext cx="1648" cy="1488"/>
              <a:chOff x="240" y="2736"/>
              <a:chExt cx="1648" cy="1488"/>
            </a:xfrm>
          </p:grpSpPr>
          <p:pic>
            <p:nvPicPr>
              <p:cNvPr id="24656" name="Picture 9">
                <a:extLst>
                  <a:ext uri="{FF2B5EF4-FFF2-40B4-BE49-F238E27FC236}">
                    <a16:creationId xmlns:a16="http://schemas.microsoft.com/office/drawing/2014/main" id="{B07E563A-337B-DCC0-5C92-C58F02BAA9D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2" y="3168"/>
                <a:ext cx="1285" cy="100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4657" name="Text Box 10">
                <a:extLst>
                  <a:ext uri="{FF2B5EF4-FFF2-40B4-BE49-F238E27FC236}">
                    <a16:creationId xmlns:a16="http://schemas.microsoft.com/office/drawing/2014/main" id="{8C647326-2ACB-F223-EBC9-D5BB2F6803E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8" y="2736"/>
                <a:ext cx="1600" cy="4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en-US" sz="2000">
                    <a:solidFill>
                      <a:srgbClr val="FF3300"/>
                    </a:solidFill>
                  </a:rPr>
                  <a:t>Zero energy mode: </a:t>
                </a:r>
              </a:p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en-US" sz="2000">
                    <a:solidFill>
                      <a:srgbClr val="FF3300"/>
                    </a:solidFill>
                  </a:rPr>
                  <a:t>basic flip</a:t>
                </a:r>
              </a:p>
            </p:txBody>
          </p:sp>
          <p:sp>
            <p:nvSpPr>
              <p:cNvPr id="24658" name="Rectangle 11">
                <a:extLst>
                  <a:ext uri="{FF2B5EF4-FFF2-40B4-BE49-F238E27FC236}">
                    <a16:creationId xmlns:a16="http://schemas.microsoft.com/office/drawing/2014/main" id="{6BA70C69-14BA-045B-7716-011A9B6C70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736"/>
                <a:ext cx="1632" cy="1488"/>
              </a:xfrm>
              <a:prstGeom prst="rect">
                <a:avLst/>
              </a:prstGeom>
              <a:noFill/>
              <a:ln w="41275">
                <a:solidFill>
                  <a:srgbClr val="0000FF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24620" name="Group 12">
              <a:extLst>
                <a:ext uri="{FF2B5EF4-FFF2-40B4-BE49-F238E27FC236}">
                  <a16:creationId xmlns:a16="http://schemas.microsoft.com/office/drawing/2014/main" id="{54C58387-5CBD-96B6-EC16-C43CE0548D8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304" y="3022"/>
              <a:ext cx="1152" cy="960"/>
              <a:chOff x="1392" y="2544"/>
              <a:chExt cx="1152" cy="960"/>
            </a:xfrm>
          </p:grpSpPr>
          <p:sp>
            <p:nvSpPr>
              <p:cNvPr id="24639" name="Line 13">
                <a:extLst>
                  <a:ext uri="{FF2B5EF4-FFF2-40B4-BE49-F238E27FC236}">
                    <a16:creationId xmlns:a16="http://schemas.microsoft.com/office/drawing/2014/main" id="{357D804D-B50F-D6C3-3A97-4F50E8A8C56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0" name="Line 14">
                <a:extLst>
                  <a:ext uri="{FF2B5EF4-FFF2-40B4-BE49-F238E27FC236}">
                    <a16:creationId xmlns:a16="http://schemas.microsoft.com/office/drawing/2014/main" id="{CA939751-6333-2514-345C-9BBC8946DC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1" name="Line 15">
                <a:extLst>
                  <a:ext uri="{FF2B5EF4-FFF2-40B4-BE49-F238E27FC236}">
                    <a16:creationId xmlns:a16="http://schemas.microsoft.com/office/drawing/2014/main" id="{CEB628E7-F898-DCB8-17C4-0549F852934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2" name="Line 16">
                <a:extLst>
                  <a:ext uri="{FF2B5EF4-FFF2-40B4-BE49-F238E27FC236}">
                    <a16:creationId xmlns:a16="http://schemas.microsoft.com/office/drawing/2014/main" id="{384FF88B-8394-837B-BEB9-6BCECDFC3DD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3" name="Line 17">
                <a:extLst>
                  <a:ext uri="{FF2B5EF4-FFF2-40B4-BE49-F238E27FC236}">
                    <a16:creationId xmlns:a16="http://schemas.microsoft.com/office/drawing/2014/main" id="{0E987F7A-451B-0225-CAED-AE9EA1576B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4" name="Line 18">
                <a:extLst>
                  <a:ext uri="{FF2B5EF4-FFF2-40B4-BE49-F238E27FC236}">
                    <a16:creationId xmlns:a16="http://schemas.microsoft.com/office/drawing/2014/main" id="{7466E33C-D9E6-DCBF-AFE3-82705E14441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5" name="Line 19">
                <a:extLst>
                  <a:ext uri="{FF2B5EF4-FFF2-40B4-BE49-F238E27FC236}">
                    <a16:creationId xmlns:a16="http://schemas.microsoft.com/office/drawing/2014/main" id="{FEB82134-9874-392A-4FDA-D4FC504A58C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6" name="Line 20">
                <a:extLst>
                  <a:ext uri="{FF2B5EF4-FFF2-40B4-BE49-F238E27FC236}">
                    <a16:creationId xmlns:a16="http://schemas.microsoft.com/office/drawing/2014/main" id="{9FA8260F-891D-6C17-B57C-E3A89960272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7" name="Line 21">
                <a:extLst>
                  <a:ext uri="{FF2B5EF4-FFF2-40B4-BE49-F238E27FC236}">
                    <a16:creationId xmlns:a16="http://schemas.microsoft.com/office/drawing/2014/main" id="{2BD0DFAA-1377-4E34-253F-9579A22F9B6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8" name="Line 22">
                <a:extLst>
                  <a:ext uri="{FF2B5EF4-FFF2-40B4-BE49-F238E27FC236}">
                    <a16:creationId xmlns:a16="http://schemas.microsoft.com/office/drawing/2014/main" id="{1786411B-B596-B41E-4C7C-4D19EBD4566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49" name="Line 23">
                <a:extLst>
                  <a:ext uri="{FF2B5EF4-FFF2-40B4-BE49-F238E27FC236}">
                    <a16:creationId xmlns:a16="http://schemas.microsoft.com/office/drawing/2014/main" id="{87ADB201-EAE8-8B28-A5BE-15ADCB9CF05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50" name="Line 24">
                <a:extLst>
                  <a:ext uri="{FF2B5EF4-FFF2-40B4-BE49-F238E27FC236}">
                    <a16:creationId xmlns:a16="http://schemas.microsoft.com/office/drawing/2014/main" id="{F788774D-6794-7726-2A33-E8F0888A8BF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24651" name="Group 25">
                <a:extLst>
                  <a:ext uri="{FF2B5EF4-FFF2-40B4-BE49-F238E27FC236}">
                    <a16:creationId xmlns:a16="http://schemas.microsoft.com/office/drawing/2014/main" id="{09DC0953-6995-365F-DFD8-5D0196A0916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24652" name="Line 26">
                  <a:extLst>
                    <a:ext uri="{FF2B5EF4-FFF2-40B4-BE49-F238E27FC236}">
                      <a16:creationId xmlns:a16="http://schemas.microsoft.com/office/drawing/2014/main" id="{7989A818-D76C-7F83-CE7A-F3BDDF271CB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4653" name="Line 27">
                  <a:extLst>
                    <a:ext uri="{FF2B5EF4-FFF2-40B4-BE49-F238E27FC236}">
                      <a16:creationId xmlns:a16="http://schemas.microsoft.com/office/drawing/2014/main" id="{0CCED80F-FAFE-28F1-6057-5837B5E5B6B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4654" name="Line 28">
                  <a:extLst>
                    <a:ext uri="{FF2B5EF4-FFF2-40B4-BE49-F238E27FC236}">
                      <a16:creationId xmlns:a16="http://schemas.microsoft.com/office/drawing/2014/main" id="{7A03CE8F-F5E0-6AB2-306F-00E7B641054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4655" name="Line 29">
                  <a:extLst>
                    <a:ext uri="{FF2B5EF4-FFF2-40B4-BE49-F238E27FC236}">
                      <a16:creationId xmlns:a16="http://schemas.microsoft.com/office/drawing/2014/main" id="{989095EE-7045-984A-5F2F-4D3303E9AFD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grpSp>
          <p:nvGrpSpPr>
            <p:cNvPr id="24621" name="Group 30">
              <a:extLst>
                <a:ext uri="{FF2B5EF4-FFF2-40B4-BE49-F238E27FC236}">
                  <a16:creationId xmlns:a16="http://schemas.microsoft.com/office/drawing/2014/main" id="{38210F77-90F4-AC7A-5CE9-52D614B2D8DB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648" y="3022"/>
              <a:ext cx="1152" cy="960"/>
              <a:chOff x="1392" y="2544"/>
              <a:chExt cx="1152" cy="960"/>
            </a:xfrm>
          </p:grpSpPr>
          <p:sp>
            <p:nvSpPr>
              <p:cNvPr id="24622" name="Line 31">
                <a:extLst>
                  <a:ext uri="{FF2B5EF4-FFF2-40B4-BE49-F238E27FC236}">
                    <a16:creationId xmlns:a16="http://schemas.microsoft.com/office/drawing/2014/main" id="{20D71C37-E44D-AC06-E7DE-F52B789CCFF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3" name="Line 32">
                <a:extLst>
                  <a:ext uri="{FF2B5EF4-FFF2-40B4-BE49-F238E27FC236}">
                    <a16:creationId xmlns:a16="http://schemas.microsoft.com/office/drawing/2014/main" id="{6F050463-7789-59E4-5012-225135D90A1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4" name="Line 33">
                <a:extLst>
                  <a:ext uri="{FF2B5EF4-FFF2-40B4-BE49-F238E27FC236}">
                    <a16:creationId xmlns:a16="http://schemas.microsoft.com/office/drawing/2014/main" id="{7AE71FAC-E932-C915-8C55-31014B3CB59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5" name="Line 34">
                <a:extLst>
                  <a:ext uri="{FF2B5EF4-FFF2-40B4-BE49-F238E27FC236}">
                    <a16:creationId xmlns:a16="http://schemas.microsoft.com/office/drawing/2014/main" id="{AADD7B08-B074-559F-D131-B74C3473D18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6" name="Line 35">
                <a:extLst>
                  <a:ext uri="{FF2B5EF4-FFF2-40B4-BE49-F238E27FC236}">
                    <a16:creationId xmlns:a16="http://schemas.microsoft.com/office/drawing/2014/main" id="{1B64A369-0174-ABED-5E15-64D23FF0994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7" name="Line 36">
                <a:extLst>
                  <a:ext uri="{FF2B5EF4-FFF2-40B4-BE49-F238E27FC236}">
                    <a16:creationId xmlns:a16="http://schemas.microsoft.com/office/drawing/2014/main" id="{50DFDDB6-C36E-F852-4379-9C2FF6790EF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8" name="Line 37">
                <a:extLst>
                  <a:ext uri="{FF2B5EF4-FFF2-40B4-BE49-F238E27FC236}">
                    <a16:creationId xmlns:a16="http://schemas.microsoft.com/office/drawing/2014/main" id="{120AE829-AB79-191D-913E-0DCDEACFC9E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29" name="Line 38">
                <a:extLst>
                  <a:ext uri="{FF2B5EF4-FFF2-40B4-BE49-F238E27FC236}">
                    <a16:creationId xmlns:a16="http://schemas.microsoft.com/office/drawing/2014/main" id="{3D27E2CB-06ED-267C-CB60-C2C67F74A77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30" name="Line 39">
                <a:extLst>
                  <a:ext uri="{FF2B5EF4-FFF2-40B4-BE49-F238E27FC236}">
                    <a16:creationId xmlns:a16="http://schemas.microsoft.com/office/drawing/2014/main" id="{E3F2AE27-7FA9-151D-9E01-FB693E2F0D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31" name="Line 40">
                <a:extLst>
                  <a:ext uri="{FF2B5EF4-FFF2-40B4-BE49-F238E27FC236}">
                    <a16:creationId xmlns:a16="http://schemas.microsoft.com/office/drawing/2014/main" id="{167DECF9-DF6C-4190-FB98-82F136EE2D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32" name="Line 41">
                <a:extLst>
                  <a:ext uri="{FF2B5EF4-FFF2-40B4-BE49-F238E27FC236}">
                    <a16:creationId xmlns:a16="http://schemas.microsoft.com/office/drawing/2014/main" id="{2C0AED04-6E1C-51A7-F923-56518B7E555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4633" name="Line 42">
                <a:extLst>
                  <a:ext uri="{FF2B5EF4-FFF2-40B4-BE49-F238E27FC236}">
                    <a16:creationId xmlns:a16="http://schemas.microsoft.com/office/drawing/2014/main" id="{1D89916B-CFFD-FA34-C6AD-FCA72B127E6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24634" name="Group 43">
                <a:extLst>
                  <a:ext uri="{FF2B5EF4-FFF2-40B4-BE49-F238E27FC236}">
                    <a16:creationId xmlns:a16="http://schemas.microsoft.com/office/drawing/2014/main" id="{2BD9F270-D7D1-83A2-CBFB-07FD2E597E2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24635" name="Line 44">
                  <a:extLst>
                    <a:ext uri="{FF2B5EF4-FFF2-40B4-BE49-F238E27FC236}">
                      <a16:creationId xmlns:a16="http://schemas.microsoft.com/office/drawing/2014/main" id="{E2FC3AB9-9A91-3080-E9CC-42729136B06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4636" name="Line 45">
                  <a:extLst>
                    <a:ext uri="{FF2B5EF4-FFF2-40B4-BE49-F238E27FC236}">
                      <a16:creationId xmlns:a16="http://schemas.microsoft.com/office/drawing/2014/main" id="{24DCC43E-9DE7-39BB-AE24-15543798788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4637" name="Line 46">
                  <a:extLst>
                    <a:ext uri="{FF2B5EF4-FFF2-40B4-BE49-F238E27FC236}">
                      <a16:creationId xmlns:a16="http://schemas.microsoft.com/office/drawing/2014/main" id="{85EC0537-EB2C-4B2A-69DD-B99D50D7274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4638" name="Line 47">
                  <a:extLst>
                    <a:ext uri="{FF2B5EF4-FFF2-40B4-BE49-F238E27FC236}">
                      <a16:creationId xmlns:a16="http://schemas.microsoft.com/office/drawing/2014/main" id="{00BA35BC-70DD-D9E0-8327-9484AB2C262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</p:grpSp>
      <p:sp>
        <p:nvSpPr>
          <p:cNvPr id="24584" name="Text Box 48">
            <a:extLst>
              <a:ext uri="{FF2B5EF4-FFF2-40B4-BE49-F238E27FC236}">
                <a16:creationId xmlns:a16="http://schemas.microsoft.com/office/drawing/2014/main" id="{17B737E2-CF01-55E8-BABE-C31036DDBF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657350"/>
            <a:ext cx="4111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3A</a:t>
            </a:r>
          </a:p>
        </p:txBody>
      </p:sp>
      <p:sp>
        <p:nvSpPr>
          <p:cNvPr id="24585" name="Text Box 49">
            <a:extLst>
              <a:ext uri="{FF2B5EF4-FFF2-40B4-BE49-F238E27FC236}">
                <a16:creationId xmlns:a16="http://schemas.microsoft.com/office/drawing/2014/main" id="{637DCCD0-6EB6-8B8F-4B0F-159B7EC017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1978025"/>
            <a:ext cx="6921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/>
              <a:t>…</a:t>
            </a:r>
          </a:p>
        </p:txBody>
      </p:sp>
      <p:sp>
        <p:nvSpPr>
          <p:cNvPr id="24586" name="Rectangle 50">
            <a:extLst>
              <a:ext uri="{FF2B5EF4-FFF2-40B4-BE49-F238E27FC236}">
                <a16:creationId xmlns:a16="http://schemas.microsoft.com/office/drawing/2014/main" id="{9C9765B1-8009-F0D8-DCBA-B249DBBEDD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762000"/>
            <a:ext cx="66040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L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200">
                <a:latin typeface="Times New Roman" panose="02020603050405020304" pitchFamily="18" charset="0"/>
              </a:rPr>
              <a:t>=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200">
                <a:latin typeface="Times New Roman" panose="02020603050405020304" pitchFamily="18" charset="0"/>
              </a:rPr>
              <a:t>2 hexagonal boundary condition: degeneracy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200">
                <a:latin typeface="Times New Roman" panose="02020603050405020304" pitchFamily="18" charset="0"/>
              </a:rPr>
              <a:t>=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200">
                <a:latin typeface="Times New Roman" panose="02020603050405020304" pitchFamily="18" charset="0"/>
              </a:rPr>
              <a:t>20</a:t>
            </a:r>
          </a:p>
        </p:txBody>
      </p:sp>
      <p:sp>
        <p:nvSpPr>
          <p:cNvPr id="24587" name="Rectangle 51">
            <a:extLst>
              <a:ext uri="{FF2B5EF4-FFF2-40B4-BE49-F238E27FC236}">
                <a16:creationId xmlns:a16="http://schemas.microsoft.com/office/drawing/2014/main" id="{2BEF3692-0463-79A4-72BB-7994B71D2A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7438" y="3473450"/>
            <a:ext cx="51752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2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en-US" sz="2200">
                <a:latin typeface="Times New Roman" panose="02020603050405020304" pitchFamily="18" charset="0"/>
              </a:rPr>
              <a:t>2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en-US" sz="2200">
                <a:latin typeface="Times New Roman" panose="02020603050405020304" pitchFamily="18" charset="0"/>
              </a:rPr>
              <a:t>2 cube stack: 20 configurations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 The phase space is a </a:t>
            </a:r>
            <a:r>
              <a:rPr lang="en-US" altLang="en-US" sz="2200">
                <a:latin typeface="Times New Roman" panose="02020603050405020304" pitchFamily="18" charset="0"/>
              </a:rPr>
              <a:t>20-node network</a:t>
            </a:r>
            <a:r>
              <a:rPr lang="en-US" altLang="en-US" sz="2200" b="0">
                <a:latin typeface="Times New Roman" panose="02020603050405020304" pitchFamily="18" charset="0"/>
              </a:rPr>
              <a:t> </a:t>
            </a: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24588" name="Oval 52">
            <a:extLst>
              <a:ext uri="{FF2B5EF4-FFF2-40B4-BE49-F238E27FC236}">
                <a16:creationId xmlns:a16="http://schemas.microsoft.com/office/drawing/2014/main" id="{EC2BD002-6FF8-A15A-24E4-6A82A37EB56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38800" y="43322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600"/>
              <a:t>4</a:t>
            </a:r>
          </a:p>
        </p:txBody>
      </p:sp>
      <p:sp>
        <p:nvSpPr>
          <p:cNvPr id="24589" name="Oval 53">
            <a:extLst>
              <a:ext uri="{FF2B5EF4-FFF2-40B4-BE49-F238E27FC236}">
                <a16:creationId xmlns:a16="http://schemas.microsoft.com/office/drawing/2014/main" id="{1939BFCF-122D-609C-5107-08B7F83A196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38800" y="5014913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4A</a:t>
            </a:r>
          </a:p>
        </p:txBody>
      </p:sp>
      <p:sp>
        <p:nvSpPr>
          <p:cNvPr id="24590" name="Oval 54">
            <a:extLst>
              <a:ext uri="{FF2B5EF4-FFF2-40B4-BE49-F238E27FC236}">
                <a16:creationId xmlns:a16="http://schemas.microsoft.com/office/drawing/2014/main" id="{FBEAB909-FD53-BAE2-BD3A-19A0FEF8BB0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38800" y="54752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4B</a:t>
            </a:r>
          </a:p>
        </p:txBody>
      </p:sp>
      <p:sp>
        <p:nvSpPr>
          <p:cNvPr id="24591" name="Oval 55">
            <a:extLst>
              <a:ext uri="{FF2B5EF4-FFF2-40B4-BE49-F238E27FC236}">
                <a16:creationId xmlns:a16="http://schemas.microsoft.com/office/drawing/2014/main" id="{830C0237-33F3-E14C-385E-5A088309C5A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38800" y="59324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4C</a:t>
            </a:r>
          </a:p>
        </p:txBody>
      </p:sp>
      <p:sp>
        <p:nvSpPr>
          <p:cNvPr id="24592" name="Oval 56">
            <a:extLst>
              <a:ext uri="{FF2B5EF4-FFF2-40B4-BE49-F238E27FC236}">
                <a16:creationId xmlns:a16="http://schemas.microsoft.com/office/drawing/2014/main" id="{C9DC2C4E-95AE-F9DA-F55E-06ACEB9A151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775575" y="54752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0</a:t>
            </a:r>
          </a:p>
        </p:txBody>
      </p:sp>
      <p:grpSp>
        <p:nvGrpSpPr>
          <p:cNvPr id="24593" name="Group 57">
            <a:extLst>
              <a:ext uri="{FF2B5EF4-FFF2-40B4-BE49-F238E27FC236}">
                <a16:creationId xmlns:a16="http://schemas.microsoft.com/office/drawing/2014/main" id="{C908B940-3349-F350-7E2C-57B2EB565469}"/>
              </a:ext>
            </a:extLst>
          </p:cNvPr>
          <p:cNvGrpSpPr>
            <a:grpSpLocks/>
          </p:cNvGrpSpPr>
          <p:nvPr/>
        </p:nvGrpSpPr>
        <p:grpSpPr bwMode="auto">
          <a:xfrm>
            <a:off x="6175375" y="5014913"/>
            <a:ext cx="301625" cy="1219200"/>
            <a:chOff x="2834" y="2832"/>
            <a:chExt cx="190" cy="768"/>
          </a:xfrm>
        </p:grpSpPr>
        <p:sp>
          <p:nvSpPr>
            <p:cNvPr id="24613" name="Oval 58">
              <a:extLst>
                <a:ext uri="{FF2B5EF4-FFF2-40B4-BE49-F238E27FC236}">
                  <a16:creationId xmlns:a16="http://schemas.microsoft.com/office/drawing/2014/main" id="{0FD008AB-2213-CA1C-C45F-558ED7A5902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834" y="2832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3A</a:t>
              </a:r>
            </a:p>
          </p:txBody>
        </p:sp>
        <p:sp>
          <p:nvSpPr>
            <p:cNvPr id="24614" name="Oval 59">
              <a:extLst>
                <a:ext uri="{FF2B5EF4-FFF2-40B4-BE49-F238E27FC236}">
                  <a16:creationId xmlns:a16="http://schemas.microsoft.com/office/drawing/2014/main" id="{DCB29487-7808-4350-8D42-3C6FF866334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834" y="3122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3B</a:t>
              </a:r>
            </a:p>
          </p:txBody>
        </p:sp>
        <p:sp>
          <p:nvSpPr>
            <p:cNvPr id="24615" name="Oval 60">
              <a:extLst>
                <a:ext uri="{FF2B5EF4-FFF2-40B4-BE49-F238E27FC236}">
                  <a16:creationId xmlns:a16="http://schemas.microsoft.com/office/drawing/2014/main" id="{A25528DD-95F7-ACD5-59F0-A7FFEDC6675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834" y="3410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3C</a:t>
              </a:r>
            </a:p>
          </p:txBody>
        </p:sp>
        <p:sp>
          <p:nvSpPr>
            <p:cNvPr id="24616" name="Line 61">
              <a:extLst>
                <a:ext uri="{FF2B5EF4-FFF2-40B4-BE49-F238E27FC236}">
                  <a16:creationId xmlns:a16="http://schemas.microsoft.com/office/drawing/2014/main" id="{12B0E1CE-4AB9-1BD2-522A-499077231E8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2873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4617" name="Line 62">
              <a:extLst>
                <a:ext uri="{FF2B5EF4-FFF2-40B4-BE49-F238E27FC236}">
                  <a16:creationId xmlns:a16="http://schemas.microsoft.com/office/drawing/2014/main" id="{25652421-71A9-1811-71EE-97E8C5EB560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3161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4618" name="Line 63">
              <a:extLst>
                <a:ext uri="{FF2B5EF4-FFF2-40B4-BE49-F238E27FC236}">
                  <a16:creationId xmlns:a16="http://schemas.microsoft.com/office/drawing/2014/main" id="{E55986AD-53F2-E60B-75F6-27C9F38B8A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3449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24594" name="Group 64">
            <a:extLst>
              <a:ext uri="{FF2B5EF4-FFF2-40B4-BE49-F238E27FC236}">
                <a16:creationId xmlns:a16="http://schemas.microsoft.com/office/drawing/2014/main" id="{6174A798-8AB7-770A-32DE-12B25CC192B5}"/>
              </a:ext>
            </a:extLst>
          </p:cNvPr>
          <p:cNvGrpSpPr>
            <a:grpSpLocks/>
          </p:cNvGrpSpPr>
          <p:nvPr/>
        </p:nvGrpSpPr>
        <p:grpSpPr bwMode="auto">
          <a:xfrm>
            <a:off x="6708775" y="5014913"/>
            <a:ext cx="301625" cy="1219200"/>
            <a:chOff x="2834" y="2832"/>
            <a:chExt cx="190" cy="768"/>
          </a:xfrm>
        </p:grpSpPr>
        <p:sp>
          <p:nvSpPr>
            <p:cNvPr id="24607" name="Oval 65">
              <a:extLst>
                <a:ext uri="{FF2B5EF4-FFF2-40B4-BE49-F238E27FC236}">
                  <a16:creationId xmlns:a16="http://schemas.microsoft.com/office/drawing/2014/main" id="{A2A3AA2D-B151-D34D-068B-B2F878E8C4A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834" y="2832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2A</a:t>
              </a:r>
            </a:p>
          </p:txBody>
        </p:sp>
        <p:sp>
          <p:nvSpPr>
            <p:cNvPr id="24608" name="Oval 66">
              <a:extLst>
                <a:ext uri="{FF2B5EF4-FFF2-40B4-BE49-F238E27FC236}">
                  <a16:creationId xmlns:a16="http://schemas.microsoft.com/office/drawing/2014/main" id="{B14D7B7B-CD53-AD22-C51D-F0B2696B4FD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834" y="3122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2B</a:t>
              </a:r>
            </a:p>
          </p:txBody>
        </p:sp>
        <p:sp>
          <p:nvSpPr>
            <p:cNvPr id="24609" name="Oval 67">
              <a:extLst>
                <a:ext uri="{FF2B5EF4-FFF2-40B4-BE49-F238E27FC236}">
                  <a16:creationId xmlns:a16="http://schemas.microsoft.com/office/drawing/2014/main" id="{A91F2926-3789-A688-47F5-2CBF28984A1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834" y="3410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2C</a:t>
              </a:r>
            </a:p>
          </p:txBody>
        </p:sp>
        <p:sp>
          <p:nvSpPr>
            <p:cNvPr id="24610" name="Line 68">
              <a:extLst>
                <a:ext uri="{FF2B5EF4-FFF2-40B4-BE49-F238E27FC236}">
                  <a16:creationId xmlns:a16="http://schemas.microsoft.com/office/drawing/2014/main" id="{7B3DDFB4-525B-941C-0DA4-96A0FD410CE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2873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4611" name="Line 69">
              <a:extLst>
                <a:ext uri="{FF2B5EF4-FFF2-40B4-BE49-F238E27FC236}">
                  <a16:creationId xmlns:a16="http://schemas.microsoft.com/office/drawing/2014/main" id="{E6405E86-6963-E15B-767D-0B6FF46EEC9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3161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4612" name="Line 70">
              <a:extLst>
                <a:ext uri="{FF2B5EF4-FFF2-40B4-BE49-F238E27FC236}">
                  <a16:creationId xmlns:a16="http://schemas.microsoft.com/office/drawing/2014/main" id="{561399E2-0DF8-24C3-0685-8170AE52F7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3449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  <p:sp>
        <p:nvSpPr>
          <p:cNvPr id="24595" name="Line 71">
            <a:extLst>
              <a:ext uri="{FF2B5EF4-FFF2-40B4-BE49-F238E27FC236}">
                <a16:creationId xmlns:a16="http://schemas.microsoft.com/office/drawing/2014/main" id="{BDBE25A6-7EA7-FAF9-9ECB-732B201C68DF}"/>
              </a:ext>
            </a:extLst>
          </p:cNvPr>
          <p:cNvSpPr>
            <a:spLocks noChangeShapeType="1"/>
          </p:cNvSpPr>
          <p:nvPr/>
        </p:nvSpPr>
        <p:spPr bwMode="auto">
          <a:xfrm>
            <a:off x="7894638" y="5537200"/>
            <a:ext cx="76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4596" name="Oval 72">
            <a:extLst>
              <a:ext uri="{FF2B5EF4-FFF2-40B4-BE49-F238E27FC236}">
                <a16:creationId xmlns:a16="http://schemas.microsoft.com/office/drawing/2014/main" id="{727A7D3A-E031-097C-75E1-473CEC4A3B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242175" y="5475288"/>
            <a:ext cx="301625" cy="301625"/>
          </a:xfrm>
          <a:prstGeom prst="ellipse">
            <a:avLst/>
          </a:prstGeom>
          <a:noFill/>
          <a:ln w="222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4597" name="Line 73">
            <a:extLst>
              <a:ext uri="{FF2B5EF4-FFF2-40B4-BE49-F238E27FC236}">
                <a16:creationId xmlns:a16="http://schemas.microsoft.com/office/drawing/2014/main" id="{2BB6DFFA-AD4D-6B4C-2190-29F82EAC1E6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61238" y="5537200"/>
            <a:ext cx="76200" cy="0"/>
          </a:xfrm>
          <a:prstGeom prst="line">
            <a:avLst/>
          </a:prstGeom>
          <a:noFill/>
          <a:ln w="158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4598" name="Oval 74">
            <a:extLst>
              <a:ext uri="{FF2B5EF4-FFF2-40B4-BE49-F238E27FC236}">
                <a16:creationId xmlns:a16="http://schemas.microsoft.com/office/drawing/2014/main" id="{FA4E182D-417C-E230-7C9D-A30613AB0466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3505200" y="54752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0</a:t>
            </a:r>
          </a:p>
        </p:txBody>
      </p:sp>
      <p:sp>
        <p:nvSpPr>
          <p:cNvPr id="24599" name="Oval 75">
            <a:extLst>
              <a:ext uri="{FF2B5EF4-FFF2-40B4-BE49-F238E27FC236}">
                <a16:creationId xmlns:a16="http://schemas.microsoft.com/office/drawing/2014/main" id="{C9E6F079-642E-7FC6-86ED-02D85D74053B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5102225" y="5014913"/>
            <a:ext cx="301625" cy="301625"/>
          </a:xfrm>
          <a:prstGeom prst="ellipse">
            <a:avLst/>
          </a:prstGeom>
          <a:noFill/>
          <a:ln w="222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>
                <a:solidFill>
                  <a:srgbClr val="FF0000"/>
                </a:solidFill>
              </a:rPr>
              <a:t>3A</a:t>
            </a:r>
          </a:p>
        </p:txBody>
      </p:sp>
      <p:sp>
        <p:nvSpPr>
          <p:cNvPr id="24600" name="Oval 76">
            <a:extLst>
              <a:ext uri="{FF2B5EF4-FFF2-40B4-BE49-F238E27FC236}">
                <a16:creationId xmlns:a16="http://schemas.microsoft.com/office/drawing/2014/main" id="{4ED125A5-1050-8412-2429-20A470434D49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5102225" y="5475288"/>
            <a:ext cx="301625" cy="301625"/>
          </a:xfrm>
          <a:prstGeom prst="ellipse">
            <a:avLst/>
          </a:prstGeom>
          <a:noFill/>
          <a:ln w="222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>
                <a:solidFill>
                  <a:srgbClr val="FF0000"/>
                </a:solidFill>
              </a:rPr>
              <a:t>3B</a:t>
            </a:r>
          </a:p>
        </p:txBody>
      </p:sp>
      <p:sp>
        <p:nvSpPr>
          <p:cNvPr id="24601" name="Oval 77">
            <a:extLst>
              <a:ext uri="{FF2B5EF4-FFF2-40B4-BE49-F238E27FC236}">
                <a16:creationId xmlns:a16="http://schemas.microsoft.com/office/drawing/2014/main" id="{95FBEED0-72A6-EF32-172D-90832807A506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5102225" y="5932488"/>
            <a:ext cx="301625" cy="301625"/>
          </a:xfrm>
          <a:prstGeom prst="ellipse">
            <a:avLst/>
          </a:prstGeom>
          <a:noFill/>
          <a:ln w="222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>
                <a:solidFill>
                  <a:srgbClr val="FF0000"/>
                </a:solidFill>
              </a:rPr>
              <a:t>3C</a:t>
            </a:r>
          </a:p>
        </p:txBody>
      </p:sp>
      <p:sp>
        <p:nvSpPr>
          <p:cNvPr id="24602" name="Oval 78">
            <a:extLst>
              <a:ext uri="{FF2B5EF4-FFF2-40B4-BE49-F238E27FC236}">
                <a16:creationId xmlns:a16="http://schemas.microsoft.com/office/drawing/2014/main" id="{D0AC1296-703B-47FA-A885-9ADEB8ADBDBE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4572000" y="5014913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2A</a:t>
            </a:r>
          </a:p>
        </p:txBody>
      </p:sp>
      <p:sp>
        <p:nvSpPr>
          <p:cNvPr id="24603" name="Oval 79">
            <a:extLst>
              <a:ext uri="{FF2B5EF4-FFF2-40B4-BE49-F238E27FC236}">
                <a16:creationId xmlns:a16="http://schemas.microsoft.com/office/drawing/2014/main" id="{18E207A9-7A45-F434-DD1E-ED53C5FE9B19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4572000" y="54752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2B</a:t>
            </a:r>
          </a:p>
        </p:txBody>
      </p:sp>
      <p:sp>
        <p:nvSpPr>
          <p:cNvPr id="24604" name="Oval 80">
            <a:extLst>
              <a:ext uri="{FF2B5EF4-FFF2-40B4-BE49-F238E27FC236}">
                <a16:creationId xmlns:a16="http://schemas.microsoft.com/office/drawing/2014/main" id="{FE40217F-F655-5DFB-9011-669ADD0EB340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4572000" y="5932488"/>
            <a:ext cx="301625" cy="301625"/>
          </a:xfrm>
          <a:prstGeom prst="ellips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/>
              <a:t>2C</a:t>
            </a:r>
          </a:p>
        </p:txBody>
      </p:sp>
      <p:sp>
        <p:nvSpPr>
          <p:cNvPr id="24605" name="Oval 81">
            <a:extLst>
              <a:ext uri="{FF2B5EF4-FFF2-40B4-BE49-F238E27FC236}">
                <a16:creationId xmlns:a16="http://schemas.microsoft.com/office/drawing/2014/main" id="{1CEF64F1-8285-A82D-DC96-D03FF1BF2836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4038600" y="5475288"/>
            <a:ext cx="301625" cy="301625"/>
          </a:xfrm>
          <a:prstGeom prst="ellipse">
            <a:avLst/>
          </a:prstGeom>
          <a:noFill/>
          <a:ln w="222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4606" name="Rectangle 82">
            <a:extLst>
              <a:ext uri="{FF2B5EF4-FFF2-40B4-BE49-F238E27FC236}">
                <a16:creationId xmlns:a16="http://schemas.microsoft.com/office/drawing/2014/main" id="{66E30BF5-2E3F-4EC1-F063-0B4D36E164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8" y="6392863"/>
            <a:ext cx="4368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CC0000"/>
                </a:solidFill>
                <a:latin typeface="Times New Roman" panose="02020603050405020304" pitchFamily="18" charset="0"/>
              </a:rPr>
              <a:t>Yilong Han, </a:t>
            </a:r>
            <a:r>
              <a:rPr lang="en-US" altLang="en-US" sz="1800" i="1">
                <a:solidFill>
                  <a:srgbClr val="CC0000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>
                <a:solidFill>
                  <a:srgbClr val="CC0000"/>
                </a:solidFill>
                <a:latin typeface="Times New Roman" panose="02020603050405020304" pitchFamily="18" charset="0"/>
              </a:rPr>
              <a:t> 80, 051102 (2009)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9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>
            <a:extLst>
              <a:ext uri="{FF2B5EF4-FFF2-40B4-BE49-F238E27FC236}">
                <a16:creationId xmlns:a16="http://schemas.microsoft.com/office/drawing/2014/main" id="{BB04BA8D-6DE9-D655-03B0-E3693764B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Finite Temperature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26627" name="Picture 11">
            <a:extLst>
              <a:ext uri="{FF2B5EF4-FFF2-40B4-BE49-F238E27FC236}">
                <a16:creationId xmlns:a16="http://schemas.microsoft.com/office/drawing/2014/main" id="{45DAD474-6EA7-1C01-0D8D-FDBCAC623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971800"/>
            <a:ext cx="4724400" cy="307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 Box 12">
            <a:extLst>
              <a:ext uri="{FF2B5EF4-FFF2-40B4-BE49-F238E27FC236}">
                <a16:creationId xmlns:a16="http://schemas.microsoft.com/office/drawing/2014/main" id="{7FF33DCE-1BC8-58A1-FE67-4445E073C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1447800"/>
            <a:ext cx="7772400" cy="89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latin typeface="Times New Roman" panose="02020603050405020304" pitchFamily="18" charset="0"/>
              </a:rPr>
              <a:t>Three types of basic flips, i.e. links between states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Frustrated bond = 3  </a:t>
            </a:r>
            <a:r>
              <a:rPr lang="en-US" altLang="en-US" sz="2400">
                <a:latin typeface="Times New Roman" panose="02020603050405020304" pitchFamily="18" charset="0"/>
                <a:sym typeface="Symbol" panose="05050102010706020507" pitchFamily="18" charset="2"/>
              </a:rPr>
              <a:t>  </a:t>
            </a:r>
            <a:r>
              <a:rPr lang="en-US" altLang="en-US" sz="2400">
                <a:latin typeface="Times New Roman" panose="02020603050405020304" pitchFamily="18" charset="0"/>
              </a:rPr>
              <a:t>No energy changed </a:t>
            </a:r>
          </a:p>
        </p:txBody>
      </p:sp>
      <p:sp>
        <p:nvSpPr>
          <p:cNvPr id="26629" name="Rectangle 14">
            <a:extLst>
              <a:ext uri="{FF2B5EF4-FFF2-40B4-BE49-F238E27FC236}">
                <a16:creationId xmlns:a16="http://schemas.microsoft.com/office/drawing/2014/main" id="{A96B44BE-335D-6887-9A64-1AD68DE7F3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5791200"/>
            <a:ext cx="4114800" cy="381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26630" name="Line 17">
            <a:extLst>
              <a:ext uri="{FF2B5EF4-FFF2-40B4-BE49-F238E27FC236}">
                <a16:creationId xmlns:a16="http://schemas.microsoft.com/office/drawing/2014/main" id="{9A955FC5-A620-4F81-915E-7D1F36C062F9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5200" y="2590800"/>
            <a:ext cx="0" cy="3810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6631" name="Line 18">
            <a:extLst>
              <a:ext uri="{FF2B5EF4-FFF2-40B4-BE49-F238E27FC236}">
                <a16:creationId xmlns:a16="http://schemas.microsoft.com/office/drawing/2014/main" id="{0FA83DBA-6B31-7802-2C85-5682E6B32F28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4000" y="2590800"/>
            <a:ext cx="0" cy="3810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A41CED26-E5D2-4111-BF8F-34244EEB46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Non-Ground State Network (2 </a:t>
            </a:r>
            <a:r>
              <a:rPr lang="en-US" altLang="en-US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2 </a:t>
            </a:r>
            <a:r>
              <a:rPr lang="en-US" altLang="en-US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1)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8675" name="Line 4">
            <a:extLst>
              <a:ext uri="{FF2B5EF4-FFF2-40B4-BE49-F238E27FC236}">
                <a16:creationId xmlns:a16="http://schemas.microsoft.com/office/drawing/2014/main" id="{E8A70F95-51F2-7E1A-8C67-401FA703FB3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37113" y="1711325"/>
            <a:ext cx="0" cy="60960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8676" name="Text Box 8">
            <a:extLst>
              <a:ext uri="{FF2B5EF4-FFF2-40B4-BE49-F238E27FC236}">
                <a16:creationId xmlns:a16="http://schemas.microsoft.com/office/drawing/2014/main" id="{C2ADC748-AD8E-ECE9-8D58-CEB0D3DB12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03913" y="1635125"/>
            <a:ext cx="27670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000">
                <a:solidFill>
                  <a:srgbClr val="0000FF"/>
                </a:solidFill>
              </a:rPr>
              <a:t>Phase space network</a:t>
            </a:r>
          </a:p>
        </p:txBody>
      </p:sp>
      <p:pic>
        <p:nvPicPr>
          <p:cNvPr id="28677" name="Picture 9">
            <a:extLst>
              <a:ext uri="{FF2B5EF4-FFF2-40B4-BE49-F238E27FC236}">
                <a16:creationId xmlns:a16="http://schemas.microsoft.com/office/drawing/2014/main" id="{46A30049-208F-3B27-B45F-706BA9670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3" y="1635125"/>
            <a:ext cx="3976687" cy="398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8" name="Oval 10">
            <a:extLst>
              <a:ext uri="{FF2B5EF4-FFF2-40B4-BE49-F238E27FC236}">
                <a16:creationId xmlns:a16="http://schemas.microsoft.com/office/drawing/2014/main" id="{5ED2E19E-89EF-8969-0D8E-B2B5191BAC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6713" y="4835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9</a:t>
            </a:r>
          </a:p>
        </p:txBody>
      </p:sp>
      <p:sp>
        <p:nvSpPr>
          <p:cNvPr id="28679" name="Oval 11">
            <a:extLst>
              <a:ext uri="{FF2B5EF4-FFF2-40B4-BE49-F238E27FC236}">
                <a16:creationId xmlns:a16="http://schemas.microsoft.com/office/drawing/2014/main" id="{10E4960E-3753-34DF-FB6B-0C909920CC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8713" y="4835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13</a:t>
            </a:r>
          </a:p>
        </p:txBody>
      </p:sp>
      <p:sp>
        <p:nvSpPr>
          <p:cNvPr id="28680" name="Oval 12">
            <a:extLst>
              <a:ext uri="{FF2B5EF4-FFF2-40B4-BE49-F238E27FC236}">
                <a16:creationId xmlns:a16="http://schemas.microsoft.com/office/drawing/2014/main" id="{A2E4F09C-2B20-8B76-5552-AF67499FF1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0713" y="5116513"/>
            <a:ext cx="344487" cy="3286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12</a:t>
            </a:r>
          </a:p>
        </p:txBody>
      </p:sp>
      <p:sp>
        <p:nvSpPr>
          <p:cNvPr id="28681" name="Oval 13">
            <a:extLst>
              <a:ext uri="{FF2B5EF4-FFF2-40B4-BE49-F238E27FC236}">
                <a16:creationId xmlns:a16="http://schemas.microsoft.com/office/drawing/2014/main" id="{ADA823DD-9843-FA66-BF69-BA7B8FEEB2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0713" y="45307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5</a:t>
            </a:r>
          </a:p>
        </p:txBody>
      </p:sp>
      <p:sp>
        <p:nvSpPr>
          <p:cNvPr id="28682" name="Oval 14">
            <a:extLst>
              <a:ext uri="{FF2B5EF4-FFF2-40B4-BE49-F238E27FC236}">
                <a16:creationId xmlns:a16="http://schemas.microsoft.com/office/drawing/2014/main" id="{940E9748-7AB2-440B-B49D-56ED516480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2713" y="4835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4</a:t>
            </a:r>
          </a:p>
        </p:txBody>
      </p:sp>
      <p:sp>
        <p:nvSpPr>
          <p:cNvPr id="28683" name="Oval 15">
            <a:extLst>
              <a:ext uri="{FF2B5EF4-FFF2-40B4-BE49-F238E27FC236}">
                <a16:creationId xmlns:a16="http://schemas.microsoft.com/office/drawing/2014/main" id="{A3F2E266-2BA5-C867-CC47-7369DE6D46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4713" y="4835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6</a:t>
            </a:r>
          </a:p>
        </p:txBody>
      </p:sp>
      <p:cxnSp>
        <p:nvCxnSpPr>
          <p:cNvPr id="28684" name="AutoShape 16">
            <a:extLst>
              <a:ext uri="{FF2B5EF4-FFF2-40B4-BE49-F238E27FC236}">
                <a16:creationId xmlns:a16="http://schemas.microsoft.com/office/drawing/2014/main" id="{EF5D8408-631C-D34A-7728-7ACD8C859140}"/>
              </a:ext>
            </a:extLst>
          </p:cNvPr>
          <p:cNvCxnSpPr>
            <a:cxnSpLocks noChangeShapeType="1"/>
            <a:stCxn id="28678" idx="6"/>
            <a:endCxn id="28679" idx="2"/>
          </p:cNvCxnSpPr>
          <p:nvPr/>
        </p:nvCxnSpPr>
        <p:spPr bwMode="auto">
          <a:xfrm>
            <a:off x="5791200" y="5000625"/>
            <a:ext cx="417513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5" name="AutoShape 17">
            <a:extLst>
              <a:ext uri="{FF2B5EF4-FFF2-40B4-BE49-F238E27FC236}">
                <a16:creationId xmlns:a16="http://schemas.microsoft.com/office/drawing/2014/main" id="{ACC97031-9AF5-952D-6AA0-78519D7D2330}"/>
              </a:ext>
            </a:extLst>
          </p:cNvPr>
          <p:cNvCxnSpPr>
            <a:cxnSpLocks noChangeShapeType="1"/>
            <a:stCxn id="28679" idx="6"/>
            <a:endCxn id="28681" idx="2"/>
          </p:cNvCxnSpPr>
          <p:nvPr/>
        </p:nvCxnSpPr>
        <p:spPr bwMode="auto">
          <a:xfrm flipV="1">
            <a:off x="6553200" y="46958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6" name="AutoShape 18">
            <a:extLst>
              <a:ext uri="{FF2B5EF4-FFF2-40B4-BE49-F238E27FC236}">
                <a16:creationId xmlns:a16="http://schemas.microsoft.com/office/drawing/2014/main" id="{CB0F1B24-7240-CE2C-5799-BEE3396C77EF}"/>
              </a:ext>
            </a:extLst>
          </p:cNvPr>
          <p:cNvCxnSpPr>
            <a:cxnSpLocks noChangeShapeType="1"/>
            <a:stCxn id="28679" idx="6"/>
            <a:endCxn id="28680" idx="2"/>
          </p:cNvCxnSpPr>
          <p:nvPr/>
        </p:nvCxnSpPr>
        <p:spPr bwMode="auto">
          <a:xfrm>
            <a:off x="6553200" y="5000625"/>
            <a:ext cx="417513" cy="2809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7" name="AutoShape 19">
            <a:extLst>
              <a:ext uri="{FF2B5EF4-FFF2-40B4-BE49-F238E27FC236}">
                <a16:creationId xmlns:a16="http://schemas.microsoft.com/office/drawing/2014/main" id="{D5DD4D49-F4E9-C47B-6E67-37A206E8ABC6}"/>
              </a:ext>
            </a:extLst>
          </p:cNvPr>
          <p:cNvCxnSpPr>
            <a:cxnSpLocks noChangeShapeType="1"/>
            <a:stCxn id="28681" idx="6"/>
            <a:endCxn id="28682" idx="2"/>
          </p:cNvCxnSpPr>
          <p:nvPr/>
        </p:nvCxnSpPr>
        <p:spPr bwMode="auto">
          <a:xfrm>
            <a:off x="7315200" y="46958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8" name="AutoShape 20">
            <a:extLst>
              <a:ext uri="{FF2B5EF4-FFF2-40B4-BE49-F238E27FC236}">
                <a16:creationId xmlns:a16="http://schemas.microsoft.com/office/drawing/2014/main" id="{28558901-1B6C-EF2B-E373-5C018C0D6D8E}"/>
              </a:ext>
            </a:extLst>
          </p:cNvPr>
          <p:cNvCxnSpPr>
            <a:cxnSpLocks noChangeShapeType="1"/>
            <a:stCxn id="28680" idx="6"/>
            <a:endCxn id="28682" idx="2"/>
          </p:cNvCxnSpPr>
          <p:nvPr/>
        </p:nvCxnSpPr>
        <p:spPr bwMode="auto">
          <a:xfrm flipV="1">
            <a:off x="7315200" y="5000625"/>
            <a:ext cx="417513" cy="2809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9" name="AutoShape 21">
            <a:extLst>
              <a:ext uri="{FF2B5EF4-FFF2-40B4-BE49-F238E27FC236}">
                <a16:creationId xmlns:a16="http://schemas.microsoft.com/office/drawing/2014/main" id="{42B09971-1AE3-C951-DD40-90468FB7D271}"/>
              </a:ext>
            </a:extLst>
          </p:cNvPr>
          <p:cNvCxnSpPr>
            <a:cxnSpLocks noChangeShapeType="1"/>
            <a:stCxn id="28682" idx="6"/>
            <a:endCxn id="28683" idx="2"/>
          </p:cNvCxnSpPr>
          <p:nvPr/>
        </p:nvCxnSpPr>
        <p:spPr bwMode="auto">
          <a:xfrm>
            <a:off x="8077200" y="5000625"/>
            <a:ext cx="417513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690" name="Text Box 22">
            <a:extLst>
              <a:ext uri="{FF2B5EF4-FFF2-40B4-BE49-F238E27FC236}">
                <a16:creationId xmlns:a16="http://schemas.microsoft.com/office/drawing/2014/main" id="{2301451B-22E2-9582-75F5-4A699EA64F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8513" y="4764088"/>
            <a:ext cx="6937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  <a:latin typeface="Times New Roman" panose="02020603050405020304" pitchFamily="18" charset="0"/>
              </a:rPr>
              <a:t>E=0</a:t>
            </a:r>
          </a:p>
        </p:txBody>
      </p:sp>
      <p:sp>
        <p:nvSpPr>
          <p:cNvPr id="28691" name="Line 23">
            <a:extLst>
              <a:ext uri="{FF2B5EF4-FFF2-40B4-BE49-F238E27FC236}">
                <a16:creationId xmlns:a16="http://schemas.microsoft.com/office/drawing/2014/main" id="{58BFBBE2-5EC0-474B-5F76-D58BCFC28043}"/>
              </a:ext>
            </a:extLst>
          </p:cNvPr>
          <p:cNvSpPr>
            <a:spLocks noChangeShapeType="1"/>
          </p:cNvSpPr>
          <p:nvPr/>
        </p:nvSpPr>
        <p:spPr bwMode="auto">
          <a:xfrm>
            <a:off x="4379913" y="1406525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HK"/>
          </a:p>
        </p:txBody>
      </p:sp>
      <p:sp>
        <p:nvSpPr>
          <p:cNvPr id="28692" name="Oval 24">
            <a:extLst>
              <a:ext uri="{FF2B5EF4-FFF2-40B4-BE49-F238E27FC236}">
                <a16:creationId xmlns:a16="http://schemas.microsoft.com/office/drawing/2014/main" id="{68F223DA-F83A-EAC6-094F-397C91AD8A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6713" y="30829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</a:t>
            </a:r>
          </a:p>
        </p:txBody>
      </p:sp>
      <p:sp>
        <p:nvSpPr>
          <p:cNvPr id="28693" name="Oval 25">
            <a:extLst>
              <a:ext uri="{FF2B5EF4-FFF2-40B4-BE49-F238E27FC236}">
                <a16:creationId xmlns:a16="http://schemas.microsoft.com/office/drawing/2014/main" id="{46D505E6-D6F7-8499-351A-2F6FA32856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6713" y="3692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7</a:t>
            </a:r>
          </a:p>
        </p:txBody>
      </p:sp>
      <p:sp>
        <p:nvSpPr>
          <p:cNvPr id="28694" name="Oval 26">
            <a:extLst>
              <a:ext uri="{FF2B5EF4-FFF2-40B4-BE49-F238E27FC236}">
                <a16:creationId xmlns:a16="http://schemas.microsoft.com/office/drawing/2014/main" id="{5211735C-D766-4AB4-3B05-A3061E25A0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8713" y="33877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3</a:t>
            </a:r>
          </a:p>
        </p:txBody>
      </p:sp>
      <p:sp>
        <p:nvSpPr>
          <p:cNvPr id="28695" name="Oval 27">
            <a:extLst>
              <a:ext uri="{FF2B5EF4-FFF2-40B4-BE49-F238E27FC236}">
                <a16:creationId xmlns:a16="http://schemas.microsoft.com/office/drawing/2014/main" id="{A029B3BF-050F-D77D-53C9-CBBA1F0625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0713" y="3692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11</a:t>
            </a:r>
          </a:p>
        </p:txBody>
      </p:sp>
      <p:sp>
        <p:nvSpPr>
          <p:cNvPr id="28696" name="Oval 28">
            <a:extLst>
              <a:ext uri="{FF2B5EF4-FFF2-40B4-BE49-F238E27FC236}">
                <a16:creationId xmlns:a16="http://schemas.microsoft.com/office/drawing/2014/main" id="{4E1C4B24-D182-3D79-4D30-E585C32843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0713" y="30829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2</a:t>
            </a:r>
          </a:p>
        </p:txBody>
      </p:sp>
      <p:sp>
        <p:nvSpPr>
          <p:cNvPr id="28697" name="Oval 29">
            <a:extLst>
              <a:ext uri="{FF2B5EF4-FFF2-40B4-BE49-F238E27FC236}">
                <a16:creationId xmlns:a16="http://schemas.microsoft.com/office/drawing/2014/main" id="{9F299543-DBC5-F83B-AC6C-3A9EB22028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2713" y="33877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10</a:t>
            </a:r>
          </a:p>
        </p:txBody>
      </p:sp>
      <p:sp>
        <p:nvSpPr>
          <p:cNvPr id="28698" name="Oval 30">
            <a:extLst>
              <a:ext uri="{FF2B5EF4-FFF2-40B4-BE49-F238E27FC236}">
                <a16:creationId xmlns:a16="http://schemas.microsoft.com/office/drawing/2014/main" id="{5CB48126-C76F-466F-8C2C-58E9F475E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4713" y="36925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14</a:t>
            </a:r>
          </a:p>
        </p:txBody>
      </p:sp>
      <p:sp>
        <p:nvSpPr>
          <p:cNvPr id="28699" name="Oval 31">
            <a:extLst>
              <a:ext uri="{FF2B5EF4-FFF2-40B4-BE49-F238E27FC236}">
                <a16:creationId xmlns:a16="http://schemas.microsoft.com/office/drawing/2014/main" id="{31067CC8-8933-E7A8-8412-C46FEFECC6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4713" y="30829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8</a:t>
            </a:r>
          </a:p>
        </p:txBody>
      </p:sp>
      <p:sp>
        <p:nvSpPr>
          <p:cNvPr id="28700" name="Oval 32">
            <a:extLst>
              <a:ext uri="{FF2B5EF4-FFF2-40B4-BE49-F238E27FC236}">
                <a16:creationId xmlns:a16="http://schemas.microsoft.com/office/drawing/2014/main" id="{A39BB91D-869B-2CE1-A99C-944CCE8609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8713" y="23209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0</a:t>
            </a:r>
          </a:p>
        </p:txBody>
      </p:sp>
      <p:sp>
        <p:nvSpPr>
          <p:cNvPr id="28701" name="Oval 33">
            <a:extLst>
              <a:ext uri="{FF2B5EF4-FFF2-40B4-BE49-F238E27FC236}">
                <a16:creationId xmlns:a16="http://schemas.microsoft.com/office/drawing/2014/main" id="{D20684C7-224B-9463-AFB0-1BB2B1B4CE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2713" y="2320925"/>
            <a:ext cx="344487" cy="3286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0"/>
              <a:t>15</a:t>
            </a:r>
          </a:p>
        </p:txBody>
      </p:sp>
      <p:sp>
        <p:nvSpPr>
          <p:cNvPr id="28702" name="Text Box 34">
            <a:extLst>
              <a:ext uri="{FF2B5EF4-FFF2-40B4-BE49-F238E27FC236}">
                <a16:creationId xmlns:a16="http://schemas.microsoft.com/office/drawing/2014/main" id="{33011109-F808-7190-462C-57D2DAE683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8513" y="3316288"/>
            <a:ext cx="6937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  <a:latin typeface="Times New Roman" panose="02020603050405020304" pitchFamily="18" charset="0"/>
              </a:rPr>
              <a:t>E=2</a:t>
            </a:r>
          </a:p>
        </p:txBody>
      </p:sp>
      <p:cxnSp>
        <p:nvCxnSpPr>
          <p:cNvPr id="28703" name="AutoShape 35">
            <a:extLst>
              <a:ext uri="{FF2B5EF4-FFF2-40B4-BE49-F238E27FC236}">
                <a16:creationId xmlns:a16="http://schemas.microsoft.com/office/drawing/2014/main" id="{EACA0BD2-A800-5A85-E7E0-5BB185724AF1}"/>
              </a:ext>
            </a:extLst>
          </p:cNvPr>
          <p:cNvCxnSpPr>
            <a:cxnSpLocks noChangeShapeType="1"/>
            <a:stCxn id="28692" idx="6"/>
            <a:endCxn id="28694" idx="2"/>
          </p:cNvCxnSpPr>
          <p:nvPr/>
        </p:nvCxnSpPr>
        <p:spPr bwMode="auto">
          <a:xfrm>
            <a:off x="5791200" y="32480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4" name="AutoShape 36">
            <a:extLst>
              <a:ext uri="{FF2B5EF4-FFF2-40B4-BE49-F238E27FC236}">
                <a16:creationId xmlns:a16="http://schemas.microsoft.com/office/drawing/2014/main" id="{5D7989FD-7596-E2D3-DCCA-B8D63E652276}"/>
              </a:ext>
            </a:extLst>
          </p:cNvPr>
          <p:cNvCxnSpPr>
            <a:cxnSpLocks noChangeShapeType="1"/>
            <a:stCxn id="28693" idx="6"/>
            <a:endCxn id="28694" idx="2"/>
          </p:cNvCxnSpPr>
          <p:nvPr/>
        </p:nvCxnSpPr>
        <p:spPr bwMode="auto">
          <a:xfrm flipV="1">
            <a:off x="5791200" y="35528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5" name="AutoShape 37">
            <a:extLst>
              <a:ext uri="{FF2B5EF4-FFF2-40B4-BE49-F238E27FC236}">
                <a16:creationId xmlns:a16="http://schemas.microsoft.com/office/drawing/2014/main" id="{7251ABA3-548A-ECD2-6DC5-AE02562E3068}"/>
              </a:ext>
            </a:extLst>
          </p:cNvPr>
          <p:cNvCxnSpPr>
            <a:cxnSpLocks noChangeShapeType="1"/>
            <a:stCxn id="28694" idx="6"/>
            <a:endCxn id="28696" idx="2"/>
          </p:cNvCxnSpPr>
          <p:nvPr/>
        </p:nvCxnSpPr>
        <p:spPr bwMode="auto">
          <a:xfrm flipV="1">
            <a:off x="6553200" y="32480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6" name="AutoShape 38">
            <a:extLst>
              <a:ext uri="{FF2B5EF4-FFF2-40B4-BE49-F238E27FC236}">
                <a16:creationId xmlns:a16="http://schemas.microsoft.com/office/drawing/2014/main" id="{51AAC50F-C3CA-3835-E5B9-B87E24B6D0F2}"/>
              </a:ext>
            </a:extLst>
          </p:cNvPr>
          <p:cNvCxnSpPr>
            <a:cxnSpLocks noChangeShapeType="1"/>
            <a:stCxn id="28694" idx="6"/>
            <a:endCxn id="28695" idx="2"/>
          </p:cNvCxnSpPr>
          <p:nvPr/>
        </p:nvCxnSpPr>
        <p:spPr bwMode="auto">
          <a:xfrm>
            <a:off x="6553200" y="35528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7" name="AutoShape 39">
            <a:extLst>
              <a:ext uri="{FF2B5EF4-FFF2-40B4-BE49-F238E27FC236}">
                <a16:creationId xmlns:a16="http://schemas.microsoft.com/office/drawing/2014/main" id="{4D1E0288-5310-F5EF-85C1-BB5E1FF92864}"/>
              </a:ext>
            </a:extLst>
          </p:cNvPr>
          <p:cNvCxnSpPr>
            <a:cxnSpLocks noChangeShapeType="1"/>
            <a:stCxn id="28696" idx="6"/>
            <a:endCxn id="28697" idx="2"/>
          </p:cNvCxnSpPr>
          <p:nvPr/>
        </p:nvCxnSpPr>
        <p:spPr bwMode="auto">
          <a:xfrm>
            <a:off x="7315200" y="32480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8" name="AutoShape 40">
            <a:extLst>
              <a:ext uri="{FF2B5EF4-FFF2-40B4-BE49-F238E27FC236}">
                <a16:creationId xmlns:a16="http://schemas.microsoft.com/office/drawing/2014/main" id="{D91DD2AF-FCEE-3197-AAE5-F4718299C9CA}"/>
              </a:ext>
            </a:extLst>
          </p:cNvPr>
          <p:cNvCxnSpPr>
            <a:cxnSpLocks noChangeShapeType="1"/>
            <a:stCxn id="28695" idx="6"/>
            <a:endCxn id="28697" idx="2"/>
          </p:cNvCxnSpPr>
          <p:nvPr/>
        </p:nvCxnSpPr>
        <p:spPr bwMode="auto">
          <a:xfrm flipV="1">
            <a:off x="7315200" y="35528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9" name="AutoShape 41">
            <a:extLst>
              <a:ext uri="{FF2B5EF4-FFF2-40B4-BE49-F238E27FC236}">
                <a16:creationId xmlns:a16="http://schemas.microsoft.com/office/drawing/2014/main" id="{F519D6EE-B53A-E312-9E62-AE6317034D97}"/>
              </a:ext>
            </a:extLst>
          </p:cNvPr>
          <p:cNvCxnSpPr>
            <a:cxnSpLocks noChangeShapeType="1"/>
            <a:stCxn id="28697" idx="6"/>
            <a:endCxn id="28699" idx="2"/>
          </p:cNvCxnSpPr>
          <p:nvPr/>
        </p:nvCxnSpPr>
        <p:spPr bwMode="auto">
          <a:xfrm flipV="1">
            <a:off x="8077200" y="32480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10" name="AutoShape 42">
            <a:extLst>
              <a:ext uri="{FF2B5EF4-FFF2-40B4-BE49-F238E27FC236}">
                <a16:creationId xmlns:a16="http://schemas.microsoft.com/office/drawing/2014/main" id="{095C02CB-BD04-0A3B-EC55-EE47C1E0B7D4}"/>
              </a:ext>
            </a:extLst>
          </p:cNvPr>
          <p:cNvCxnSpPr>
            <a:cxnSpLocks noChangeShapeType="1"/>
            <a:stCxn id="28697" idx="6"/>
            <a:endCxn id="28698" idx="2"/>
          </p:cNvCxnSpPr>
          <p:nvPr/>
        </p:nvCxnSpPr>
        <p:spPr bwMode="auto">
          <a:xfrm>
            <a:off x="8077200" y="3552825"/>
            <a:ext cx="417513" cy="304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711" name="Text Box 43">
            <a:extLst>
              <a:ext uri="{FF2B5EF4-FFF2-40B4-BE49-F238E27FC236}">
                <a16:creationId xmlns:a16="http://schemas.microsoft.com/office/drawing/2014/main" id="{37D7229A-BC68-3CF8-7B90-FE2EF7C757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8513" y="2249488"/>
            <a:ext cx="6937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  <a:latin typeface="Times New Roman" panose="02020603050405020304" pitchFamily="18" charset="0"/>
              </a:rPr>
              <a:t>E=4</a:t>
            </a:r>
          </a:p>
        </p:txBody>
      </p:sp>
      <p:sp>
        <p:nvSpPr>
          <p:cNvPr id="28712" name="Text Box 44">
            <a:extLst>
              <a:ext uri="{FF2B5EF4-FFF2-40B4-BE49-F238E27FC236}">
                <a16:creationId xmlns:a16="http://schemas.microsoft.com/office/drawing/2014/main" id="{D94A8B23-FF06-149A-AEBB-461BCD0737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1143000"/>
            <a:ext cx="1131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FF"/>
                </a:solidFill>
                <a:latin typeface="Times New Roman" panose="02020603050405020304" pitchFamily="18" charset="0"/>
              </a:rPr>
              <a:t>Energy</a:t>
            </a:r>
          </a:p>
        </p:txBody>
      </p:sp>
      <p:sp>
        <p:nvSpPr>
          <p:cNvPr id="28713" name="Text Box 45">
            <a:extLst>
              <a:ext uri="{FF2B5EF4-FFF2-40B4-BE49-F238E27FC236}">
                <a16:creationId xmlns:a16="http://schemas.microsoft.com/office/drawing/2014/main" id="{7CACDBB3-EFBF-B9D6-190C-7C2D063676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013" y="5868988"/>
            <a:ext cx="7720012" cy="769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4-spin system (boundary fixed)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2</a:t>
            </a:r>
            <a:r>
              <a:rPr lang="en-US" altLang="en-US" sz="2200" baseline="30000">
                <a:latin typeface="Times New Roman" panose="02020603050405020304" pitchFamily="18" charset="0"/>
              </a:rPr>
              <a:t>4</a:t>
            </a:r>
            <a:r>
              <a:rPr lang="en-US" altLang="en-US" sz="2200">
                <a:latin typeface="Times New Roman" panose="02020603050405020304" pitchFamily="18" charset="0"/>
              </a:rPr>
              <a:t>=16 configurations in the total phase space 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</a:t>
            </a:r>
            <a:r>
              <a:rPr lang="en-US" altLang="en-US" sz="2200">
                <a:latin typeface="Times New Roman" panose="02020603050405020304" pitchFamily="18" charset="0"/>
              </a:rPr>
              <a:t> a 4D unit cube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4">
            <a:extLst>
              <a:ext uri="{FF2B5EF4-FFF2-40B4-BE49-F238E27FC236}">
                <a16:creationId xmlns:a16="http://schemas.microsoft.com/office/drawing/2014/main" id="{2EBBAE84-6173-371D-F5FD-C5CAFDB7D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938" y="3878263"/>
            <a:ext cx="2889250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Text Box 5">
            <a:extLst>
              <a:ext uri="{FF2B5EF4-FFF2-40B4-BE49-F238E27FC236}">
                <a16:creationId xmlns:a16="http://schemas.microsoft.com/office/drawing/2014/main" id="{C212983A-E74A-7D7E-B24C-05936DF7D8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505200"/>
            <a:ext cx="176688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zh-CN" sz="2800" b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Energy </a:t>
            </a:r>
            <a:r>
              <a:rPr lang="en-US" altLang="en-US" sz="2800" b="0">
                <a:solidFill>
                  <a:srgbClr val="0000FF"/>
                </a:solidFill>
                <a:latin typeface="Times New Roman" panose="02020603050405020304" pitchFamily="18" charset="0"/>
              </a:rPr>
              <a:t>=</a:t>
            </a:r>
            <a:r>
              <a:rPr lang="en-US" altLang="zh-CN" sz="2800" b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800" b="0">
                <a:solidFill>
                  <a:srgbClr val="0000FF"/>
                </a:solidFill>
                <a:latin typeface="Times New Roman" panose="02020603050405020304" pitchFamily="18" charset="0"/>
              </a:rPr>
              <a:t>2</a:t>
            </a:r>
          </a:p>
        </p:txBody>
      </p:sp>
      <p:pic>
        <p:nvPicPr>
          <p:cNvPr id="29700" name="Picture 6">
            <a:extLst>
              <a:ext uri="{FF2B5EF4-FFF2-40B4-BE49-F238E27FC236}">
                <a16:creationId xmlns:a16="http://schemas.microsoft.com/office/drawing/2014/main" id="{5DEC06E6-5800-44EB-2580-1FD655CB0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595688"/>
            <a:ext cx="3505200" cy="284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1" name="Text Box 7">
            <a:extLst>
              <a:ext uri="{FF2B5EF4-FFF2-40B4-BE49-F238E27FC236}">
                <a16:creationId xmlns:a16="http://schemas.microsoft.com/office/drawing/2014/main" id="{200675EC-B3E5-6F49-DDD6-D02F5C1B51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5800" y="3581400"/>
            <a:ext cx="176688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zh-CN" sz="2800" b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Energy </a:t>
            </a:r>
            <a:r>
              <a:rPr lang="en-US" altLang="en-US" sz="2800" b="0">
                <a:solidFill>
                  <a:srgbClr val="0000FF"/>
                </a:solidFill>
                <a:latin typeface="Times New Roman" panose="02020603050405020304" pitchFamily="18" charset="0"/>
              </a:rPr>
              <a:t>=</a:t>
            </a:r>
            <a:r>
              <a:rPr lang="en-US" altLang="zh-CN" sz="2800" b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800" b="0">
                <a:solidFill>
                  <a:srgbClr val="0000FF"/>
                </a:solidFill>
                <a:latin typeface="Times New Roman" panose="02020603050405020304" pitchFamily="18" charset="0"/>
              </a:rPr>
              <a:t>4</a:t>
            </a:r>
          </a:p>
        </p:txBody>
      </p:sp>
      <p:sp>
        <p:nvSpPr>
          <p:cNvPr id="29702" name="Rectangle 8">
            <a:extLst>
              <a:ext uri="{FF2B5EF4-FFF2-40B4-BE49-F238E27FC236}">
                <a16:creationId xmlns:a16="http://schemas.microsoft.com/office/drawing/2014/main" id="{F5E29D67-EED9-CE67-4252-AEB479C561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3519488"/>
            <a:ext cx="228600" cy="3048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29703" name="Rectangle 9">
            <a:extLst>
              <a:ext uri="{FF2B5EF4-FFF2-40B4-BE49-F238E27FC236}">
                <a16:creationId xmlns:a16="http://schemas.microsoft.com/office/drawing/2014/main" id="{057F7A98-7CA9-F9E7-D96A-F7B856D16A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0" y="4814888"/>
            <a:ext cx="76200" cy="76200"/>
          </a:xfrm>
          <a:prstGeom prst="rect">
            <a:avLst/>
          </a:prstGeom>
          <a:solidFill>
            <a:srgbClr val="3366FF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29704" name="Rectangle 10">
            <a:extLst>
              <a:ext uri="{FF2B5EF4-FFF2-40B4-BE49-F238E27FC236}">
                <a16:creationId xmlns:a16="http://schemas.microsoft.com/office/drawing/2014/main" id="{58AF0E0B-B0E3-5822-E5A8-5091EEF92D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0" y="5119688"/>
            <a:ext cx="76200" cy="76200"/>
          </a:xfrm>
          <a:prstGeom prst="rect">
            <a:avLst/>
          </a:prstGeom>
          <a:solidFill>
            <a:srgbClr val="3366FF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29705" name="Rectangle 11">
            <a:extLst>
              <a:ext uri="{FF2B5EF4-FFF2-40B4-BE49-F238E27FC236}">
                <a16:creationId xmlns:a16="http://schemas.microsoft.com/office/drawing/2014/main" id="{C5A9046C-4CF2-42DD-AE2B-901811FFA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119688"/>
            <a:ext cx="76200" cy="76200"/>
          </a:xfrm>
          <a:prstGeom prst="rect">
            <a:avLst/>
          </a:prstGeom>
          <a:solidFill>
            <a:srgbClr val="3366FF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29706" name="Text Box 13">
            <a:extLst>
              <a:ext uri="{FF2B5EF4-FFF2-40B4-BE49-F238E27FC236}">
                <a16:creationId xmlns:a16="http://schemas.microsoft.com/office/drawing/2014/main" id="{7D8E9D4B-B64B-CC60-C461-5BD9E0767F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2788" y="2679700"/>
            <a:ext cx="3171825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subsets of a 7D unit cube</a:t>
            </a:r>
          </a:p>
        </p:txBody>
      </p:sp>
      <p:sp>
        <p:nvSpPr>
          <p:cNvPr id="29707" name="Rectangle 14">
            <a:extLst>
              <a:ext uri="{FF2B5EF4-FFF2-40B4-BE49-F238E27FC236}">
                <a16:creationId xmlns:a16="http://schemas.microsoft.com/office/drawing/2014/main" id="{46CA8DE0-F8F3-F9C8-30EF-D78E978A48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Phase Space Network (2 </a:t>
            </a:r>
            <a:r>
              <a:rPr lang="en-US" altLang="en-US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2 </a:t>
            </a:r>
            <a:r>
              <a:rPr lang="en-US" altLang="en-US">
                <a:solidFill>
                  <a:schemeClr val="bg1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2) at Finite Temperature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29708" name="Picture 16">
            <a:extLst>
              <a:ext uri="{FF2B5EF4-FFF2-40B4-BE49-F238E27FC236}">
                <a16:creationId xmlns:a16="http://schemas.microsoft.com/office/drawing/2014/main" id="{E43B50A9-7FDC-DD0A-AF27-490565D52B5B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838200"/>
            <a:ext cx="3201988" cy="271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9" name="Text Box 17">
            <a:extLst>
              <a:ext uri="{FF2B5EF4-FFF2-40B4-BE49-F238E27FC236}">
                <a16:creationId xmlns:a16="http://schemas.microsoft.com/office/drawing/2014/main" id="{80B95633-FE92-AE6A-3553-03F07CBFAE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371600"/>
            <a:ext cx="176688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zh-CN" sz="2800" b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Energy </a:t>
            </a:r>
            <a:r>
              <a:rPr lang="en-US" altLang="en-US" sz="2800" b="0">
                <a:solidFill>
                  <a:srgbClr val="0000FF"/>
                </a:solidFill>
                <a:latin typeface="Times New Roman" panose="02020603050405020304" pitchFamily="18" charset="0"/>
              </a:rPr>
              <a:t>=</a:t>
            </a:r>
            <a:r>
              <a:rPr lang="en-US" altLang="zh-CN" sz="2800" b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800" b="0">
                <a:solidFill>
                  <a:srgbClr val="0000FF"/>
                </a:solidFill>
                <a:latin typeface="Times New Roman" panose="02020603050405020304" pitchFamily="18" charset="0"/>
              </a:rPr>
              <a:t>0</a:t>
            </a:r>
          </a:p>
        </p:txBody>
      </p:sp>
      <p:sp>
        <p:nvSpPr>
          <p:cNvPr id="29710" name="TextBox 4">
            <a:extLst>
              <a:ext uri="{FF2B5EF4-FFF2-40B4-BE49-F238E27FC236}">
                <a16:creationId xmlns:a16="http://schemas.microsoft.com/office/drawing/2014/main" id="{D1EBD1F3-E26A-9122-B427-4133D5C0D0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0625" y="1155700"/>
            <a:ext cx="228600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7 spin system</a:t>
            </a:r>
            <a:endParaRPr lang="en-HK" altLang="en-US" sz="2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0CB65D2-976C-3E42-AEBE-C329154B506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0337" y="694530"/>
            <a:ext cx="9140825" cy="4639469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Times New Roman" panose="02020603050405020304" pitchFamily="18" charset="0"/>
              </a:rPr>
              <a:t>Discrete degrees of freedom</a:t>
            </a:r>
            <a:endParaRPr lang="en-US" altLang="zh-CN" sz="24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400" dirty="0">
                <a:latin typeface="Times New Roman" panose="02020603050405020304" pitchFamily="18" charset="0"/>
              </a:rPr>
              <a:t>	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</a:t>
            </a:r>
            <a:r>
              <a:rPr lang="en-US" altLang="en-US" sz="2400" dirty="0">
                <a:latin typeface="Times New Roman" panose="02020603050405020304" pitchFamily="18" charset="0"/>
              </a:rPr>
              <a:t> phase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 dirty="0">
                <a:latin typeface="Times New Roman" panose="02020603050405020304" pitchFamily="18" charset="0"/>
              </a:rPr>
              <a:t>space is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a </a:t>
            </a:r>
            <a:r>
              <a:rPr lang="en-US" altLang="en-US" sz="2400" dirty="0">
                <a:latin typeface="Times New Roman" panose="02020603050405020304" pitchFamily="18" charset="0"/>
              </a:rPr>
              <a:t>discrete network</a:t>
            </a:r>
            <a:endParaRPr lang="en-US" altLang="zh-CN" sz="24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2400" b="1" dirty="0">
                <a:latin typeface="Times New Roman" panose="02020603050405020304" pitchFamily="18" charset="0"/>
              </a:rPr>
              <a:t>Node 	 state</a:t>
            </a:r>
            <a:endParaRPr lang="en-US" altLang="en-US" sz="2400" dirty="0">
              <a:latin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Edge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</a:rPr>
              <a:t> 	 </a:t>
            </a:r>
            <a:r>
              <a:rPr lang="en-US" altLang="en-US" sz="24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zero-energy flip</a:t>
            </a:r>
            <a:r>
              <a:rPr lang="en-US" altLang="en-US" sz="2400" dirty="0">
                <a:latin typeface="Times New Roman" panose="02020603050405020304" pitchFamily="18" charset="0"/>
              </a:rPr>
              <a:t>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Times New Roman" panose="02020603050405020304" pitchFamily="18" charset="0"/>
              </a:rPr>
              <a:t>Microscopic</a:t>
            </a:r>
            <a:r>
              <a:rPr lang="en-US" altLang="en-US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d</a:t>
            </a:r>
            <a:r>
              <a:rPr lang="en-US" altLang="en-US" sz="2400" dirty="0">
                <a:latin typeface="Times New Roman" panose="02020603050405020304" pitchFamily="18" charset="0"/>
              </a:rPr>
              <a:t>ynamics</a:t>
            </a:r>
            <a:r>
              <a:rPr lang="en-US" altLang="en-US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are </a:t>
            </a:r>
            <a:r>
              <a:rPr lang="en-US" altLang="en-US" sz="2400" b="1" dirty="0">
                <a:latin typeface="Times New Roman" panose="02020603050405020304" pitchFamily="18" charset="0"/>
              </a:rPr>
              <a:t>time reversible</a:t>
            </a:r>
            <a:r>
              <a:rPr lang="en-US" altLang="en-US" sz="2400" dirty="0">
                <a:latin typeface="Times New Roman" panose="02020603050405020304" pitchFamily="18" charset="0"/>
              </a:rPr>
              <a:t> </a:t>
            </a:r>
            <a:endParaRPr lang="en-US" altLang="zh-CN" sz="24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	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</a:t>
            </a:r>
            <a:r>
              <a:rPr lang="en-US" altLang="en-US" sz="2400" dirty="0">
                <a:latin typeface="Times New Roman" panose="02020603050405020304" pitchFamily="18" charset="0"/>
              </a:rPr>
              <a:t>  </a:t>
            </a:r>
            <a:r>
              <a:rPr lang="en-US" altLang="zh-CN" sz="2400" b="1" dirty="0">
                <a:latin typeface="Times New Roman" panose="02020603050405020304" pitchFamily="18" charset="0"/>
                <a:ea typeface="宋体" panose="02010600030101010101" pitchFamily="2" charset="-122"/>
              </a:rPr>
              <a:t>e</a:t>
            </a:r>
            <a:r>
              <a:rPr lang="en-US" altLang="en-US" sz="2400" b="1" dirty="0">
                <a:latin typeface="Times New Roman" panose="02020603050405020304" pitchFamily="18" charset="0"/>
              </a:rPr>
              <a:t>dges are</a:t>
            </a:r>
            <a:r>
              <a:rPr lang="en-US" altLang="zh-CN" sz="2400" b="1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 b="1" dirty="0">
                <a:latin typeface="Times New Roman" panose="02020603050405020304" pitchFamily="18" charset="0"/>
              </a:rPr>
              <a:t>undirected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800" b="1" dirty="0">
              <a:latin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Times New Roman" panose="02020603050405020304" pitchFamily="18" charset="0"/>
              </a:rPr>
              <a:t>Obtain the exact whole phase space</a:t>
            </a:r>
          </a:p>
          <a:p>
            <a:pPr marL="0" indent="0" eaLnBrk="1" hangingPunct="1">
              <a:buNone/>
            </a:pPr>
            <a:r>
              <a:rPr lang="en-US" altLang="en-US" sz="2100" dirty="0">
                <a:latin typeface="Times New Roman" panose="02020603050405020304" pitchFamily="18" charset="0"/>
              </a:rPr>
              <a:t>Even small</a:t>
            </a:r>
            <a:r>
              <a:rPr lang="en-US" altLang="en-US" sz="2100" b="1" dirty="0">
                <a:latin typeface="Times New Roman" panose="02020603050405020304" pitchFamily="18" charset="0"/>
              </a:rPr>
              <a:t> </a:t>
            </a:r>
            <a:r>
              <a:rPr lang="en-US" altLang="en-US" sz="2100" dirty="0">
                <a:latin typeface="Times New Roman" panose="02020603050405020304" pitchFamily="18" charset="0"/>
              </a:rPr>
              <a:t>systems have sufficiently large networks to show general properties </a:t>
            </a:r>
          </a:p>
          <a:p>
            <a:pPr marL="0" indent="0" eaLnBrk="1" hangingPunct="1">
              <a:buNone/>
            </a:pPr>
            <a:r>
              <a:rPr lang="en-US" altLang="en-US" sz="2400" dirty="0">
                <a:latin typeface="Times New Roman" panose="02020603050405020304" pitchFamily="18" charset="0"/>
              </a:rPr>
              <a:t>Traditional approach: random sampling tiny fraction of a huge space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79E9DA82-D449-A774-B0FA-AAA12C58B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PMingLiU" pitchFamily="18" charset="-120"/>
              </a:rPr>
              <a:t>Why Spin Models?</a:t>
            </a:r>
            <a:endParaRPr lang="en-US" altLang="zh-TW" sz="2800">
              <a:solidFill>
                <a:schemeClr val="bg1"/>
              </a:solidFill>
              <a:latin typeface="Times New Roman" panose="02020603050405020304" pitchFamily="18" charset="0"/>
              <a:ea typeface="PMingLiU" pitchFamily="18" charset="-120"/>
            </a:endParaRPr>
          </a:p>
        </p:txBody>
      </p:sp>
      <p:sp>
        <p:nvSpPr>
          <p:cNvPr id="30724" name="AutoShape 4">
            <a:extLst>
              <a:ext uri="{FF2B5EF4-FFF2-40B4-BE49-F238E27FC236}">
                <a16:creationId xmlns:a16="http://schemas.microsoft.com/office/drawing/2014/main" id="{A0AB8057-EB9C-A68F-3C8B-F8A6ABB38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6850" y="1752600"/>
            <a:ext cx="533400" cy="152400"/>
          </a:xfrm>
          <a:prstGeom prst="leftRightArrow">
            <a:avLst>
              <a:gd name="adj1" fmla="val 50000"/>
              <a:gd name="adj2" fmla="val 7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0725" name="AutoShape 5">
            <a:extLst>
              <a:ext uri="{FF2B5EF4-FFF2-40B4-BE49-F238E27FC236}">
                <a16:creationId xmlns:a16="http://schemas.microsoft.com/office/drawing/2014/main" id="{33F9CD04-7A4F-098C-2B83-0C19BB98B9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6850" y="2209800"/>
            <a:ext cx="533400" cy="152400"/>
          </a:xfrm>
          <a:prstGeom prst="leftRightArrow">
            <a:avLst>
              <a:gd name="adj1" fmla="val 50000"/>
              <a:gd name="adj2" fmla="val 7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0726" name="Oval 6">
            <a:extLst>
              <a:ext uri="{FF2B5EF4-FFF2-40B4-BE49-F238E27FC236}">
                <a16:creationId xmlns:a16="http://schemas.microsoft.com/office/drawing/2014/main" id="{8F02E42F-EC06-3DDA-55E5-12491D3035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1863" y="685800"/>
            <a:ext cx="2971800" cy="86836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CC0000"/>
                </a:solidFill>
              </a:rPr>
              <a:t>Frustrated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CC0000"/>
                </a:solidFill>
              </a:rPr>
              <a:t>Spin Models</a:t>
            </a:r>
          </a:p>
        </p:txBody>
      </p:sp>
      <p:sp>
        <p:nvSpPr>
          <p:cNvPr id="30727" name="Oval 7">
            <a:extLst>
              <a:ext uri="{FF2B5EF4-FFF2-40B4-BE49-F238E27FC236}">
                <a16:creationId xmlns:a16="http://schemas.microsoft.com/office/drawing/2014/main" id="{460FF9E2-0D71-31F8-B980-3F875B6518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1171" y="2501105"/>
            <a:ext cx="2971800" cy="1219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CC0000"/>
                </a:solidFill>
              </a:rPr>
              <a:t>Complex Network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400" b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(since 1998)</a:t>
            </a:r>
            <a:endParaRPr lang="en-US" altLang="en-US" sz="2400" b="0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28" name="AutoShape 8">
            <a:extLst>
              <a:ext uri="{FF2B5EF4-FFF2-40B4-BE49-F238E27FC236}">
                <a16:creationId xmlns:a16="http://schemas.microsoft.com/office/drawing/2014/main" id="{33467645-EDA1-2EAC-C599-00D6E48BAE0F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7262704" y="1972360"/>
            <a:ext cx="658813" cy="170079"/>
          </a:xfrm>
          <a:prstGeom prst="leftRightArrow">
            <a:avLst>
              <a:gd name="adj1" fmla="val 50000"/>
              <a:gd name="adj2" fmla="val 11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pic>
        <p:nvPicPr>
          <p:cNvPr id="30729" name="Picture 9">
            <a:extLst>
              <a:ext uri="{FF2B5EF4-FFF2-40B4-BE49-F238E27FC236}">
                <a16:creationId xmlns:a16="http://schemas.microsoft.com/office/drawing/2014/main" id="{998986BE-1D19-3A99-87B1-3EC4D0A0068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947139"/>
            <a:ext cx="7723188" cy="165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>
            <a:extLst>
              <a:ext uri="{FF2B5EF4-FFF2-40B4-BE49-F238E27FC236}">
                <a16:creationId xmlns:a16="http://schemas.microsoft.com/office/drawing/2014/main" id="{3C97B143-10BC-FC69-4857-D4621563B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222500"/>
            <a:ext cx="2925763" cy="29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1" name="Picture 3">
            <a:extLst>
              <a:ext uri="{FF2B5EF4-FFF2-40B4-BE49-F238E27FC236}">
                <a16:creationId xmlns:a16="http://schemas.microsoft.com/office/drawing/2014/main" id="{1BBB40E4-37DC-C73B-2BB2-6D4AA73B6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209800"/>
            <a:ext cx="2943225" cy="297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2" name="Rectangle 4">
            <a:extLst>
              <a:ext uri="{FF2B5EF4-FFF2-40B4-BE49-F238E27FC236}">
                <a16:creationId xmlns:a16="http://schemas.microsoft.com/office/drawing/2014/main" id="{9FF3ED56-05C5-C3C7-D3AC-083F9B17E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Model 2: Six-Vertex Model (Spin Ice)</a:t>
            </a:r>
          </a:p>
        </p:txBody>
      </p:sp>
      <p:sp>
        <p:nvSpPr>
          <p:cNvPr id="32773" name="Text Box 5">
            <a:extLst>
              <a:ext uri="{FF2B5EF4-FFF2-40B4-BE49-F238E27FC236}">
                <a16:creationId xmlns:a16="http://schemas.microsoft.com/office/drawing/2014/main" id="{8AB20C40-944D-E847-E1B7-648B5020E6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1524000"/>
            <a:ext cx="2190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b="0"/>
              <a:t>Domain Wall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b="0"/>
              <a:t>Boundary Condition</a:t>
            </a:r>
          </a:p>
        </p:txBody>
      </p:sp>
      <p:sp>
        <p:nvSpPr>
          <p:cNvPr id="32774" name="Text Box 6">
            <a:extLst>
              <a:ext uri="{FF2B5EF4-FFF2-40B4-BE49-F238E27FC236}">
                <a16:creationId xmlns:a16="http://schemas.microsoft.com/office/drawing/2014/main" id="{808F0EDF-41CD-6803-CEED-FEE229EB1F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919163"/>
            <a:ext cx="4875213" cy="528637"/>
          </a:xfrm>
          <a:prstGeom prst="rect">
            <a:avLst/>
          </a:prstGeom>
          <a:noFill/>
          <a:ln w="9525">
            <a:solidFill>
              <a:srgbClr val="0033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FF"/>
                </a:solidFill>
                <a:latin typeface="Times New Roman" panose="02020603050405020304" pitchFamily="18" charset="0"/>
              </a:rPr>
              <a:t>Ice rule: two in two out arrows</a:t>
            </a:r>
          </a:p>
        </p:txBody>
      </p:sp>
      <p:sp>
        <p:nvSpPr>
          <p:cNvPr id="32775" name="Text Box 7">
            <a:extLst>
              <a:ext uri="{FF2B5EF4-FFF2-40B4-BE49-F238E27FC236}">
                <a16:creationId xmlns:a16="http://schemas.microsoft.com/office/drawing/2014/main" id="{D01EEAE4-E9B7-A1A1-AA53-C4B714818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5257800"/>
            <a:ext cx="127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0"/>
              <a:t>Spin ice</a:t>
            </a:r>
          </a:p>
        </p:txBody>
      </p:sp>
      <p:grpSp>
        <p:nvGrpSpPr>
          <p:cNvPr id="364552" name="Group 8">
            <a:extLst>
              <a:ext uri="{FF2B5EF4-FFF2-40B4-BE49-F238E27FC236}">
                <a16:creationId xmlns:a16="http://schemas.microsoft.com/office/drawing/2014/main" id="{BFC677C2-6F5F-45BD-EE81-F275BF3501C1}"/>
              </a:ext>
            </a:extLst>
          </p:cNvPr>
          <p:cNvGrpSpPr>
            <a:grpSpLocks/>
          </p:cNvGrpSpPr>
          <p:nvPr/>
        </p:nvGrpSpPr>
        <p:grpSpPr bwMode="auto">
          <a:xfrm>
            <a:off x="182563" y="1905000"/>
            <a:ext cx="3557587" cy="4100513"/>
            <a:chOff x="115" y="1200"/>
            <a:chExt cx="2241" cy="2583"/>
          </a:xfrm>
        </p:grpSpPr>
        <p:pic>
          <p:nvPicPr>
            <p:cNvPr id="32788" name="Picture 9">
              <a:extLst>
                <a:ext uri="{FF2B5EF4-FFF2-40B4-BE49-F238E27FC236}">
                  <a16:creationId xmlns:a16="http://schemas.microsoft.com/office/drawing/2014/main" id="{3EB8ACAF-810F-D517-5197-24B1E86A33A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" y="1200"/>
              <a:ext cx="1661" cy="22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789" name="Text Box 10">
              <a:extLst>
                <a:ext uri="{FF2B5EF4-FFF2-40B4-BE49-F238E27FC236}">
                  <a16:creationId xmlns:a16="http://schemas.microsoft.com/office/drawing/2014/main" id="{58C853E1-126E-1C07-44E6-EAB838AF41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" y="3360"/>
              <a:ext cx="103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Square ice</a:t>
              </a:r>
            </a:p>
          </p:txBody>
        </p:sp>
        <p:sp>
          <p:nvSpPr>
            <p:cNvPr id="32790" name="AutoShape 11">
              <a:extLst>
                <a:ext uri="{FF2B5EF4-FFF2-40B4-BE49-F238E27FC236}">
                  <a16:creationId xmlns:a16="http://schemas.microsoft.com/office/drawing/2014/main" id="{AC37B785-1727-5F8F-FFA7-FE21195CA3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6" y="3446"/>
              <a:ext cx="576" cy="96"/>
            </a:xfrm>
            <a:prstGeom prst="leftRightArrow">
              <a:avLst>
                <a:gd name="adj1" fmla="val 50000"/>
                <a:gd name="adj2" fmla="val 120000"/>
              </a:avLst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32791" name="Text Box 12">
              <a:extLst>
                <a:ext uri="{FF2B5EF4-FFF2-40B4-BE49-F238E27FC236}">
                  <a16:creationId xmlns:a16="http://schemas.microsoft.com/office/drawing/2014/main" id="{A29E4310-F789-7590-D1AD-0133F1B245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92" y="3552"/>
              <a:ext cx="96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0000FF"/>
                  </a:solidFill>
                </a:rPr>
                <a:t>1-1 mapping</a:t>
              </a:r>
            </a:p>
          </p:txBody>
        </p:sp>
      </p:grpSp>
      <p:grpSp>
        <p:nvGrpSpPr>
          <p:cNvPr id="364557" name="Group 13">
            <a:extLst>
              <a:ext uri="{FF2B5EF4-FFF2-40B4-BE49-F238E27FC236}">
                <a16:creationId xmlns:a16="http://schemas.microsoft.com/office/drawing/2014/main" id="{7E339DB8-B7A9-1A41-BBC3-2932F91C270F}"/>
              </a:ext>
            </a:extLst>
          </p:cNvPr>
          <p:cNvGrpSpPr>
            <a:grpSpLocks/>
          </p:cNvGrpSpPr>
          <p:nvPr/>
        </p:nvGrpSpPr>
        <p:grpSpPr bwMode="auto">
          <a:xfrm>
            <a:off x="4876800" y="2287588"/>
            <a:ext cx="4256088" cy="4495800"/>
            <a:chOff x="3072" y="1441"/>
            <a:chExt cx="2681" cy="2832"/>
          </a:xfrm>
        </p:grpSpPr>
        <p:sp>
          <p:nvSpPr>
            <p:cNvPr id="32783" name="Text Box 14">
              <a:extLst>
                <a:ext uri="{FF2B5EF4-FFF2-40B4-BE49-F238E27FC236}">
                  <a16:creationId xmlns:a16="http://schemas.microsoft.com/office/drawing/2014/main" id="{11D19A04-2177-5922-338D-FC1FBCDFB0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2" y="3552"/>
              <a:ext cx="96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0000FF"/>
                  </a:solidFill>
                </a:rPr>
                <a:t>1-1 mapping</a:t>
              </a:r>
            </a:p>
          </p:txBody>
        </p:sp>
        <p:pic>
          <p:nvPicPr>
            <p:cNvPr id="32784" name="Picture 15">
              <a:extLst>
                <a:ext uri="{FF2B5EF4-FFF2-40B4-BE49-F238E27FC236}">
                  <a16:creationId xmlns:a16="http://schemas.microsoft.com/office/drawing/2014/main" id="{281998CA-4CA9-311F-1D35-3ED4EEBF792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6" y="1441"/>
              <a:ext cx="1646" cy="1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785" name="Text Box 16">
              <a:extLst>
                <a:ext uri="{FF2B5EF4-FFF2-40B4-BE49-F238E27FC236}">
                  <a16:creationId xmlns:a16="http://schemas.microsoft.com/office/drawing/2014/main" id="{18596C8F-E558-197F-7DAB-EC436526663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3360"/>
              <a:ext cx="186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/>
                <a:t>Alternating Sign Matrix</a:t>
              </a:r>
            </a:p>
          </p:txBody>
        </p:sp>
        <p:sp>
          <p:nvSpPr>
            <p:cNvPr id="32786" name="AutoShape 17">
              <a:extLst>
                <a:ext uri="{FF2B5EF4-FFF2-40B4-BE49-F238E27FC236}">
                  <a16:creationId xmlns:a16="http://schemas.microsoft.com/office/drawing/2014/main" id="{7457F5BF-0FAA-A686-D5B5-E99BBF71D1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446"/>
              <a:ext cx="576" cy="96"/>
            </a:xfrm>
            <a:prstGeom prst="leftRightArrow">
              <a:avLst>
                <a:gd name="adj1" fmla="val 50000"/>
                <a:gd name="adj2" fmla="val 120000"/>
              </a:avLst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32787" name="Text Box 18">
              <a:extLst>
                <a:ext uri="{FF2B5EF4-FFF2-40B4-BE49-F238E27FC236}">
                  <a16:creationId xmlns:a16="http://schemas.microsoft.com/office/drawing/2014/main" id="{CB7598AF-DC8D-27C3-A5AB-74206489E3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6" y="3696"/>
              <a:ext cx="2026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0"/>
                <a:t>In each row or column:</a:t>
              </a:r>
            </a:p>
            <a:p>
              <a:pPr>
                <a:spcBef>
                  <a:spcPct val="0"/>
                </a:spcBef>
                <a:buClr>
                  <a:srgbClr val="0000FF"/>
                </a:buClr>
                <a:buFont typeface="Wingdings" panose="05000000000000000000" pitchFamily="2" charset="2"/>
                <a:buChar char="Ø"/>
              </a:pPr>
              <a:r>
                <a:rPr lang="en-US" altLang="en-US" sz="1800" b="0"/>
                <a:t> +1, -1 show up alternatively</a:t>
              </a:r>
            </a:p>
            <a:p>
              <a:pPr>
                <a:spcBef>
                  <a:spcPct val="0"/>
                </a:spcBef>
                <a:buClr>
                  <a:srgbClr val="0000FF"/>
                </a:buClr>
                <a:buFont typeface="Wingdings" panose="05000000000000000000" pitchFamily="2" charset="2"/>
                <a:buChar char="Ø"/>
              </a:pPr>
              <a:r>
                <a:rPr lang="en-US" altLang="en-US" sz="1800" b="0"/>
                <a:t> sum =1</a:t>
              </a:r>
            </a:p>
          </p:txBody>
        </p:sp>
      </p:grpSp>
      <p:grpSp>
        <p:nvGrpSpPr>
          <p:cNvPr id="364567" name="Group 23">
            <a:extLst>
              <a:ext uri="{FF2B5EF4-FFF2-40B4-BE49-F238E27FC236}">
                <a16:creationId xmlns:a16="http://schemas.microsoft.com/office/drawing/2014/main" id="{58A50D70-4EB4-76B4-60B9-DC6A7470D5C8}"/>
              </a:ext>
            </a:extLst>
          </p:cNvPr>
          <p:cNvGrpSpPr>
            <a:grpSpLocks/>
          </p:cNvGrpSpPr>
          <p:nvPr/>
        </p:nvGrpSpPr>
        <p:grpSpPr bwMode="auto">
          <a:xfrm>
            <a:off x="6096000" y="838200"/>
            <a:ext cx="2590800" cy="1143000"/>
            <a:chOff x="3840" y="528"/>
            <a:chExt cx="1632" cy="720"/>
          </a:xfrm>
        </p:grpSpPr>
        <p:pic>
          <p:nvPicPr>
            <p:cNvPr id="32779" name="Picture 19">
              <a:extLst>
                <a:ext uri="{FF2B5EF4-FFF2-40B4-BE49-F238E27FC236}">
                  <a16:creationId xmlns:a16="http://schemas.microsoft.com/office/drawing/2014/main" id="{3734D42A-1674-7370-CEB9-612AD69076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2" y="528"/>
              <a:ext cx="710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2780" name="Text Box 20">
              <a:extLst>
                <a:ext uri="{FF2B5EF4-FFF2-40B4-BE49-F238E27FC236}">
                  <a16:creationId xmlns:a16="http://schemas.microsoft.com/office/drawing/2014/main" id="{131408C1-E57E-99D3-8E52-9BE82702B9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40" y="912"/>
              <a:ext cx="82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 b="0">
                  <a:solidFill>
                    <a:srgbClr val="A50021"/>
                  </a:solidFill>
                </a:rPr>
                <a:t>frustration</a:t>
              </a:r>
            </a:p>
          </p:txBody>
        </p:sp>
        <p:sp>
          <p:nvSpPr>
            <p:cNvPr id="32781" name="Freeform 21">
              <a:extLst>
                <a:ext uri="{FF2B5EF4-FFF2-40B4-BE49-F238E27FC236}">
                  <a16:creationId xmlns:a16="http://schemas.microsoft.com/office/drawing/2014/main" id="{1AC9BD99-2571-236A-3E99-94F334E25325}"/>
                </a:ext>
              </a:extLst>
            </p:cNvPr>
            <p:cNvSpPr>
              <a:spLocks/>
            </p:cNvSpPr>
            <p:nvPr/>
          </p:nvSpPr>
          <p:spPr bwMode="auto">
            <a:xfrm>
              <a:off x="4560" y="1104"/>
              <a:ext cx="476" cy="96"/>
            </a:xfrm>
            <a:custGeom>
              <a:avLst/>
              <a:gdLst>
                <a:gd name="T0" fmla="*/ 0 w 432"/>
                <a:gd name="T1" fmla="*/ 47 h 168"/>
                <a:gd name="T2" fmla="*/ 291 w 432"/>
                <a:gd name="T3" fmla="*/ 47 h 168"/>
                <a:gd name="T4" fmla="*/ 524 w 432"/>
                <a:gd name="T5" fmla="*/ 0 h 16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432" h="168">
                  <a:moveTo>
                    <a:pt x="0" y="144"/>
                  </a:moveTo>
                  <a:cubicBezTo>
                    <a:pt x="84" y="156"/>
                    <a:pt x="168" y="168"/>
                    <a:pt x="240" y="144"/>
                  </a:cubicBezTo>
                  <a:cubicBezTo>
                    <a:pt x="312" y="120"/>
                    <a:pt x="372" y="60"/>
                    <a:pt x="432" y="0"/>
                  </a:cubicBezTo>
                </a:path>
              </a:pathLst>
            </a:custGeom>
            <a:noFill/>
            <a:ln w="15875">
              <a:solidFill>
                <a:srgbClr val="A50021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2782" name="Freeform 22">
              <a:extLst>
                <a:ext uri="{FF2B5EF4-FFF2-40B4-BE49-F238E27FC236}">
                  <a16:creationId xmlns:a16="http://schemas.microsoft.com/office/drawing/2014/main" id="{7B542A3E-93BA-7693-3536-8EC211BA15D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16" y="672"/>
              <a:ext cx="620" cy="288"/>
            </a:xfrm>
            <a:custGeom>
              <a:avLst/>
              <a:gdLst>
                <a:gd name="T0" fmla="*/ 39 w 560"/>
                <a:gd name="T1" fmla="*/ 207 h 392"/>
                <a:gd name="T2" fmla="*/ 39 w 560"/>
                <a:gd name="T3" fmla="*/ 181 h 392"/>
                <a:gd name="T4" fmla="*/ 275 w 560"/>
                <a:gd name="T5" fmla="*/ 26 h 392"/>
                <a:gd name="T6" fmla="*/ 686 w 560"/>
                <a:gd name="T7" fmla="*/ 26 h 39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560" h="392">
                  <a:moveTo>
                    <a:pt x="32" y="384"/>
                  </a:moveTo>
                  <a:cubicBezTo>
                    <a:pt x="16" y="388"/>
                    <a:pt x="0" y="392"/>
                    <a:pt x="32" y="336"/>
                  </a:cubicBezTo>
                  <a:cubicBezTo>
                    <a:pt x="64" y="280"/>
                    <a:pt x="136" y="96"/>
                    <a:pt x="224" y="48"/>
                  </a:cubicBezTo>
                  <a:cubicBezTo>
                    <a:pt x="312" y="0"/>
                    <a:pt x="436" y="24"/>
                    <a:pt x="560" y="48"/>
                  </a:cubicBezTo>
                </a:path>
              </a:pathLst>
            </a:custGeom>
            <a:noFill/>
            <a:ln w="15875">
              <a:solidFill>
                <a:srgbClr val="A50021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4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4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>
            <a:extLst>
              <a:ext uri="{FF2B5EF4-FFF2-40B4-BE49-F238E27FC236}">
                <a16:creationId xmlns:a16="http://schemas.microsoft.com/office/drawing/2014/main" id="{9ABF556F-271C-CBB8-8C45-194A81A1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046413"/>
            <a:ext cx="2925763" cy="29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19" name="Picture 3">
            <a:extLst>
              <a:ext uri="{FF2B5EF4-FFF2-40B4-BE49-F238E27FC236}">
                <a16:creationId xmlns:a16="http://schemas.microsoft.com/office/drawing/2014/main" id="{3AC1F861-DFCB-589E-45CB-0B1B74C14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044825"/>
            <a:ext cx="2943225" cy="297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8420" name="Rectangle 4">
            <a:extLst>
              <a:ext uri="{FF2B5EF4-FFF2-40B4-BE49-F238E27FC236}">
                <a16:creationId xmlns:a16="http://schemas.microsoft.com/office/drawing/2014/main" id="{2D7788A9-3CB6-0992-C708-C6CD3F1113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575" y="357981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</a:rPr>
              <a:t>2</a:t>
            </a:r>
          </a:p>
        </p:txBody>
      </p:sp>
      <p:grpSp>
        <p:nvGrpSpPr>
          <p:cNvPr id="188421" name="Group 5">
            <a:extLst>
              <a:ext uri="{FF2B5EF4-FFF2-40B4-BE49-F238E27FC236}">
                <a16:creationId xmlns:a16="http://schemas.microsoft.com/office/drawing/2014/main" id="{344204DD-5A46-CAE8-EA71-58C4799D9657}"/>
              </a:ext>
            </a:extLst>
          </p:cNvPr>
          <p:cNvGrpSpPr>
            <a:grpSpLocks/>
          </p:cNvGrpSpPr>
          <p:nvPr/>
        </p:nvGrpSpPr>
        <p:grpSpPr bwMode="auto">
          <a:xfrm>
            <a:off x="687388" y="3097213"/>
            <a:ext cx="2801937" cy="2921000"/>
            <a:chOff x="624" y="1760"/>
            <a:chExt cx="1765" cy="1840"/>
          </a:xfrm>
        </p:grpSpPr>
        <p:sp>
          <p:nvSpPr>
            <p:cNvPr id="34880" name="Text Box 6">
              <a:extLst>
                <a:ext uri="{FF2B5EF4-FFF2-40B4-BE49-F238E27FC236}">
                  <a16:creationId xmlns:a16="http://schemas.microsoft.com/office/drawing/2014/main" id="{6F56B6F0-EDC4-66EF-130A-6938FC8F10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4" y="1760"/>
              <a:ext cx="176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0    1   2    3    4    5</a:t>
              </a:r>
            </a:p>
          </p:txBody>
        </p:sp>
        <p:sp>
          <p:nvSpPr>
            <p:cNvPr id="34881" name="Text Box 7">
              <a:extLst>
                <a:ext uri="{FF2B5EF4-FFF2-40B4-BE49-F238E27FC236}">
                  <a16:creationId xmlns:a16="http://schemas.microsoft.com/office/drawing/2014/main" id="{68BC56BC-6A97-859E-5CBE-F42342A129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2" y="3312"/>
              <a:ext cx="165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5   4   3    2    1   0</a:t>
              </a:r>
            </a:p>
          </p:txBody>
        </p:sp>
        <p:sp>
          <p:nvSpPr>
            <p:cNvPr id="34882" name="Rectangle 8">
              <a:extLst>
                <a:ext uri="{FF2B5EF4-FFF2-40B4-BE49-F238E27FC236}">
                  <a16:creationId xmlns:a16="http://schemas.microsoft.com/office/drawing/2014/main" id="{EE9ACDF5-A1E7-86C2-633A-78BB2F52AF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2976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1</a:t>
              </a:r>
            </a:p>
          </p:txBody>
        </p:sp>
        <p:sp>
          <p:nvSpPr>
            <p:cNvPr id="34883" name="Rectangle 9">
              <a:extLst>
                <a:ext uri="{FF2B5EF4-FFF2-40B4-BE49-F238E27FC236}">
                  <a16:creationId xmlns:a16="http://schemas.microsoft.com/office/drawing/2014/main" id="{3D1B31F1-7370-132C-7D91-E2BC92C355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2064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1</a:t>
              </a:r>
            </a:p>
          </p:txBody>
        </p:sp>
        <p:sp>
          <p:nvSpPr>
            <p:cNvPr id="34884" name="Rectangle 10">
              <a:extLst>
                <a:ext uri="{FF2B5EF4-FFF2-40B4-BE49-F238E27FC236}">
                  <a16:creationId xmlns:a16="http://schemas.microsoft.com/office/drawing/2014/main" id="{ABC25588-36A2-859B-CC53-7E84A80E08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2352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2</a:t>
              </a:r>
            </a:p>
          </p:txBody>
        </p:sp>
        <p:sp>
          <p:nvSpPr>
            <p:cNvPr id="34885" name="Rectangle 11">
              <a:extLst>
                <a:ext uri="{FF2B5EF4-FFF2-40B4-BE49-F238E27FC236}">
                  <a16:creationId xmlns:a16="http://schemas.microsoft.com/office/drawing/2014/main" id="{44F0945C-77BF-F545-2A1B-C04F6F0590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2688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2</a:t>
              </a:r>
            </a:p>
          </p:txBody>
        </p:sp>
        <p:sp>
          <p:nvSpPr>
            <p:cNvPr id="34886" name="Rectangle 12">
              <a:extLst>
                <a:ext uri="{FF2B5EF4-FFF2-40B4-BE49-F238E27FC236}">
                  <a16:creationId xmlns:a16="http://schemas.microsoft.com/office/drawing/2014/main" id="{BEFCABB3-9682-A8E6-9269-A6580C5A3E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2688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3</a:t>
              </a:r>
            </a:p>
          </p:txBody>
        </p:sp>
        <p:sp>
          <p:nvSpPr>
            <p:cNvPr id="34887" name="Rectangle 13">
              <a:extLst>
                <a:ext uri="{FF2B5EF4-FFF2-40B4-BE49-F238E27FC236}">
                  <a16:creationId xmlns:a16="http://schemas.microsoft.com/office/drawing/2014/main" id="{58BFD388-8750-4227-1927-D7FB1B80C6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2352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3</a:t>
              </a:r>
            </a:p>
          </p:txBody>
        </p:sp>
        <p:sp>
          <p:nvSpPr>
            <p:cNvPr id="34888" name="Rectangle 14">
              <a:extLst>
                <a:ext uri="{FF2B5EF4-FFF2-40B4-BE49-F238E27FC236}">
                  <a16:creationId xmlns:a16="http://schemas.microsoft.com/office/drawing/2014/main" id="{20C9F158-3AA0-C2D4-7DC3-69E68FFC6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2976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4</a:t>
              </a:r>
            </a:p>
          </p:txBody>
        </p:sp>
        <p:sp>
          <p:nvSpPr>
            <p:cNvPr id="34889" name="Rectangle 15">
              <a:extLst>
                <a:ext uri="{FF2B5EF4-FFF2-40B4-BE49-F238E27FC236}">
                  <a16:creationId xmlns:a16="http://schemas.microsoft.com/office/drawing/2014/main" id="{6A6FA9B7-F364-37A6-ECFC-1E1D899199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2064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/>
                <a:t>4</a:t>
              </a:r>
            </a:p>
          </p:txBody>
        </p:sp>
      </p:grpSp>
      <p:sp>
        <p:nvSpPr>
          <p:cNvPr id="188432" name="Rectangle 16">
            <a:extLst>
              <a:ext uri="{FF2B5EF4-FFF2-40B4-BE49-F238E27FC236}">
                <a16:creationId xmlns:a16="http://schemas.microsoft.com/office/drawing/2014/main" id="{F0F45BA4-18CF-DD88-5270-2CA0D91E2B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7988" y="3579813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188433" name="Rectangle 17">
            <a:extLst>
              <a:ext uri="{FF2B5EF4-FFF2-40B4-BE49-F238E27FC236}">
                <a16:creationId xmlns:a16="http://schemas.microsoft.com/office/drawing/2014/main" id="{07B89AF7-4413-F4A3-CCDE-B5C175D136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7988" y="4037013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88434" name="Rectangle 18">
            <a:extLst>
              <a:ext uri="{FF2B5EF4-FFF2-40B4-BE49-F238E27FC236}">
                <a16:creationId xmlns:a16="http://schemas.microsoft.com/office/drawing/2014/main" id="{C87F2FA7-8335-45A5-99C6-C389EB3AA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575" y="403701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0">
                <a:solidFill>
                  <a:srgbClr val="0000FF"/>
                </a:solidFill>
              </a:rPr>
              <a:t>3</a:t>
            </a:r>
          </a:p>
        </p:txBody>
      </p:sp>
      <p:grpSp>
        <p:nvGrpSpPr>
          <p:cNvPr id="188435" name="Group 19">
            <a:extLst>
              <a:ext uri="{FF2B5EF4-FFF2-40B4-BE49-F238E27FC236}">
                <a16:creationId xmlns:a16="http://schemas.microsoft.com/office/drawing/2014/main" id="{1B8DD221-7760-F27A-D567-9338D42B1F30}"/>
              </a:ext>
            </a:extLst>
          </p:cNvPr>
          <p:cNvGrpSpPr>
            <a:grpSpLocks/>
          </p:cNvGrpSpPr>
          <p:nvPr/>
        </p:nvGrpSpPr>
        <p:grpSpPr bwMode="auto">
          <a:xfrm>
            <a:off x="1184275" y="3579813"/>
            <a:ext cx="1811338" cy="1905000"/>
            <a:chOff x="937" y="2064"/>
            <a:chExt cx="1141" cy="1200"/>
          </a:xfrm>
        </p:grpSpPr>
        <p:grpSp>
          <p:nvGrpSpPr>
            <p:cNvPr id="34873" name="Group 20">
              <a:extLst>
                <a:ext uri="{FF2B5EF4-FFF2-40B4-BE49-F238E27FC236}">
                  <a16:creationId xmlns:a16="http://schemas.microsoft.com/office/drawing/2014/main" id="{28DBE42A-3961-8EBF-DE21-B5B05DD3973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36" y="2064"/>
              <a:ext cx="542" cy="576"/>
              <a:chOff x="2753" y="1344"/>
              <a:chExt cx="542" cy="576"/>
            </a:xfrm>
          </p:grpSpPr>
          <p:sp>
            <p:nvSpPr>
              <p:cNvPr id="34876" name="Rectangle 21">
                <a:extLst>
                  <a:ext uri="{FF2B5EF4-FFF2-40B4-BE49-F238E27FC236}">
                    <a16:creationId xmlns:a16="http://schemas.microsoft.com/office/drawing/2014/main" id="{D9837C59-B7DB-D7BB-850B-08AA01FAF0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53" y="1344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2400" b="0">
                    <a:solidFill>
                      <a:srgbClr val="0000FF"/>
                    </a:solidFill>
                  </a:rPr>
                  <a:t>2</a:t>
                </a:r>
              </a:p>
            </p:txBody>
          </p:sp>
          <p:sp>
            <p:nvSpPr>
              <p:cNvPr id="34877" name="Rectangle 22">
                <a:extLst>
                  <a:ext uri="{FF2B5EF4-FFF2-40B4-BE49-F238E27FC236}">
                    <a16:creationId xmlns:a16="http://schemas.microsoft.com/office/drawing/2014/main" id="{9CD8C8D9-2131-C985-3201-FB23E478C3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72" y="1344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2400" b="0">
                    <a:solidFill>
                      <a:srgbClr val="0000FF"/>
                    </a:solidFill>
                  </a:rPr>
                  <a:t>3</a:t>
                </a:r>
              </a:p>
            </p:txBody>
          </p:sp>
          <p:sp>
            <p:nvSpPr>
              <p:cNvPr id="34878" name="Rectangle 23">
                <a:extLst>
                  <a:ext uri="{FF2B5EF4-FFF2-40B4-BE49-F238E27FC236}">
                    <a16:creationId xmlns:a16="http://schemas.microsoft.com/office/drawing/2014/main" id="{8840FCF2-86C4-6C1C-2535-74D56E43F0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72" y="1632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2400" b="0">
                    <a:solidFill>
                      <a:srgbClr val="0000FF"/>
                    </a:solidFill>
                  </a:rPr>
                  <a:t>4</a:t>
                </a:r>
              </a:p>
            </p:txBody>
          </p:sp>
          <p:sp>
            <p:nvSpPr>
              <p:cNvPr id="34879" name="Rectangle 24">
                <a:extLst>
                  <a:ext uri="{FF2B5EF4-FFF2-40B4-BE49-F238E27FC236}">
                    <a16:creationId xmlns:a16="http://schemas.microsoft.com/office/drawing/2014/main" id="{FBC015F5-F3F5-4328-B24C-152A9D150F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53" y="1632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2400" b="0">
                    <a:solidFill>
                      <a:srgbClr val="0000FF"/>
                    </a:solidFill>
                  </a:rPr>
                  <a:t>3</a:t>
                </a:r>
              </a:p>
            </p:txBody>
          </p:sp>
        </p:grpSp>
        <p:sp>
          <p:nvSpPr>
            <p:cNvPr id="34874" name="Rectangle 25">
              <a:extLst>
                <a:ext uri="{FF2B5EF4-FFF2-40B4-BE49-F238E27FC236}">
                  <a16:creationId xmlns:a16="http://schemas.microsoft.com/office/drawing/2014/main" id="{15AAE0DD-A1A3-E4F2-9B97-F15760237F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7" y="2688"/>
              <a:ext cx="113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>
                  <a:solidFill>
                    <a:srgbClr val="0000FF"/>
                  </a:solidFill>
                </a:rPr>
                <a:t>2  </a:t>
              </a:r>
              <a:r>
                <a:rPr lang="en-US" altLang="en-US" sz="1800" b="0">
                  <a:solidFill>
                    <a:srgbClr val="0000FF"/>
                  </a:solidFill>
                </a:rPr>
                <a:t> </a:t>
              </a:r>
              <a:r>
                <a:rPr lang="en-US" altLang="en-US" sz="2400" b="0">
                  <a:solidFill>
                    <a:srgbClr val="0000FF"/>
                  </a:solidFill>
                </a:rPr>
                <a:t> 3  </a:t>
              </a:r>
              <a:r>
                <a:rPr lang="en-US" altLang="en-US" sz="1000" b="0">
                  <a:solidFill>
                    <a:srgbClr val="0000FF"/>
                  </a:solidFill>
                </a:rPr>
                <a:t> </a:t>
              </a:r>
              <a:r>
                <a:rPr lang="en-US" altLang="en-US" sz="2400" b="0">
                  <a:solidFill>
                    <a:srgbClr val="0000FF"/>
                  </a:solidFill>
                </a:rPr>
                <a:t> 4    3</a:t>
              </a:r>
            </a:p>
          </p:txBody>
        </p:sp>
        <p:sp>
          <p:nvSpPr>
            <p:cNvPr id="34875" name="Rectangle 26">
              <a:extLst>
                <a:ext uri="{FF2B5EF4-FFF2-40B4-BE49-F238E27FC236}">
                  <a16:creationId xmlns:a16="http://schemas.microsoft.com/office/drawing/2014/main" id="{9DCA0BAE-A27E-9418-A3D4-AC9E60B83A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7" y="2976"/>
              <a:ext cx="112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0">
                  <a:solidFill>
                    <a:srgbClr val="0000FF"/>
                  </a:solidFill>
                </a:rPr>
                <a:t>3   2    3    2</a:t>
              </a:r>
            </a:p>
          </p:txBody>
        </p:sp>
      </p:grpSp>
      <p:sp>
        <p:nvSpPr>
          <p:cNvPr id="34826" name="Rectangle 27">
            <a:extLst>
              <a:ext uri="{FF2B5EF4-FFF2-40B4-BE49-F238E27FC236}">
                <a16:creationId xmlns:a16="http://schemas.microsoft.com/office/drawing/2014/main" id="{8BB524D0-7340-D8BA-6484-C9434D76D9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Mapping to Sphere Stack</a:t>
            </a:r>
          </a:p>
        </p:txBody>
      </p:sp>
      <p:sp>
        <p:nvSpPr>
          <p:cNvPr id="34827" name="Line 28">
            <a:extLst>
              <a:ext uri="{FF2B5EF4-FFF2-40B4-BE49-F238E27FC236}">
                <a16:creationId xmlns:a16="http://schemas.microsoft.com/office/drawing/2014/main" id="{2D6CA0AF-E6FE-7A7B-F8B8-D86D50DE01F9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2892425" y="1763713"/>
            <a:ext cx="612775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4828" name="Line 29">
            <a:extLst>
              <a:ext uri="{FF2B5EF4-FFF2-40B4-BE49-F238E27FC236}">
                <a16:creationId xmlns:a16="http://schemas.microsoft.com/office/drawing/2014/main" id="{35FABBF1-BDA4-D145-0F9C-408302747081}"/>
              </a:ext>
            </a:extLst>
          </p:cNvPr>
          <p:cNvSpPr>
            <a:spLocks noChangeAspect="1" noChangeShapeType="1"/>
          </p:cNvSpPr>
          <p:nvPr/>
        </p:nvSpPr>
        <p:spPr bwMode="auto">
          <a:xfrm flipV="1">
            <a:off x="3197225" y="1643063"/>
            <a:ext cx="0" cy="242887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4829" name="Rectangle 30">
            <a:extLst>
              <a:ext uri="{FF2B5EF4-FFF2-40B4-BE49-F238E27FC236}">
                <a16:creationId xmlns:a16="http://schemas.microsoft.com/office/drawing/2014/main" id="{9EF308FC-7221-06DD-BC5F-0A405EB5222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892425" y="1216025"/>
            <a:ext cx="612775" cy="1096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4830" name="Text Box 31">
            <a:extLst>
              <a:ext uri="{FF2B5EF4-FFF2-40B4-BE49-F238E27FC236}">
                <a16:creationId xmlns:a16="http://schemas.microsoft.com/office/drawing/2014/main" id="{51DB7135-DF2D-8A71-8590-982D52314BA5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3048000" y="1901825"/>
            <a:ext cx="339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h</a:t>
            </a:r>
          </a:p>
        </p:txBody>
      </p:sp>
      <p:sp>
        <p:nvSpPr>
          <p:cNvPr id="34831" name="Text Box 32">
            <a:extLst>
              <a:ext uri="{FF2B5EF4-FFF2-40B4-BE49-F238E27FC236}">
                <a16:creationId xmlns:a16="http://schemas.microsoft.com/office/drawing/2014/main" id="{F2479EBD-8FB4-049C-6DBC-1A92DE76087B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2924175" y="1292225"/>
            <a:ext cx="565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h-1</a:t>
            </a:r>
          </a:p>
        </p:txBody>
      </p:sp>
      <p:sp>
        <p:nvSpPr>
          <p:cNvPr id="34832" name="Line 33">
            <a:extLst>
              <a:ext uri="{FF2B5EF4-FFF2-40B4-BE49-F238E27FC236}">
                <a16:creationId xmlns:a16="http://schemas.microsoft.com/office/drawing/2014/main" id="{9A902BC7-4D52-4AFD-8FFF-3EE16AA21E38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3748088" y="1763713"/>
            <a:ext cx="612775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4833" name="Line 34">
            <a:extLst>
              <a:ext uri="{FF2B5EF4-FFF2-40B4-BE49-F238E27FC236}">
                <a16:creationId xmlns:a16="http://schemas.microsoft.com/office/drawing/2014/main" id="{735AB2EE-6848-4CD5-2BFC-4C3034D64C43}"/>
              </a:ext>
            </a:extLst>
          </p:cNvPr>
          <p:cNvSpPr>
            <a:spLocks noChangeAspect="1" noChangeShapeType="1"/>
          </p:cNvSpPr>
          <p:nvPr/>
        </p:nvSpPr>
        <p:spPr bwMode="auto">
          <a:xfrm flipV="1">
            <a:off x="4054475" y="1643063"/>
            <a:ext cx="0" cy="242887"/>
          </a:xfrm>
          <a:prstGeom prst="line">
            <a:avLst/>
          </a:prstGeom>
          <a:noFill/>
          <a:ln w="22225">
            <a:solidFill>
              <a:srgbClr val="FF0000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4834" name="Rectangle 35">
            <a:extLst>
              <a:ext uri="{FF2B5EF4-FFF2-40B4-BE49-F238E27FC236}">
                <a16:creationId xmlns:a16="http://schemas.microsoft.com/office/drawing/2014/main" id="{0BB5307B-5859-545F-128F-53084DE7F66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748088" y="1216025"/>
            <a:ext cx="612775" cy="1096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4835" name="Text Box 36">
            <a:extLst>
              <a:ext uri="{FF2B5EF4-FFF2-40B4-BE49-F238E27FC236}">
                <a16:creationId xmlns:a16="http://schemas.microsoft.com/office/drawing/2014/main" id="{7972C9EC-C2FD-B749-51FC-D22115A7D268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3886200" y="1901825"/>
            <a:ext cx="339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h</a:t>
            </a:r>
          </a:p>
        </p:txBody>
      </p:sp>
      <p:sp>
        <p:nvSpPr>
          <p:cNvPr id="34836" name="Text Box 37">
            <a:extLst>
              <a:ext uri="{FF2B5EF4-FFF2-40B4-BE49-F238E27FC236}">
                <a16:creationId xmlns:a16="http://schemas.microsoft.com/office/drawing/2014/main" id="{19A172DF-A1A4-3D8A-C38D-6CF7EF440D77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3746500" y="1292225"/>
            <a:ext cx="6286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h+1</a:t>
            </a:r>
          </a:p>
        </p:txBody>
      </p:sp>
      <p:sp>
        <p:nvSpPr>
          <p:cNvPr id="34837" name="Text Box 38">
            <a:extLst>
              <a:ext uri="{FF2B5EF4-FFF2-40B4-BE49-F238E27FC236}">
                <a16:creationId xmlns:a16="http://schemas.microsoft.com/office/drawing/2014/main" id="{891D596B-81F4-38EF-0629-A41FE814A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141413"/>
            <a:ext cx="1765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Height rule:</a:t>
            </a:r>
          </a:p>
        </p:txBody>
      </p:sp>
      <p:sp>
        <p:nvSpPr>
          <p:cNvPr id="34838" name="Text Box 39">
            <a:extLst>
              <a:ext uri="{FF2B5EF4-FFF2-40B4-BE49-F238E27FC236}">
                <a16:creationId xmlns:a16="http://schemas.microsoft.com/office/drawing/2014/main" id="{1EB84763-6526-B6B4-A72A-AEB169E6B7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597025"/>
            <a:ext cx="23685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FF0000"/>
                </a:solidFill>
                <a:latin typeface="Times New Roman" panose="02020603050405020304" pitchFamily="18" charset="0"/>
              </a:rPr>
              <a:t>Walk across a spin,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FF0000"/>
                </a:solidFill>
                <a:latin typeface="Times New Roman" panose="02020603050405020304" pitchFamily="18" charset="0"/>
              </a:rPr>
              <a:t> if right -1, if left +1.</a:t>
            </a:r>
          </a:p>
        </p:txBody>
      </p:sp>
      <p:pic>
        <p:nvPicPr>
          <p:cNvPr id="188457" name="Picture 41">
            <a:extLst>
              <a:ext uri="{FF2B5EF4-FFF2-40B4-BE49-F238E27FC236}">
                <a16:creationId xmlns:a16="http://schemas.microsoft.com/office/drawing/2014/main" id="{EDE6378B-0021-BB1C-FE6D-97FFA95675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388" y="3886200"/>
            <a:ext cx="2668587" cy="200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58" name="Picture 42">
            <a:extLst>
              <a:ext uri="{FF2B5EF4-FFF2-40B4-BE49-F238E27FC236}">
                <a16:creationId xmlns:a16="http://schemas.microsoft.com/office/drawing/2014/main" id="{2718594F-FA51-7E4C-AF88-7AA3E3774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3505200"/>
            <a:ext cx="229393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59" name="Picture 43">
            <a:extLst>
              <a:ext uri="{FF2B5EF4-FFF2-40B4-BE49-F238E27FC236}">
                <a16:creationId xmlns:a16="http://schemas.microsoft.com/office/drawing/2014/main" id="{CC2CC814-A7C9-A88C-D65C-1A0B6AB16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3505200"/>
            <a:ext cx="229393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0" name="Picture 44">
            <a:extLst>
              <a:ext uri="{FF2B5EF4-FFF2-40B4-BE49-F238E27FC236}">
                <a16:creationId xmlns:a16="http://schemas.microsoft.com/office/drawing/2014/main" id="{F4D4398B-71D6-B4F4-5F78-081B41948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3505200"/>
            <a:ext cx="229393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1" name="Picture 45">
            <a:extLst>
              <a:ext uri="{FF2B5EF4-FFF2-40B4-BE49-F238E27FC236}">
                <a16:creationId xmlns:a16="http://schemas.microsoft.com/office/drawing/2014/main" id="{3935FED6-23E6-08AE-CE18-29AD5301D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3505200"/>
            <a:ext cx="229393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2" name="Picture 46">
            <a:extLst>
              <a:ext uri="{FF2B5EF4-FFF2-40B4-BE49-F238E27FC236}">
                <a16:creationId xmlns:a16="http://schemas.microsoft.com/office/drawing/2014/main" id="{5600BB36-944C-CCFC-22CE-FEEC41D05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3505200"/>
            <a:ext cx="229393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3" name="Picture 47">
            <a:extLst>
              <a:ext uri="{FF2B5EF4-FFF2-40B4-BE49-F238E27FC236}">
                <a16:creationId xmlns:a16="http://schemas.microsoft.com/office/drawing/2014/main" id="{5418BF40-E600-064D-654C-A1D56E786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3505200"/>
            <a:ext cx="229393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4" name="Picture 48">
            <a:extLst>
              <a:ext uri="{FF2B5EF4-FFF2-40B4-BE49-F238E27FC236}">
                <a16:creationId xmlns:a16="http://schemas.microsoft.com/office/drawing/2014/main" id="{4E059EFF-B4E3-68FD-56C8-28EA34BD35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886200"/>
            <a:ext cx="2668588" cy="200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5" name="Picture 49">
            <a:extLst>
              <a:ext uri="{FF2B5EF4-FFF2-40B4-BE49-F238E27FC236}">
                <a16:creationId xmlns:a16="http://schemas.microsoft.com/office/drawing/2014/main" id="{8CA0E4E1-A7EC-9406-5020-ADD87F147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887788"/>
            <a:ext cx="2668588" cy="200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6" name="Picture 50">
            <a:extLst>
              <a:ext uri="{FF2B5EF4-FFF2-40B4-BE49-F238E27FC236}">
                <a16:creationId xmlns:a16="http://schemas.microsoft.com/office/drawing/2014/main" id="{8A283C8D-810F-671E-B758-890D02288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886200"/>
            <a:ext cx="2668588" cy="200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8467" name="Picture 51">
            <a:extLst>
              <a:ext uri="{FF2B5EF4-FFF2-40B4-BE49-F238E27FC236}">
                <a16:creationId xmlns:a16="http://schemas.microsoft.com/office/drawing/2014/main" id="{0DF8CE15-8198-9454-D322-B3D0AB193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886200"/>
            <a:ext cx="2668588" cy="200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8491" name="Group 75">
            <a:extLst>
              <a:ext uri="{FF2B5EF4-FFF2-40B4-BE49-F238E27FC236}">
                <a16:creationId xmlns:a16="http://schemas.microsoft.com/office/drawing/2014/main" id="{E552C8F5-75B6-23A0-19A5-C8DC5EE99DC9}"/>
              </a:ext>
            </a:extLst>
          </p:cNvPr>
          <p:cNvGrpSpPr>
            <a:grpSpLocks/>
          </p:cNvGrpSpPr>
          <p:nvPr/>
        </p:nvGrpSpPr>
        <p:grpSpPr bwMode="auto">
          <a:xfrm>
            <a:off x="4979988" y="990600"/>
            <a:ext cx="4087812" cy="2135188"/>
            <a:chOff x="3137" y="624"/>
            <a:chExt cx="2575" cy="1345"/>
          </a:xfrm>
        </p:grpSpPr>
        <p:sp>
          <p:nvSpPr>
            <p:cNvPr id="34852" name="Text Box 53">
              <a:extLst>
                <a:ext uri="{FF2B5EF4-FFF2-40B4-BE49-F238E27FC236}">
                  <a16:creationId xmlns:a16="http://schemas.microsoft.com/office/drawing/2014/main" id="{973C30D1-3567-CB64-9D2C-1296E20C41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37" y="624"/>
              <a:ext cx="2575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/>
                <a:t>Basic flip (zero energy mode)</a:t>
              </a:r>
            </a:p>
          </p:txBody>
        </p:sp>
        <p:grpSp>
          <p:nvGrpSpPr>
            <p:cNvPr id="34853" name="Group 54">
              <a:extLst>
                <a:ext uri="{FF2B5EF4-FFF2-40B4-BE49-F238E27FC236}">
                  <a16:creationId xmlns:a16="http://schemas.microsoft.com/office/drawing/2014/main" id="{145445F7-5D5F-57B8-5BAE-D7F33A4B234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00" y="960"/>
              <a:ext cx="288" cy="288"/>
              <a:chOff x="3744" y="1296"/>
              <a:chExt cx="288" cy="288"/>
            </a:xfrm>
          </p:grpSpPr>
          <p:sp>
            <p:nvSpPr>
              <p:cNvPr id="34868" name="Rectangle 55">
                <a:extLst>
                  <a:ext uri="{FF2B5EF4-FFF2-40B4-BE49-F238E27FC236}">
                    <a16:creationId xmlns:a16="http://schemas.microsoft.com/office/drawing/2014/main" id="{66E61CEA-4ABB-06F7-E0F5-C76208D907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4" y="1296"/>
                <a:ext cx="288" cy="288"/>
              </a:xfrm>
              <a:prstGeom prst="rect">
                <a:avLst/>
              </a:prstGeom>
              <a:solidFill>
                <a:srgbClr val="FF0000">
                  <a:alpha val="59999"/>
                </a:srgb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4869" name="Line 56">
                <a:extLst>
                  <a:ext uri="{FF2B5EF4-FFF2-40B4-BE49-F238E27FC236}">
                    <a16:creationId xmlns:a16="http://schemas.microsoft.com/office/drawing/2014/main" id="{2300C19F-488B-9DE7-6A55-119B5B70D26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92" y="1296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70" name="Line 57">
                <a:extLst>
                  <a:ext uri="{FF2B5EF4-FFF2-40B4-BE49-F238E27FC236}">
                    <a16:creationId xmlns:a16="http://schemas.microsoft.com/office/drawing/2014/main" id="{4D4A2B7D-2B72-37EE-1FF8-FFDC8473EF8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840" y="1584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71" name="Line 58">
                <a:extLst>
                  <a:ext uri="{FF2B5EF4-FFF2-40B4-BE49-F238E27FC236}">
                    <a16:creationId xmlns:a16="http://schemas.microsoft.com/office/drawing/2014/main" id="{EADE0215-AA49-5FED-206C-84B2D1047E4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-5400000">
                <a:off x="3672" y="1464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72" name="Line 59">
                <a:extLst>
                  <a:ext uri="{FF2B5EF4-FFF2-40B4-BE49-F238E27FC236}">
                    <a16:creationId xmlns:a16="http://schemas.microsoft.com/office/drawing/2014/main" id="{866848E4-2954-FDD2-47A6-59E990BE70C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3960" y="1416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grpSp>
          <p:nvGrpSpPr>
            <p:cNvPr id="34854" name="Group 60">
              <a:extLst>
                <a:ext uri="{FF2B5EF4-FFF2-40B4-BE49-F238E27FC236}">
                  <a16:creationId xmlns:a16="http://schemas.microsoft.com/office/drawing/2014/main" id="{C77C965F-63F6-B3CA-D84B-A561773AC7A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08" y="960"/>
              <a:ext cx="288" cy="288"/>
              <a:chOff x="4752" y="1392"/>
              <a:chExt cx="288" cy="288"/>
            </a:xfrm>
          </p:grpSpPr>
          <p:sp>
            <p:nvSpPr>
              <p:cNvPr id="34863" name="Rectangle 61">
                <a:extLst>
                  <a:ext uri="{FF2B5EF4-FFF2-40B4-BE49-F238E27FC236}">
                    <a16:creationId xmlns:a16="http://schemas.microsoft.com/office/drawing/2014/main" id="{D7FE4F7B-0899-ED4F-CCEE-A08B9B5AD6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4752" y="1392"/>
                <a:ext cx="288" cy="288"/>
              </a:xfrm>
              <a:prstGeom prst="rect">
                <a:avLst/>
              </a:prstGeom>
              <a:solidFill>
                <a:srgbClr val="FFFF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4864" name="Line 62">
                <a:extLst>
                  <a:ext uri="{FF2B5EF4-FFF2-40B4-BE49-F238E27FC236}">
                    <a16:creationId xmlns:a16="http://schemas.microsoft.com/office/drawing/2014/main" id="{B4DE3147-1EA8-617F-65B3-36E08A2F4A5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4800" y="1392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65" name="Line 63">
                <a:extLst>
                  <a:ext uri="{FF2B5EF4-FFF2-40B4-BE49-F238E27FC236}">
                    <a16:creationId xmlns:a16="http://schemas.microsoft.com/office/drawing/2014/main" id="{87237613-5A8E-E351-C83D-CD9DE9C628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848" y="1680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66" name="Line 64">
                <a:extLst>
                  <a:ext uri="{FF2B5EF4-FFF2-40B4-BE49-F238E27FC236}">
                    <a16:creationId xmlns:a16="http://schemas.microsoft.com/office/drawing/2014/main" id="{3E144C29-EB42-D7E1-9064-201638D4EF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-5400000" flipH="1" flipV="1">
                <a:off x="4680" y="1560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67" name="Line 65">
                <a:extLst>
                  <a:ext uri="{FF2B5EF4-FFF2-40B4-BE49-F238E27FC236}">
                    <a16:creationId xmlns:a16="http://schemas.microsoft.com/office/drawing/2014/main" id="{93EB99DC-39F4-FB6C-DAFF-B6E33E24B46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4968" y="1512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sp>
          <p:nvSpPr>
            <p:cNvPr id="34855" name="Text Box 66">
              <a:extLst>
                <a:ext uri="{FF2B5EF4-FFF2-40B4-BE49-F238E27FC236}">
                  <a16:creationId xmlns:a16="http://schemas.microsoft.com/office/drawing/2014/main" id="{C22764F9-87AF-1D4D-C26D-559904E5A4E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08" y="1392"/>
              <a:ext cx="1820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/>
                <a:t>Keep flipping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/>
                <a:t>           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/>
                <a:t>what do we end up with?</a:t>
              </a:r>
            </a:p>
          </p:txBody>
        </p:sp>
        <p:grpSp>
          <p:nvGrpSpPr>
            <p:cNvPr id="34856" name="Group 67">
              <a:extLst>
                <a:ext uri="{FF2B5EF4-FFF2-40B4-BE49-F238E27FC236}">
                  <a16:creationId xmlns:a16="http://schemas.microsoft.com/office/drawing/2014/main" id="{DEDBFED3-3BD4-5969-3BD5-665F0CF7669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64" y="1392"/>
              <a:ext cx="288" cy="288"/>
              <a:chOff x="3744" y="1296"/>
              <a:chExt cx="288" cy="288"/>
            </a:xfrm>
          </p:grpSpPr>
          <p:sp>
            <p:nvSpPr>
              <p:cNvPr id="34858" name="Rectangle 68">
                <a:extLst>
                  <a:ext uri="{FF2B5EF4-FFF2-40B4-BE49-F238E27FC236}">
                    <a16:creationId xmlns:a16="http://schemas.microsoft.com/office/drawing/2014/main" id="{9C6011E1-51ED-436D-0471-E4B7FEF09A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4" y="1296"/>
                <a:ext cx="288" cy="288"/>
              </a:xfrm>
              <a:prstGeom prst="rect">
                <a:avLst/>
              </a:prstGeom>
              <a:solidFill>
                <a:srgbClr val="FF0000">
                  <a:alpha val="59999"/>
                </a:srgb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4859" name="Line 69">
                <a:extLst>
                  <a:ext uri="{FF2B5EF4-FFF2-40B4-BE49-F238E27FC236}">
                    <a16:creationId xmlns:a16="http://schemas.microsoft.com/office/drawing/2014/main" id="{E0C9FF21-7B4C-CD37-0E2D-36A675052C4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92" y="1296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60" name="Line 70">
                <a:extLst>
                  <a:ext uri="{FF2B5EF4-FFF2-40B4-BE49-F238E27FC236}">
                    <a16:creationId xmlns:a16="http://schemas.microsoft.com/office/drawing/2014/main" id="{C25DB572-E50F-CCB4-D1F4-7A880CC0C37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840" y="1584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61" name="Line 71">
                <a:extLst>
                  <a:ext uri="{FF2B5EF4-FFF2-40B4-BE49-F238E27FC236}">
                    <a16:creationId xmlns:a16="http://schemas.microsoft.com/office/drawing/2014/main" id="{E9C1B74D-FBEF-D73E-8CED-F7EE3A43E7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-5400000">
                <a:off x="3672" y="1464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4862" name="Line 72">
                <a:extLst>
                  <a:ext uri="{FF2B5EF4-FFF2-40B4-BE49-F238E27FC236}">
                    <a16:creationId xmlns:a16="http://schemas.microsoft.com/office/drawing/2014/main" id="{D3D4DCDB-2E9B-3403-6C0F-E56085309D8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3960" y="1416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sp>
          <p:nvSpPr>
            <p:cNvPr id="34857" name="AutoShape 73">
              <a:extLst>
                <a:ext uri="{FF2B5EF4-FFF2-40B4-BE49-F238E27FC236}">
                  <a16:creationId xmlns:a16="http://schemas.microsoft.com/office/drawing/2014/main" id="{806EFFD4-C0DD-2ACB-77EE-C193D9347B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2" y="1056"/>
              <a:ext cx="384" cy="96"/>
            </a:xfrm>
            <a:prstGeom prst="leftRightArrow">
              <a:avLst>
                <a:gd name="adj1" fmla="val 50000"/>
                <a:gd name="adj2" fmla="val 80000"/>
              </a:avLst>
            </a:prstGeom>
            <a:solidFill>
              <a:schemeClr val="accent1">
                <a:alpha val="79999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pic>
        <p:nvPicPr>
          <p:cNvPr id="188490" name="Picture 74">
            <a:extLst>
              <a:ext uri="{FF2B5EF4-FFF2-40B4-BE49-F238E27FC236}">
                <a16:creationId xmlns:a16="http://schemas.microsoft.com/office/drawing/2014/main" id="{D091F6E8-6AC3-66F6-BB71-293D04DEE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88" y="3048000"/>
            <a:ext cx="2957512" cy="298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8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8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8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8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8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88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88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8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88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88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88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188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188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88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88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88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88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0" grpId="0"/>
      <p:bldP spid="188432" grpId="0"/>
      <p:bldP spid="188433" grpId="0"/>
      <p:bldP spid="18843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F74A8FA-0CCA-5BA0-E38B-533590B6EE9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00200"/>
            <a:ext cx="4038600" cy="4525963"/>
          </a:xfrm>
        </p:spPr>
        <p:txBody>
          <a:bodyPr/>
          <a:lstStyle/>
          <a:p>
            <a:pPr eaLnBrk="1" hangingPunct="1"/>
            <a:r>
              <a:rPr lang="en-US" altLang="en-US" sz="2800"/>
              <a:t> </a:t>
            </a:r>
          </a:p>
        </p:txBody>
      </p:sp>
      <p:pic>
        <p:nvPicPr>
          <p:cNvPr id="190467" name="Picture 3">
            <a:extLst>
              <a:ext uri="{FF2B5EF4-FFF2-40B4-BE49-F238E27FC236}">
                <a16:creationId xmlns:a16="http://schemas.microsoft.com/office/drawing/2014/main" id="{5B580B77-96A5-CD1F-FC71-455392EAB559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810000"/>
            <a:ext cx="4876800" cy="2422525"/>
          </a:xfrm>
          <a:noFill/>
        </p:spPr>
      </p:pic>
      <p:pic>
        <p:nvPicPr>
          <p:cNvPr id="36868" name="Picture 5">
            <a:extLst>
              <a:ext uri="{FF2B5EF4-FFF2-40B4-BE49-F238E27FC236}">
                <a16:creationId xmlns:a16="http://schemas.microsoft.com/office/drawing/2014/main" id="{2A4231A8-F132-B5CA-EBD7-C87792693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295400"/>
            <a:ext cx="3124200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9" name="Picture 6">
            <a:extLst>
              <a:ext uri="{FF2B5EF4-FFF2-40B4-BE49-F238E27FC236}">
                <a16:creationId xmlns:a16="http://schemas.microsoft.com/office/drawing/2014/main" id="{43118FC7-483E-42DD-62C7-5D8821233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00200"/>
            <a:ext cx="3200400" cy="184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70" name="Rectangle 7">
            <a:extLst>
              <a:ext uri="{FF2B5EF4-FFF2-40B4-BE49-F238E27FC236}">
                <a16:creationId xmlns:a16="http://schemas.microsoft.com/office/drawing/2014/main" id="{370413F4-41C3-43F1-8947-5DE91BE4E9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Boundary Condition and “Container” Shape</a:t>
            </a:r>
          </a:p>
        </p:txBody>
      </p:sp>
      <p:pic>
        <p:nvPicPr>
          <p:cNvPr id="36871" name="Picture 24">
            <a:extLst>
              <a:ext uri="{FF2B5EF4-FFF2-40B4-BE49-F238E27FC236}">
                <a16:creationId xmlns:a16="http://schemas.microsoft.com/office/drawing/2014/main" id="{4600CF38-E0A0-5962-E9AC-E0A87D356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219200"/>
            <a:ext cx="226377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872" name="Text Box 26">
            <a:extLst>
              <a:ext uri="{FF2B5EF4-FFF2-40B4-BE49-F238E27FC236}">
                <a16:creationId xmlns:a16="http://schemas.microsoft.com/office/drawing/2014/main" id="{504B431C-4A8A-6978-9986-E9E3C803C9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1525" y="4156075"/>
            <a:ext cx="265271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rPr>
              <a:t>Red: filled spheres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rPr>
              <a:t>Yellow: vacant sites</a:t>
            </a:r>
            <a:endParaRPr lang="en-US" altLang="en-US" sz="2400" b="0">
              <a:latin typeface="Times New Roman" panose="02020603050405020304" pitchFamily="18" charset="0"/>
            </a:endParaRPr>
          </a:p>
        </p:txBody>
      </p:sp>
      <p:cxnSp>
        <p:nvCxnSpPr>
          <p:cNvPr id="36873" name="Straight Arrow Connector 4">
            <a:extLst>
              <a:ext uri="{FF2B5EF4-FFF2-40B4-BE49-F238E27FC236}">
                <a16:creationId xmlns:a16="http://schemas.microsoft.com/office/drawing/2014/main" id="{65A4F710-53F1-8413-AA25-9D14146EA86C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051425" y="1600200"/>
            <a:ext cx="0" cy="38100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874" name="TextBox 5">
            <a:extLst>
              <a:ext uri="{FF2B5EF4-FFF2-40B4-BE49-F238E27FC236}">
                <a16:creationId xmlns:a16="http://schemas.microsoft.com/office/drawing/2014/main" id="{EB35B9CC-0EB4-CB9A-C4EA-B06E7282D2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6925" y="1219200"/>
            <a:ext cx="889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1800">
                <a:latin typeface="Times New Roman" panose="02020603050405020304" pitchFamily="18" charset="0"/>
              </a:rPr>
              <a:t>gravity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5">
            <a:extLst>
              <a:ext uri="{FF2B5EF4-FFF2-40B4-BE49-F238E27FC236}">
                <a16:creationId xmlns:a16="http://schemas.microsoft.com/office/drawing/2014/main" id="{FC560EAF-CC6D-C3CE-194C-959641BD219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3" y="914400"/>
            <a:ext cx="8410575" cy="248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Rectangle 3">
            <a:extLst>
              <a:ext uri="{FF2B5EF4-FFF2-40B4-BE49-F238E27FC236}">
                <a16:creationId xmlns:a16="http://schemas.microsoft.com/office/drawing/2014/main" id="{222B9036-ED41-666D-807D-7F88EE7EE4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PMingLiU" pitchFamily="18" charset="-120"/>
              </a:rPr>
              <a:t>Phase-Space Network</a:t>
            </a:r>
            <a:endParaRPr lang="en-US" altLang="zh-TW" sz="2800">
              <a:solidFill>
                <a:schemeClr val="bg1"/>
              </a:solidFill>
              <a:latin typeface="Times New Roman" panose="02020603050405020304" pitchFamily="18" charset="0"/>
              <a:ea typeface="PMingLiU" pitchFamily="18" charset="-120"/>
            </a:endParaRPr>
          </a:p>
        </p:txBody>
      </p:sp>
      <p:sp>
        <p:nvSpPr>
          <p:cNvPr id="38916" name="Text Box 4">
            <a:extLst>
              <a:ext uri="{FF2B5EF4-FFF2-40B4-BE49-F238E27FC236}">
                <a16:creationId xmlns:a16="http://schemas.microsoft.com/office/drawing/2014/main" id="{35AF3497-F572-4F4D-D673-3FBE394A57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875" y="639763"/>
            <a:ext cx="34464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Square ice in 4 </a:t>
            </a:r>
            <a:r>
              <a:rPr lang="en-US" altLang="en-US" sz="2400"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en-US" sz="2400">
                <a:latin typeface="Times New Roman" panose="02020603050405020304" pitchFamily="18" charset="0"/>
              </a:rPr>
              <a:t> 4 lattice</a:t>
            </a:r>
          </a:p>
        </p:txBody>
      </p:sp>
      <p:sp>
        <p:nvSpPr>
          <p:cNvPr id="38917" name="TextBox 4">
            <a:extLst>
              <a:ext uri="{FF2B5EF4-FFF2-40B4-BE49-F238E27FC236}">
                <a16:creationId xmlns:a16="http://schemas.microsoft.com/office/drawing/2014/main" id="{C06C7C38-0FB1-AB4D-9573-2B6861958F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300" y="3251200"/>
            <a:ext cx="5867400" cy="141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2200">
                <a:solidFill>
                  <a:srgbClr val="C00000"/>
                </a:solidFill>
                <a:latin typeface="Times New Roman" panose="02020603050405020304" pitchFamily="18" charset="0"/>
              </a:rPr>
              <a:t>Complex</a:t>
            </a:r>
            <a:r>
              <a:rPr lang="en-HK" altLang="en-US" sz="2200">
                <a:latin typeface="Times New Roman" panose="02020603050405020304" pitchFamily="18" charset="0"/>
              </a:rPr>
              <a:t> low-dimensional </a:t>
            </a:r>
            <a:r>
              <a:rPr lang="en-HK" altLang="en-US" sz="2200">
                <a:solidFill>
                  <a:srgbClr val="C00000"/>
                </a:solidFill>
                <a:latin typeface="Times New Roman" panose="02020603050405020304" pitchFamily="18" charset="0"/>
              </a:rPr>
              <a:t>system  </a:t>
            </a:r>
            <a:r>
              <a:rPr lang="en-HK" altLang="en-US" sz="2200">
                <a:latin typeface="Times New Roman" panose="02020603050405020304" pitchFamily="18" charset="0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1000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2200">
                <a:latin typeface="Times New Roman" panose="02020603050405020304" pitchFamily="18" charset="0"/>
              </a:rPr>
              <a:t>1-1 mapping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1000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2200">
                <a:solidFill>
                  <a:srgbClr val="C00000"/>
                </a:solidFill>
                <a:latin typeface="Times New Roman" panose="02020603050405020304" pitchFamily="18" charset="0"/>
              </a:rPr>
              <a:t>Simple</a:t>
            </a:r>
            <a:r>
              <a:rPr lang="en-HK" altLang="en-US" sz="2200">
                <a:latin typeface="Times New Roman" panose="02020603050405020304" pitchFamily="18" charset="0"/>
              </a:rPr>
              <a:t> high-dimensional </a:t>
            </a:r>
            <a:r>
              <a:rPr lang="en-HK" altLang="en-US" sz="2200">
                <a:solidFill>
                  <a:srgbClr val="C00000"/>
                </a:solidFill>
                <a:latin typeface="Times New Roman" panose="02020603050405020304" pitchFamily="18" charset="0"/>
              </a:rPr>
              <a:t>system</a:t>
            </a:r>
          </a:p>
        </p:txBody>
      </p:sp>
      <p:sp>
        <p:nvSpPr>
          <p:cNvPr id="38918" name="TextBox 7">
            <a:extLst>
              <a:ext uri="{FF2B5EF4-FFF2-40B4-BE49-F238E27FC236}">
                <a16:creationId xmlns:a16="http://schemas.microsoft.com/office/drawing/2014/main" id="{15126D9E-03B2-1055-09CA-F161672C3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4975225"/>
            <a:ext cx="876141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2000" b="0">
                <a:solidFill>
                  <a:srgbClr val="333939"/>
                </a:solidFill>
                <a:latin typeface="Roboto" pitchFamily="2" charset="0"/>
              </a:rPr>
              <a:t>AdS/CFT Correspondence in Holographic Universe: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b="0" i="1">
                <a:solidFill>
                  <a:srgbClr val="333939"/>
                </a:solidFill>
                <a:latin typeface="Roboto" pitchFamily="2" charset="0"/>
              </a:rPr>
              <a:t> d-dimensional field theory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 b="0" i="1">
                <a:solidFill>
                  <a:srgbClr val="333939"/>
                </a:solidFill>
                <a:latin typeface="Roboto" pitchFamily="2" charset="0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b="0">
                <a:solidFill>
                  <a:srgbClr val="333939"/>
                </a:solidFill>
                <a:latin typeface="Roboto" pitchFamily="2" charset="0"/>
              </a:rPr>
              <a:t>equivalent to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200" b="0">
              <a:solidFill>
                <a:srgbClr val="333939"/>
              </a:solidFill>
              <a:latin typeface="Roboto" pitchFamily="2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b="0" i="1">
                <a:solidFill>
                  <a:srgbClr val="333939"/>
                </a:solidFill>
                <a:latin typeface="Roboto" pitchFamily="2" charset="0"/>
              </a:rPr>
              <a:t>(d+1)-dimensional gravitational theory</a:t>
            </a:r>
            <a:endParaRPr lang="en-HK" altLang="en-US" sz="2000" i="1">
              <a:latin typeface="Times New Roman" panose="02020603050405020304" pitchFamily="18" charset="0"/>
            </a:endParaRPr>
          </a:p>
        </p:txBody>
      </p:sp>
      <p:sp>
        <p:nvSpPr>
          <p:cNvPr id="38919" name="Arrow: Up-Down 8">
            <a:extLst>
              <a:ext uri="{FF2B5EF4-FFF2-40B4-BE49-F238E27FC236}">
                <a16:creationId xmlns:a16="http://schemas.microsoft.com/office/drawing/2014/main" id="{D0D633D0-5088-689E-0CE6-663F98B3EB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3706813"/>
            <a:ext cx="215900" cy="552450"/>
          </a:xfrm>
          <a:prstGeom prst="upDown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8920" name="Arrow: Up-Down 10">
            <a:extLst>
              <a:ext uri="{FF2B5EF4-FFF2-40B4-BE49-F238E27FC236}">
                <a16:creationId xmlns:a16="http://schemas.microsoft.com/office/drawing/2014/main" id="{49926B98-97A2-B351-209A-6C18996A2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6250" y="5680075"/>
            <a:ext cx="228600" cy="579438"/>
          </a:xfrm>
          <a:prstGeom prst="upDownArrow">
            <a:avLst>
              <a:gd name="adj1" fmla="val 50000"/>
              <a:gd name="adj2" fmla="val 499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8921" name="TextBox 12">
            <a:extLst>
              <a:ext uri="{FF2B5EF4-FFF2-40B4-BE49-F238E27FC236}">
                <a16:creationId xmlns:a16="http://schemas.microsoft.com/office/drawing/2014/main" id="{B399568A-6E08-818E-3F66-F6070DDA22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5943600"/>
            <a:ext cx="3657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HK" altLang="en-US" sz="1600" b="0">
                <a:latin typeface="Times New Roman" panose="02020603050405020304" pitchFamily="18" charset="0"/>
              </a:rPr>
              <a:t>arXiv:hep-th/9711200, 1999 (highest citation &gt; 20000 in high- energy physics)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2">
            <a:extLst>
              <a:ext uri="{FF2B5EF4-FFF2-40B4-BE49-F238E27FC236}">
                <a16:creationId xmlns:a16="http://schemas.microsoft.com/office/drawing/2014/main" id="{38F92236-42F3-6C35-0C3A-086B998552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" y="858838"/>
            <a:ext cx="503078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600">
                <a:latin typeface="Times New Roman" panose="02020603050405020304" pitchFamily="18" charset="0"/>
                <a:ea typeface="宋体" panose="02010600030101010101" pitchFamily="2" charset="-122"/>
              </a:rPr>
              <a:t>2D sphere stack = 2D square stack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ADEBB98A-EC91-7D25-09D5-8861626F16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Model 3: 2D Stacking = 1D Lattice Gas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40964" name="Picture 4">
            <a:extLst>
              <a:ext uri="{FF2B5EF4-FFF2-40B4-BE49-F238E27FC236}">
                <a16:creationId xmlns:a16="http://schemas.microsoft.com/office/drawing/2014/main" id="{0330B2DF-521B-AB12-6C19-D5CA8B5AF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050" y="858838"/>
            <a:ext cx="3281363" cy="355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5813" name="Picture 5">
            <a:extLst>
              <a:ext uri="{FF2B5EF4-FFF2-40B4-BE49-F238E27FC236}">
                <a16:creationId xmlns:a16="http://schemas.microsoft.com/office/drawing/2014/main" id="{3BE77BC4-F781-D0B0-ECF5-BDAC6B171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263" y="858838"/>
            <a:ext cx="3281362" cy="373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5814" name="Rectangle 6">
            <a:extLst>
              <a:ext uri="{FF2B5EF4-FFF2-40B4-BE49-F238E27FC236}">
                <a16:creationId xmlns:a16="http://schemas.microsoft.com/office/drawing/2014/main" id="{D5FEDC23-EDC8-D8BA-B81E-9592755541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72" y="3530157"/>
            <a:ext cx="633095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600" i="1" dirty="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</a:t>
            </a:r>
            <a:r>
              <a:rPr lang="en-US" altLang="zh-CN" sz="2600" dirty="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black particles diffuse in </a:t>
            </a:r>
            <a:r>
              <a:rPr lang="en-US" altLang="zh-CN" sz="2600" i="1" dirty="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 </a:t>
            </a:r>
            <a:r>
              <a:rPr lang="en-US" altLang="zh-CN" sz="2600" dirty="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+ </a:t>
            </a:r>
            <a:r>
              <a:rPr lang="en-US" altLang="zh-CN" sz="2600" i="1" dirty="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  <a:r>
              <a:rPr lang="en-US" altLang="zh-CN" sz="2600" dirty="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sites</a:t>
            </a:r>
            <a:endParaRPr lang="en-US" altLang="en-US" sz="2600" dirty="0">
              <a:solidFill>
                <a:srgbClr val="0033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67" name="Text Box 7">
            <a:extLst>
              <a:ext uri="{FF2B5EF4-FFF2-40B4-BE49-F238E27FC236}">
                <a16:creationId xmlns:a16="http://schemas.microsoft.com/office/drawing/2014/main" id="{108381AB-A602-F8A1-0A3E-8A9640F669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514600"/>
            <a:ext cx="485298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600">
                <a:latin typeface="Times New Roman" panose="02020603050405020304" pitchFamily="18" charset="0"/>
              </a:rPr>
              <a:t>Packing squares in an M </a:t>
            </a:r>
            <a:r>
              <a:rPr lang="en-US" altLang="en-US" sz="2600">
                <a:latin typeface="Times New Roman" panose="02020603050405020304" pitchFamily="18" charset="0"/>
                <a:sym typeface="Symbol" panose="05050102010706020507" pitchFamily="18" charset="2"/>
              </a:rPr>
              <a:t> N box</a:t>
            </a:r>
          </a:p>
        </p:txBody>
      </p:sp>
      <p:sp>
        <p:nvSpPr>
          <p:cNvPr id="375821" name="Text Box 13">
            <a:extLst>
              <a:ext uri="{FF2B5EF4-FFF2-40B4-BE49-F238E27FC236}">
                <a16:creationId xmlns:a16="http://schemas.microsoft.com/office/drawing/2014/main" id="{718BB908-CD71-0011-484D-18B3F73A05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52" y="2937377"/>
            <a:ext cx="854075" cy="67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400" dirty="0">
                <a:solidFill>
                  <a:srgbClr val="0033CC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</a:t>
            </a:r>
          </a:p>
        </p:txBody>
      </p:sp>
      <p:sp>
        <p:nvSpPr>
          <p:cNvPr id="40969" name="Rectangle 16">
            <a:extLst>
              <a:ext uri="{FF2B5EF4-FFF2-40B4-BE49-F238E27FC236}">
                <a16:creationId xmlns:a16="http://schemas.microsoft.com/office/drawing/2014/main" id="{CCF108E4-10B6-33E0-661E-D3BFD87D13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1371600"/>
            <a:ext cx="242570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600">
                <a:solidFill>
                  <a:srgbClr val="00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= 1D lattice gas </a:t>
            </a:r>
          </a:p>
        </p:txBody>
      </p:sp>
      <p:sp>
        <p:nvSpPr>
          <p:cNvPr id="2" name="Rectangle 21">
            <a:extLst>
              <a:ext uri="{FF2B5EF4-FFF2-40B4-BE49-F238E27FC236}">
                <a16:creationId xmlns:a16="http://schemas.microsoft.com/office/drawing/2014/main" id="{75841754-762F-ACB2-A821-8C07BD6350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1122" y="6405696"/>
            <a:ext cx="154174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 b="0" dirty="0">
                <a:latin typeface="Times New Roman" panose="02020603050405020304" pitchFamily="18" charset="0"/>
                <a:ea typeface="宋体" panose="02010600030101010101" pitchFamily="2" charset="-122"/>
              </a:rPr>
              <a:t>m =3, n =4</a:t>
            </a:r>
            <a:endParaRPr lang="en-US" altLang="en-US" sz="2000" b="0" dirty="0">
              <a:latin typeface="Times New Roman" panose="02020603050405020304" pitchFamily="18" charset="0"/>
            </a:endParaRPr>
          </a:p>
        </p:txBody>
      </p:sp>
      <p:graphicFrame>
        <p:nvGraphicFramePr>
          <p:cNvPr id="3" name="Object 46">
            <a:extLst>
              <a:ext uri="{FF2B5EF4-FFF2-40B4-BE49-F238E27FC236}">
                <a16:creationId xmlns:a16="http://schemas.microsoft.com/office/drawing/2014/main" id="{51AE2294-201A-10C0-61A7-8A10AA1023B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534729"/>
              </p:ext>
            </p:extLst>
          </p:nvPr>
        </p:nvGraphicFramePr>
        <p:xfrm>
          <a:off x="695952" y="4767884"/>
          <a:ext cx="2959246" cy="8360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68400" imgH="330200" progId="Equation.3">
                  <p:embed/>
                </p:oleObj>
              </mc:Choice>
              <mc:Fallback>
                <p:oleObj name="Equation" r:id="rId5" imgW="1168400" imgH="330200" progId="Equation.3">
                  <p:embed/>
                  <p:pic>
                    <p:nvPicPr>
                      <p:cNvPr id="3" name="Object 46">
                        <a:extLst>
                          <a:ext uri="{FF2B5EF4-FFF2-40B4-BE49-F238E27FC236}">
                            <a16:creationId xmlns:a16="http://schemas.microsoft.com/office/drawing/2014/main" id="{51AE2294-201A-10C0-61A7-8A10AA1023B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5952" y="4767884"/>
                        <a:ext cx="2959246" cy="836069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FF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47">
            <a:extLst>
              <a:ext uri="{FF2B5EF4-FFF2-40B4-BE49-F238E27FC236}">
                <a16:creationId xmlns:a16="http://schemas.microsoft.com/office/drawing/2014/main" id="{5C79952E-7108-973F-665B-B748601668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8068805"/>
              </p:ext>
            </p:extLst>
          </p:nvPr>
        </p:nvGraphicFramePr>
        <p:xfrm>
          <a:off x="908269" y="5758317"/>
          <a:ext cx="2534611" cy="8008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002865" imgH="317362" progId="Equation.3">
                  <p:embed/>
                </p:oleObj>
              </mc:Choice>
              <mc:Fallback>
                <p:oleObj name="Equation" r:id="rId7" imgW="1002865" imgH="317362" progId="Equation.3">
                  <p:embed/>
                  <p:pic>
                    <p:nvPicPr>
                      <p:cNvPr id="4" name="Object 47">
                        <a:extLst>
                          <a:ext uri="{FF2B5EF4-FFF2-40B4-BE49-F238E27FC236}">
                            <a16:creationId xmlns:a16="http://schemas.microsoft.com/office/drawing/2014/main" id="{5C79952E-7108-973F-665B-B748601668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8269" y="5758317"/>
                        <a:ext cx="2534611" cy="800866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FF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8">
            <a:extLst>
              <a:ext uri="{FF2B5EF4-FFF2-40B4-BE49-F238E27FC236}">
                <a16:creationId xmlns:a16="http://schemas.microsoft.com/office/drawing/2014/main" id="{3545A4DE-88A7-9769-66FF-24D244DE877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553" y="4970861"/>
            <a:ext cx="4611423" cy="1434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DA595E-C297-C1AD-4884-8D9146BACA6A}"/>
              </a:ext>
            </a:extLst>
          </p:cNvPr>
          <p:cNvSpPr txBox="1"/>
          <p:nvPr/>
        </p:nvSpPr>
        <p:spPr>
          <a:xfrm>
            <a:off x="7242864" y="6343739"/>
            <a:ext cx="161775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HK" dirty="0">
                <a:solidFill>
                  <a:srgbClr val="0000FF"/>
                </a:solidFill>
              </a:rPr>
              <a:t>phase space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323AAE-1FFD-0399-9D8A-1FEF8DDBAC16}"/>
              </a:ext>
            </a:extLst>
          </p:cNvPr>
          <p:cNvSpPr txBox="1"/>
          <p:nvPr/>
        </p:nvSpPr>
        <p:spPr>
          <a:xfrm>
            <a:off x="4232083" y="6374919"/>
            <a:ext cx="13770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HK" dirty="0">
                <a:solidFill>
                  <a:srgbClr val="0000FF"/>
                </a:solidFill>
              </a:rPr>
              <a:t>real space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>
            <a:extLst>
              <a:ext uri="{FF2B5EF4-FFF2-40B4-BE49-F238E27FC236}">
                <a16:creationId xmlns:a16="http://schemas.microsoft.com/office/drawing/2014/main" id="{DA62453F-419D-E40E-9876-9D8CDBF0DC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Appendix: Phase Space Network of 1D Diffusion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103427" name="Picture 3">
            <a:extLst>
              <a:ext uri="{FF2B5EF4-FFF2-40B4-BE49-F238E27FC236}">
                <a16:creationId xmlns:a16="http://schemas.microsoft.com/office/drawing/2014/main" id="{14F90CE1-84D6-95B3-CA97-1FEDAC647B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160463"/>
            <a:ext cx="6540500" cy="198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3428" name="Object 4">
            <a:extLst>
              <a:ext uri="{FF2B5EF4-FFF2-40B4-BE49-F238E27FC236}">
                <a16:creationId xmlns:a16="http://schemas.microsoft.com/office/drawing/2014/main" id="{7A9E7E16-BA1D-7814-C1BB-A9B84A73870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527425" y="3608388"/>
          <a:ext cx="1852613" cy="722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748975" imgH="291973" progId="Equation.3">
                  <p:embed/>
                </p:oleObj>
              </mc:Choice>
              <mc:Fallback>
                <p:oleObj name="Equation" r:id="rId3" imgW="748975" imgH="291973" progId="Equation.3">
                  <p:embed/>
                  <p:pic>
                    <p:nvPicPr>
                      <p:cNvPr id="103428" name="Object 4">
                        <a:extLst>
                          <a:ext uri="{FF2B5EF4-FFF2-40B4-BE49-F238E27FC236}">
                            <a16:creationId xmlns:a16="http://schemas.microsoft.com/office/drawing/2014/main" id="{7A9E7E16-BA1D-7814-C1BB-A9B84A73870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27425" y="3608388"/>
                        <a:ext cx="1852613" cy="72231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29" name="Rectangle 5">
            <a:extLst>
              <a:ext uri="{FF2B5EF4-FFF2-40B4-BE49-F238E27FC236}">
                <a16:creationId xmlns:a16="http://schemas.microsoft.com/office/drawing/2014/main" id="{4EC99178-70D0-69DC-D575-C18C993EDF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" y="3789363"/>
            <a:ext cx="45370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Put </a:t>
            </a:r>
            <a:r>
              <a:rPr lang="en-US" altLang="zh-CN" sz="2200" b="0" i="1">
                <a:latin typeface="Times New Roman" panose="02020603050405020304" pitchFamily="18" charset="0"/>
                <a:ea typeface="宋体" panose="02010600030101010101" pitchFamily="2" charset="-122"/>
              </a:rPr>
              <a:t>M</a:t>
            </a: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 </a:t>
            </a: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on </a:t>
            </a:r>
            <a:r>
              <a:rPr lang="en-US" altLang="zh-CN" sz="2200" b="0" i="1">
                <a:latin typeface="Times New Roman" panose="02020603050405020304" pitchFamily="18" charset="0"/>
                <a:ea typeface="宋体" panose="02010600030101010101" pitchFamily="2" charset="-122"/>
              </a:rPr>
              <a:t>M </a:t>
            </a: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+ </a:t>
            </a:r>
            <a:r>
              <a:rPr lang="en-US" altLang="zh-CN" sz="2200" b="0" i="1"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 sites</a:t>
            </a:r>
          </a:p>
        </p:txBody>
      </p:sp>
      <p:grpSp>
        <p:nvGrpSpPr>
          <p:cNvPr id="103430" name="Group 6">
            <a:extLst>
              <a:ext uri="{FF2B5EF4-FFF2-40B4-BE49-F238E27FC236}">
                <a16:creationId xmlns:a16="http://schemas.microsoft.com/office/drawing/2014/main" id="{C2425798-020C-37C6-4C4F-75611C2F71BD}"/>
              </a:ext>
            </a:extLst>
          </p:cNvPr>
          <p:cNvGrpSpPr>
            <a:grpSpLocks/>
          </p:cNvGrpSpPr>
          <p:nvPr/>
        </p:nvGrpSpPr>
        <p:grpSpPr bwMode="auto">
          <a:xfrm>
            <a:off x="250825" y="4905375"/>
            <a:ext cx="2362200" cy="152400"/>
            <a:chOff x="3168" y="2539"/>
            <a:chExt cx="1488" cy="96"/>
          </a:xfrm>
        </p:grpSpPr>
        <p:sp>
          <p:nvSpPr>
            <p:cNvPr id="103456" name="Line 7">
              <a:extLst>
                <a:ext uri="{FF2B5EF4-FFF2-40B4-BE49-F238E27FC236}">
                  <a16:creationId xmlns:a16="http://schemas.microsoft.com/office/drawing/2014/main" id="{7CD2B73F-67A5-DB1B-BAD4-789CD0F118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12" y="2584"/>
              <a:ext cx="1152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3457" name="Oval 8">
              <a:extLst>
                <a:ext uri="{FF2B5EF4-FFF2-40B4-BE49-F238E27FC236}">
                  <a16:creationId xmlns:a16="http://schemas.microsoft.com/office/drawing/2014/main" id="{9FB499E1-24D7-0E72-1DC5-825CB340FBE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312" y="2544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8" name="Oval 9">
              <a:extLst>
                <a:ext uri="{FF2B5EF4-FFF2-40B4-BE49-F238E27FC236}">
                  <a16:creationId xmlns:a16="http://schemas.microsoft.com/office/drawing/2014/main" id="{99B92976-110E-C536-4CDE-6F21194F29B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484" y="2544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9" name="Oval 10">
              <a:extLst>
                <a:ext uri="{FF2B5EF4-FFF2-40B4-BE49-F238E27FC236}">
                  <a16:creationId xmlns:a16="http://schemas.microsoft.com/office/drawing/2014/main" id="{D763570F-A62F-DED2-B99D-591CD28B1AF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76" y="2544"/>
              <a:ext cx="68" cy="6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60" name="Oval 11">
              <a:extLst>
                <a:ext uri="{FF2B5EF4-FFF2-40B4-BE49-F238E27FC236}">
                  <a16:creationId xmlns:a16="http://schemas.microsoft.com/office/drawing/2014/main" id="{1A115B27-A88C-C2AF-A37C-20426ABDE62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68" y="2544"/>
              <a:ext cx="68" cy="68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61" name="Oval 12">
              <a:extLst>
                <a:ext uri="{FF2B5EF4-FFF2-40B4-BE49-F238E27FC236}">
                  <a16:creationId xmlns:a16="http://schemas.microsoft.com/office/drawing/2014/main" id="{4CCE7E0B-8174-51AF-C3A8-771F538DAB4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060" y="2544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62" name="Oval 13">
              <a:extLst>
                <a:ext uri="{FF2B5EF4-FFF2-40B4-BE49-F238E27FC236}">
                  <a16:creationId xmlns:a16="http://schemas.microsoft.com/office/drawing/2014/main" id="{F5FAB63E-C35E-C3D7-DBA0-07DB7B1C51C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52" y="2544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63" name="Oval 14">
              <a:extLst>
                <a:ext uri="{FF2B5EF4-FFF2-40B4-BE49-F238E27FC236}">
                  <a16:creationId xmlns:a16="http://schemas.microsoft.com/office/drawing/2014/main" id="{63ED310D-FD2D-9BE0-57C9-DA1ABEDE0BA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444" y="2544"/>
              <a:ext cx="68" cy="6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grpSp>
          <p:nvGrpSpPr>
            <p:cNvPr id="103464" name="Group 15">
              <a:extLst>
                <a:ext uri="{FF2B5EF4-FFF2-40B4-BE49-F238E27FC236}">
                  <a16:creationId xmlns:a16="http://schemas.microsoft.com/office/drawing/2014/main" id="{40AEBA3C-AAC1-A879-3CFB-70BCB544CA5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12" y="2539"/>
              <a:ext cx="144" cy="96"/>
              <a:chOff x="4512" y="2544"/>
              <a:chExt cx="144" cy="96"/>
            </a:xfrm>
          </p:grpSpPr>
          <p:sp>
            <p:nvSpPr>
              <p:cNvPr id="103468" name="Line 16">
                <a:extLst>
                  <a:ext uri="{FF2B5EF4-FFF2-40B4-BE49-F238E27FC236}">
                    <a16:creationId xmlns:a16="http://schemas.microsoft.com/office/drawing/2014/main" id="{860636AB-AD05-532D-6552-CF13894E210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12" y="2592"/>
                <a:ext cx="144" cy="0"/>
              </a:xfrm>
              <a:prstGeom prst="line">
                <a:avLst/>
              </a:prstGeom>
              <a:noFill/>
              <a:ln w="19050">
                <a:solidFill>
                  <a:srgbClr val="CC0000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03469" name="Rectangle 17">
                <a:extLst>
                  <a:ext uri="{FF2B5EF4-FFF2-40B4-BE49-F238E27FC236}">
                    <a16:creationId xmlns:a16="http://schemas.microsoft.com/office/drawing/2014/main" id="{58158FBF-A624-12ED-2C9B-5A2B338F0D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08" y="2544"/>
                <a:ext cx="48" cy="96"/>
              </a:xfrm>
              <a:prstGeom prst="rect">
                <a:avLst/>
              </a:prstGeom>
              <a:solidFill>
                <a:srgbClr val="CC0000"/>
              </a:solidFill>
              <a:ln w="19050">
                <a:solidFill>
                  <a:srgbClr val="CC0000"/>
                </a:solidFill>
                <a:prstDash val="sysDot"/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  <p:grpSp>
          <p:nvGrpSpPr>
            <p:cNvPr id="103465" name="Group 18">
              <a:extLst>
                <a:ext uri="{FF2B5EF4-FFF2-40B4-BE49-F238E27FC236}">
                  <a16:creationId xmlns:a16="http://schemas.microsoft.com/office/drawing/2014/main" id="{B505F980-25EF-F99B-B02C-B61EAB50A7C8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168" y="2539"/>
              <a:ext cx="144" cy="96"/>
              <a:chOff x="4800" y="2640"/>
              <a:chExt cx="144" cy="96"/>
            </a:xfrm>
          </p:grpSpPr>
          <p:sp>
            <p:nvSpPr>
              <p:cNvPr id="103466" name="Line 19">
                <a:extLst>
                  <a:ext uri="{FF2B5EF4-FFF2-40B4-BE49-F238E27FC236}">
                    <a16:creationId xmlns:a16="http://schemas.microsoft.com/office/drawing/2014/main" id="{D49CF054-ECF3-2F52-6356-6C4F398171B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4800" y="2688"/>
                <a:ext cx="144" cy="0"/>
              </a:xfrm>
              <a:prstGeom prst="line">
                <a:avLst/>
              </a:prstGeom>
              <a:noFill/>
              <a:ln w="19050">
                <a:solidFill>
                  <a:srgbClr val="CC0000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103467" name="Rectangle 20">
                <a:extLst>
                  <a:ext uri="{FF2B5EF4-FFF2-40B4-BE49-F238E27FC236}">
                    <a16:creationId xmlns:a16="http://schemas.microsoft.com/office/drawing/2014/main" id="{EDCC15FF-4F61-1F52-001B-0BA41058D0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896" y="2640"/>
                <a:ext cx="48" cy="96"/>
              </a:xfrm>
              <a:prstGeom prst="rect">
                <a:avLst/>
              </a:prstGeom>
              <a:solidFill>
                <a:srgbClr val="CC0000"/>
              </a:solidFill>
              <a:ln w="19050">
                <a:solidFill>
                  <a:srgbClr val="CC00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HK" altLang="en-US" sz="22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103431" name="Rectangle 21">
            <a:extLst>
              <a:ext uri="{FF2B5EF4-FFF2-40B4-BE49-F238E27FC236}">
                <a16:creationId xmlns:a16="http://schemas.microsoft.com/office/drawing/2014/main" id="{A7F82E39-D630-EB22-3C46-F81A46F6C2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2457450"/>
            <a:ext cx="12049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m = n =3</a:t>
            </a:r>
            <a:endParaRPr lang="en-US" altLang="en-US" sz="2200" b="0">
              <a:latin typeface="Times New Roman" panose="02020603050405020304" pitchFamily="18" charset="0"/>
            </a:endParaRPr>
          </a:p>
        </p:txBody>
      </p:sp>
      <p:sp>
        <p:nvSpPr>
          <p:cNvPr id="103432" name="Text Box 22">
            <a:extLst>
              <a:ext uri="{FF2B5EF4-FFF2-40B4-BE49-F238E27FC236}">
                <a16:creationId xmlns:a16="http://schemas.microsoft.com/office/drawing/2014/main" id="{AFB61DA2-6424-DA5A-FB46-770A5746AD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2275" y="5408613"/>
            <a:ext cx="6948488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For one black particle, its vacant-neighbor probability is </a:t>
            </a: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2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en-US" sz="2200">
                <a:latin typeface="Times New Roman" panose="02020603050405020304" pitchFamily="18" charset="0"/>
              </a:rPr>
              <a:t>(n-1+</a:t>
            </a:r>
            <a:r>
              <a:rPr lang="en-US" altLang="en-US" sz="2200">
                <a:solidFill>
                  <a:srgbClr val="CC0000"/>
                </a:solidFill>
                <a:latin typeface="Times New Roman" panose="02020603050405020304" pitchFamily="18" charset="0"/>
              </a:rPr>
              <a:t>1</a:t>
            </a:r>
            <a:r>
              <a:rPr lang="en-US" altLang="en-US" sz="2200">
                <a:latin typeface="Times New Roman" panose="02020603050405020304" pitchFamily="18" charset="0"/>
              </a:rPr>
              <a:t>)/(m+n)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For all m black particles, the vacant-neighbor probability is 2mn/(m+n), i.e. the mean connectivity    .</a:t>
            </a:r>
          </a:p>
        </p:txBody>
      </p:sp>
      <p:sp>
        <p:nvSpPr>
          <p:cNvPr id="103433" name="Text Box 23">
            <a:extLst>
              <a:ext uri="{FF2B5EF4-FFF2-40B4-BE49-F238E27FC236}">
                <a16:creationId xmlns:a16="http://schemas.microsoft.com/office/drawing/2014/main" id="{7C025452-2ADC-F1B8-ECAF-759CFEF97B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6491288"/>
            <a:ext cx="1320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0000FF"/>
                </a:solidFill>
                <a:latin typeface="Times New Roman" panose="02020603050405020304" pitchFamily="18" charset="0"/>
              </a:rPr>
              <a:t>2 neighbors</a:t>
            </a:r>
          </a:p>
        </p:txBody>
      </p:sp>
      <p:graphicFrame>
        <p:nvGraphicFramePr>
          <p:cNvPr id="103434" name="Object 24">
            <a:extLst>
              <a:ext uri="{FF2B5EF4-FFF2-40B4-BE49-F238E27FC236}">
                <a16:creationId xmlns:a16="http://schemas.microsoft.com/office/drawing/2014/main" id="{6209A17B-0F0B-1399-FD13-8400972775E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999413" y="6416675"/>
          <a:ext cx="280987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4151" imgH="164885" progId="Equation.3">
                  <p:embed/>
                </p:oleObj>
              </mc:Choice>
              <mc:Fallback>
                <p:oleObj name="Equation" r:id="rId5" imgW="114151" imgH="164885" progId="Equation.3">
                  <p:embed/>
                  <p:pic>
                    <p:nvPicPr>
                      <p:cNvPr id="103434" name="Object 24">
                        <a:extLst>
                          <a:ext uri="{FF2B5EF4-FFF2-40B4-BE49-F238E27FC236}">
                            <a16:creationId xmlns:a16="http://schemas.microsoft.com/office/drawing/2014/main" id="{6209A17B-0F0B-1399-FD13-8400972775E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99413" y="6416675"/>
                        <a:ext cx="280987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435" name="Object 25">
            <a:extLst>
              <a:ext uri="{FF2B5EF4-FFF2-40B4-BE49-F238E27FC236}">
                <a16:creationId xmlns:a16="http://schemas.microsoft.com/office/drawing/2014/main" id="{9F5FD1AA-A84E-4AF5-09F7-42C94AA9506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16688" y="4041775"/>
          <a:ext cx="2303462" cy="728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002865" imgH="317362" progId="Equation.3">
                  <p:embed/>
                </p:oleObj>
              </mc:Choice>
              <mc:Fallback>
                <p:oleObj name="Equation" r:id="rId7" imgW="1002865" imgH="317362" progId="Equation.3">
                  <p:embed/>
                  <p:pic>
                    <p:nvPicPr>
                      <p:cNvPr id="103435" name="Object 25">
                        <a:extLst>
                          <a:ext uri="{FF2B5EF4-FFF2-40B4-BE49-F238E27FC236}">
                            <a16:creationId xmlns:a16="http://schemas.microsoft.com/office/drawing/2014/main" id="{9F5FD1AA-A84E-4AF5-09F7-42C94AA9506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688" y="4041775"/>
                        <a:ext cx="2303462" cy="728663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36" name="Rectangle 26">
            <a:extLst>
              <a:ext uri="{FF2B5EF4-FFF2-40B4-BE49-F238E27FC236}">
                <a16:creationId xmlns:a16="http://schemas.microsoft.com/office/drawing/2014/main" id="{5222290F-074E-6F7B-4157-DDE75DE2A2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825" y="4329113"/>
            <a:ext cx="15541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m = 3, n = 4</a:t>
            </a:r>
            <a:endParaRPr lang="en-US" altLang="en-US" sz="2200" b="0">
              <a:latin typeface="Times New Roman" panose="02020603050405020304" pitchFamily="18" charset="0"/>
            </a:endParaRPr>
          </a:p>
        </p:txBody>
      </p:sp>
      <p:graphicFrame>
        <p:nvGraphicFramePr>
          <p:cNvPr id="103437" name="Object 27">
            <a:extLst>
              <a:ext uri="{FF2B5EF4-FFF2-40B4-BE49-F238E27FC236}">
                <a16:creationId xmlns:a16="http://schemas.microsoft.com/office/drawing/2014/main" id="{F6AD5E83-4EDD-EBB5-6861-F0D58F46064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527425" y="4508500"/>
          <a:ext cx="1912938" cy="70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901309" imgH="330057" progId="Equation.3">
                  <p:embed/>
                </p:oleObj>
              </mc:Choice>
              <mc:Fallback>
                <p:oleObj name="Equation" r:id="rId9" imgW="901309" imgH="330057" progId="Equation.3">
                  <p:embed/>
                  <p:pic>
                    <p:nvPicPr>
                      <p:cNvPr id="103437" name="Object 27">
                        <a:extLst>
                          <a:ext uri="{FF2B5EF4-FFF2-40B4-BE49-F238E27FC236}">
                            <a16:creationId xmlns:a16="http://schemas.microsoft.com/office/drawing/2014/main" id="{F6AD5E83-4EDD-EBB5-6861-F0D58F46064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27425" y="4508500"/>
                        <a:ext cx="1912938" cy="701675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38" name="AutoShape 28">
            <a:extLst>
              <a:ext uri="{FF2B5EF4-FFF2-40B4-BE49-F238E27FC236}">
                <a16:creationId xmlns:a16="http://schemas.microsoft.com/office/drawing/2014/main" id="{454BB394-1D7B-4F24-30EE-4DE2F316C3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6238" y="3968750"/>
            <a:ext cx="468312" cy="180975"/>
          </a:xfrm>
          <a:prstGeom prst="rightArrow">
            <a:avLst>
              <a:gd name="adj1" fmla="val 50000"/>
              <a:gd name="adj2" fmla="val 6469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3439" name="AutoShape 29">
            <a:extLst>
              <a:ext uri="{FF2B5EF4-FFF2-40B4-BE49-F238E27FC236}">
                <a16:creationId xmlns:a16="http://schemas.microsoft.com/office/drawing/2014/main" id="{F0E2AC8C-FC8E-6BC7-969F-4B7842A54A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6238" y="4797425"/>
            <a:ext cx="468312" cy="180975"/>
          </a:xfrm>
          <a:prstGeom prst="rightArrow">
            <a:avLst>
              <a:gd name="adj1" fmla="val 50000"/>
              <a:gd name="adj2" fmla="val 6469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3440" name="AutoShape 30">
            <a:extLst>
              <a:ext uri="{FF2B5EF4-FFF2-40B4-BE49-F238E27FC236}">
                <a16:creationId xmlns:a16="http://schemas.microsoft.com/office/drawing/2014/main" id="{E1E15357-2AB4-B0A5-63B0-BCB0ADC94AEC}"/>
              </a:ext>
            </a:extLst>
          </p:cNvPr>
          <p:cNvSpPr>
            <a:spLocks/>
          </p:cNvSpPr>
          <p:nvPr/>
        </p:nvSpPr>
        <p:spPr bwMode="auto">
          <a:xfrm>
            <a:off x="5581650" y="3897313"/>
            <a:ext cx="142875" cy="1008062"/>
          </a:xfrm>
          <a:prstGeom prst="rightBrace">
            <a:avLst>
              <a:gd name="adj1" fmla="val 58796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3441" name="AutoShape 31">
            <a:extLst>
              <a:ext uri="{FF2B5EF4-FFF2-40B4-BE49-F238E27FC236}">
                <a16:creationId xmlns:a16="http://schemas.microsoft.com/office/drawing/2014/main" id="{6A378BA2-9577-5F57-F561-58B0A25F6B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4292600"/>
            <a:ext cx="468313" cy="180975"/>
          </a:xfrm>
          <a:prstGeom prst="rightArrow">
            <a:avLst>
              <a:gd name="adj1" fmla="val 50000"/>
              <a:gd name="adj2" fmla="val 6469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3442" name="Line 32">
            <a:extLst>
              <a:ext uri="{FF2B5EF4-FFF2-40B4-BE49-F238E27FC236}">
                <a16:creationId xmlns:a16="http://schemas.microsoft.com/office/drawing/2014/main" id="{772BA854-8DC3-193E-19FF-4EFB6178DC6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0113" y="6057900"/>
            <a:ext cx="863600" cy="53975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3443" name="Freeform 33">
            <a:extLst>
              <a:ext uri="{FF2B5EF4-FFF2-40B4-BE49-F238E27FC236}">
                <a16:creationId xmlns:a16="http://schemas.microsoft.com/office/drawing/2014/main" id="{8DFBF671-DDDE-F619-172B-58142D120EFC}"/>
              </a:ext>
            </a:extLst>
          </p:cNvPr>
          <p:cNvSpPr>
            <a:spLocks/>
          </p:cNvSpPr>
          <p:nvPr/>
        </p:nvSpPr>
        <p:spPr bwMode="auto">
          <a:xfrm>
            <a:off x="215900" y="5229225"/>
            <a:ext cx="215900" cy="468313"/>
          </a:xfrm>
          <a:custGeom>
            <a:avLst/>
            <a:gdLst>
              <a:gd name="T0" fmla="*/ 342741250 w 136"/>
              <a:gd name="T1" fmla="*/ 0 h 295"/>
              <a:gd name="T2" fmla="*/ 0 w 136"/>
              <a:gd name="T3" fmla="*/ 342741616 h 295"/>
              <a:gd name="T4" fmla="*/ 342741250 w 136"/>
              <a:gd name="T5" fmla="*/ 743447681 h 295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36" h="295">
                <a:moveTo>
                  <a:pt x="136" y="0"/>
                </a:moveTo>
                <a:cubicBezTo>
                  <a:pt x="68" y="43"/>
                  <a:pt x="0" y="87"/>
                  <a:pt x="0" y="136"/>
                </a:cubicBezTo>
                <a:cubicBezTo>
                  <a:pt x="0" y="185"/>
                  <a:pt x="68" y="240"/>
                  <a:pt x="136" y="295"/>
                </a:cubicBezTo>
              </a:path>
            </a:pathLst>
          </a:custGeom>
          <a:noFill/>
          <a:ln w="1905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grpSp>
        <p:nvGrpSpPr>
          <p:cNvPr id="103444" name="Group 34">
            <a:extLst>
              <a:ext uri="{FF2B5EF4-FFF2-40B4-BE49-F238E27FC236}">
                <a16:creationId xmlns:a16="http://schemas.microsoft.com/office/drawing/2014/main" id="{3AC3E1F7-797A-DF40-7441-BAFF87092D14}"/>
              </a:ext>
            </a:extLst>
          </p:cNvPr>
          <p:cNvGrpSpPr>
            <a:grpSpLocks/>
          </p:cNvGrpSpPr>
          <p:nvPr/>
        </p:nvGrpSpPr>
        <p:grpSpPr bwMode="auto">
          <a:xfrm>
            <a:off x="503238" y="5408613"/>
            <a:ext cx="811212" cy="798512"/>
            <a:chOff x="0" y="1881"/>
            <a:chExt cx="511" cy="503"/>
          </a:xfrm>
        </p:grpSpPr>
        <p:sp>
          <p:nvSpPr>
            <p:cNvPr id="103445" name="Oval 35">
              <a:extLst>
                <a:ext uri="{FF2B5EF4-FFF2-40B4-BE49-F238E27FC236}">
                  <a16:creationId xmlns:a16="http://schemas.microsoft.com/office/drawing/2014/main" id="{9AE13CD5-EBBA-70EB-5E8A-AFC5C97CB8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" y="1904"/>
              <a:ext cx="453" cy="453"/>
            </a:xfrm>
            <a:prstGeom prst="ellips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46" name="Oval 36">
              <a:extLst>
                <a:ext uri="{FF2B5EF4-FFF2-40B4-BE49-F238E27FC236}">
                  <a16:creationId xmlns:a16="http://schemas.microsoft.com/office/drawing/2014/main" id="{198E257C-1859-308A-E49B-ADE961F96CB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9" y="2268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47" name="Oval 37">
              <a:extLst>
                <a:ext uri="{FF2B5EF4-FFF2-40B4-BE49-F238E27FC236}">
                  <a16:creationId xmlns:a16="http://schemas.microsoft.com/office/drawing/2014/main" id="{62D7D3FC-DC39-543E-BBE2-981885B3F89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0" y="2096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48" name="Oval 38">
              <a:extLst>
                <a:ext uri="{FF2B5EF4-FFF2-40B4-BE49-F238E27FC236}">
                  <a16:creationId xmlns:a16="http://schemas.microsoft.com/office/drawing/2014/main" id="{04899E4C-EACD-12F2-C85A-330FC0F4971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74" y="1933"/>
              <a:ext cx="68" cy="6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49" name="Oval 39">
              <a:extLst>
                <a:ext uri="{FF2B5EF4-FFF2-40B4-BE49-F238E27FC236}">
                  <a16:creationId xmlns:a16="http://schemas.microsoft.com/office/drawing/2014/main" id="{8E9C1EF1-B829-0B27-64DB-703CD7AD76F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8" y="1881"/>
              <a:ext cx="68" cy="6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0" name="Oval 40">
              <a:extLst>
                <a:ext uri="{FF2B5EF4-FFF2-40B4-BE49-F238E27FC236}">
                  <a16:creationId xmlns:a16="http://schemas.microsoft.com/office/drawing/2014/main" id="{271D9A72-3BDD-E207-E211-32906799504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95" y="1952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1" name="Oval 41">
              <a:extLst>
                <a:ext uri="{FF2B5EF4-FFF2-40B4-BE49-F238E27FC236}">
                  <a16:creationId xmlns:a16="http://schemas.microsoft.com/office/drawing/2014/main" id="{7F2BC11A-215D-C554-619F-A71E6FC89D0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43" y="2110"/>
              <a:ext cx="68" cy="6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2" name="Oval 42">
              <a:extLst>
                <a:ext uri="{FF2B5EF4-FFF2-40B4-BE49-F238E27FC236}">
                  <a16:creationId xmlns:a16="http://schemas.microsoft.com/office/drawing/2014/main" id="{13BBCAD2-0676-BB4E-0075-8E29884FC9A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7" y="2268"/>
              <a:ext cx="68" cy="68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103453" name="Freeform 43">
              <a:extLst>
                <a:ext uri="{FF2B5EF4-FFF2-40B4-BE49-F238E27FC236}">
                  <a16:creationId xmlns:a16="http://schemas.microsoft.com/office/drawing/2014/main" id="{AD6E4A1C-EF8B-ACC6-ECFF-CF2193F46BDB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" y="2326"/>
              <a:ext cx="250" cy="27"/>
            </a:xfrm>
            <a:custGeom>
              <a:avLst/>
              <a:gdLst>
                <a:gd name="T0" fmla="*/ 0 w 250"/>
                <a:gd name="T1" fmla="*/ 0 h 27"/>
                <a:gd name="T2" fmla="*/ 68 w 250"/>
                <a:gd name="T3" fmla="*/ 23 h 27"/>
                <a:gd name="T4" fmla="*/ 114 w 250"/>
                <a:gd name="T5" fmla="*/ 23 h 27"/>
                <a:gd name="T6" fmla="*/ 182 w 250"/>
                <a:gd name="T7" fmla="*/ 23 h 27"/>
                <a:gd name="T8" fmla="*/ 250 w 250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50" h="27">
                  <a:moveTo>
                    <a:pt x="0" y="0"/>
                  </a:moveTo>
                  <a:cubicBezTo>
                    <a:pt x="24" y="9"/>
                    <a:pt x="49" y="19"/>
                    <a:pt x="68" y="23"/>
                  </a:cubicBezTo>
                  <a:cubicBezTo>
                    <a:pt x="87" y="27"/>
                    <a:pt x="95" y="23"/>
                    <a:pt x="114" y="23"/>
                  </a:cubicBezTo>
                  <a:cubicBezTo>
                    <a:pt x="133" y="23"/>
                    <a:pt x="159" y="27"/>
                    <a:pt x="182" y="23"/>
                  </a:cubicBezTo>
                  <a:cubicBezTo>
                    <a:pt x="205" y="19"/>
                    <a:pt x="227" y="9"/>
                    <a:pt x="250" y="0"/>
                  </a:cubicBezTo>
                </a:path>
              </a:pathLst>
            </a:custGeom>
            <a:noFill/>
            <a:ln w="25400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3454" name="Freeform 44">
              <a:extLst>
                <a:ext uri="{FF2B5EF4-FFF2-40B4-BE49-F238E27FC236}">
                  <a16:creationId xmlns:a16="http://schemas.microsoft.com/office/drawing/2014/main" id="{19CB0F71-F436-2E40-A30C-195FB0C827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" y="2326"/>
              <a:ext cx="250" cy="27"/>
            </a:xfrm>
            <a:custGeom>
              <a:avLst/>
              <a:gdLst>
                <a:gd name="T0" fmla="*/ 0 w 250"/>
                <a:gd name="T1" fmla="*/ 0 h 27"/>
                <a:gd name="T2" fmla="*/ 68 w 250"/>
                <a:gd name="T3" fmla="*/ 23 h 27"/>
                <a:gd name="T4" fmla="*/ 114 w 250"/>
                <a:gd name="T5" fmla="*/ 23 h 27"/>
                <a:gd name="T6" fmla="*/ 182 w 250"/>
                <a:gd name="T7" fmla="*/ 23 h 27"/>
                <a:gd name="T8" fmla="*/ 250 w 250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50" h="27">
                  <a:moveTo>
                    <a:pt x="0" y="0"/>
                  </a:moveTo>
                  <a:cubicBezTo>
                    <a:pt x="24" y="9"/>
                    <a:pt x="49" y="19"/>
                    <a:pt x="68" y="23"/>
                  </a:cubicBezTo>
                  <a:cubicBezTo>
                    <a:pt x="87" y="27"/>
                    <a:pt x="95" y="23"/>
                    <a:pt x="114" y="23"/>
                  </a:cubicBezTo>
                  <a:cubicBezTo>
                    <a:pt x="133" y="23"/>
                    <a:pt x="159" y="27"/>
                    <a:pt x="182" y="23"/>
                  </a:cubicBezTo>
                  <a:cubicBezTo>
                    <a:pt x="205" y="19"/>
                    <a:pt x="227" y="9"/>
                    <a:pt x="250" y="0"/>
                  </a:cubicBezTo>
                </a:path>
              </a:pathLst>
            </a:custGeom>
            <a:noFill/>
            <a:ln w="19050" cap="flat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3455" name="Rectangle 45">
              <a:extLst>
                <a:ext uri="{FF2B5EF4-FFF2-40B4-BE49-F238E27FC236}">
                  <a16:creationId xmlns:a16="http://schemas.microsoft.com/office/drawing/2014/main" id="{5E2218AF-79E6-EEC6-8EF7-156B6A04E5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" y="2288"/>
              <a:ext cx="48" cy="96"/>
            </a:xfrm>
            <a:prstGeom prst="rect">
              <a:avLst/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873634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0A4832BA-E001-33C0-24D4-6617FC8287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Appendix: Connectivity of 1D-Diffusion Phase Space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4451" name="Line 3">
            <a:extLst>
              <a:ext uri="{FF2B5EF4-FFF2-40B4-BE49-F238E27FC236}">
                <a16:creationId xmlns:a16="http://schemas.microsoft.com/office/drawing/2014/main" id="{5AE5F4B6-1B86-DDF4-CAFF-B010E2C81AB1}"/>
              </a:ext>
            </a:extLst>
          </p:cNvPr>
          <p:cNvSpPr>
            <a:spLocks noChangeShapeType="1"/>
          </p:cNvSpPr>
          <p:nvPr/>
        </p:nvSpPr>
        <p:spPr bwMode="auto">
          <a:xfrm>
            <a:off x="1189038" y="1368425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452" name="Oval 4">
            <a:extLst>
              <a:ext uri="{FF2B5EF4-FFF2-40B4-BE49-F238E27FC236}">
                <a16:creationId xmlns:a16="http://schemas.microsoft.com/office/drawing/2014/main" id="{E573B075-76D3-DF31-72D2-32A7AC99BE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89038" y="1304925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53" name="Oval 5">
            <a:extLst>
              <a:ext uri="{FF2B5EF4-FFF2-40B4-BE49-F238E27FC236}">
                <a16:creationId xmlns:a16="http://schemas.microsoft.com/office/drawing/2014/main" id="{3A7E43F0-2106-6B50-4224-67DFB8F425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62088" y="1304925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54" name="Oval 6">
            <a:extLst>
              <a:ext uri="{FF2B5EF4-FFF2-40B4-BE49-F238E27FC236}">
                <a16:creationId xmlns:a16="http://schemas.microsoft.com/office/drawing/2014/main" id="{E4CCF400-E5E8-BF4B-A41D-5160CF4510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766888" y="1304925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55" name="Oval 7">
            <a:extLst>
              <a:ext uri="{FF2B5EF4-FFF2-40B4-BE49-F238E27FC236}">
                <a16:creationId xmlns:a16="http://schemas.microsoft.com/office/drawing/2014/main" id="{A2791AC2-8E4F-E60F-66FB-95A217C8060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71688" y="130492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56" name="Oval 8">
            <a:extLst>
              <a:ext uri="{FF2B5EF4-FFF2-40B4-BE49-F238E27FC236}">
                <a16:creationId xmlns:a16="http://schemas.microsoft.com/office/drawing/2014/main" id="{7298F36C-ABD9-6544-5ABD-915C3D5FB8B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376488" y="130492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57" name="Oval 9">
            <a:extLst>
              <a:ext uri="{FF2B5EF4-FFF2-40B4-BE49-F238E27FC236}">
                <a16:creationId xmlns:a16="http://schemas.microsoft.com/office/drawing/2014/main" id="{5D2DEBAE-D1CE-5315-2AF4-AED4171603C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81288" y="130492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58" name="Oval 10">
            <a:extLst>
              <a:ext uri="{FF2B5EF4-FFF2-40B4-BE49-F238E27FC236}">
                <a16:creationId xmlns:a16="http://schemas.microsoft.com/office/drawing/2014/main" id="{CD0CC7FD-C785-CC98-B311-D2FE3732F7E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86088" y="130492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459" name="Group 11">
            <a:extLst>
              <a:ext uri="{FF2B5EF4-FFF2-40B4-BE49-F238E27FC236}">
                <a16:creationId xmlns:a16="http://schemas.microsoft.com/office/drawing/2014/main" id="{B7F54C23-19E1-C083-9F81-7754DB7C3A99}"/>
              </a:ext>
            </a:extLst>
          </p:cNvPr>
          <p:cNvGrpSpPr>
            <a:grpSpLocks/>
          </p:cNvGrpSpPr>
          <p:nvPr/>
        </p:nvGrpSpPr>
        <p:grpSpPr bwMode="auto">
          <a:xfrm>
            <a:off x="3094038" y="1296988"/>
            <a:ext cx="228600" cy="152400"/>
            <a:chOff x="4512" y="2544"/>
            <a:chExt cx="144" cy="96"/>
          </a:xfrm>
        </p:grpSpPr>
        <p:sp>
          <p:nvSpPr>
            <p:cNvPr id="104592" name="Line 12">
              <a:extLst>
                <a:ext uri="{FF2B5EF4-FFF2-40B4-BE49-F238E27FC236}">
                  <a16:creationId xmlns:a16="http://schemas.microsoft.com/office/drawing/2014/main" id="{42D96AC3-C287-CBCE-711D-DA52AD03016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93" name="Rectangle 13">
              <a:extLst>
                <a:ext uri="{FF2B5EF4-FFF2-40B4-BE49-F238E27FC236}">
                  <a16:creationId xmlns:a16="http://schemas.microsoft.com/office/drawing/2014/main" id="{087F8CCF-68A5-E4C4-4666-11DD9E570A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460" name="Group 14">
            <a:extLst>
              <a:ext uri="{FF2B5EF4-FFF2-40B4-BE49-F238E27FC236}">
                <a16:creationId xmlns:a16="http://schemas.microsoft.com/office/drawing/2014/main" id="{0EB9141E-DF34-34BC-F8F3-8EE140ECBEFB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960438" y="1296988"/>
            <a:ext cx="228600" cy="152400"/>
            <a:chOff x="4800" y="2640"/>
            <a:chExt cx="144" cy="96"/>
          </a:xfrm>
        </p:grpSpPr>
        <p:sp>
          <p:nvSpPr>
            <p:cNvPr id="104590" name="Line 15">
              <a:extLst>
                <a:ext uri="{FF2B5EF4-FFF2-40B4-BE49-F238E27FC236}">
                  <a16:creationId xmlns:a16="http://schemas.microsoft.com/office/drawing/2014/main" id="{1DB33AA7-CF58-A62A-C3AD-12C1FA16D8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91" name="Rectangle 16">
              <a:extLst>
                <a:ext uri="{FF2B5EF4-FFF2-40B4-BE49-F238E27FC236}">
                  <a16:creationId xmlns:a16="http://schemas.microsoft.com/office/drawing/2014/main" id="{8810E02E-E1D1-F216-DCE9-3F47F59CF10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461" name="Rectangle 17">
            <a:extLst>
              <a:ext uri="{FF2B5EF4-FFF2-40B4-BE49-F238E27FC236}">
                <a16:creationId xmlns:a16="http://schemas.microsoft.com/office/drawing/2014/main" id="{5FE957A1-4A4A-DFBE-1FE6-F7335DD688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65225" y="765175"/>
            <a:ext cx="16938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m=3,       n=4</a:t>
            </a:r>
            <a:endParaRPr lang="en-US" altLang="en-US" sz="2200" b="0">
              <a:latin typeface="Times New Roman" panose="02020603050405020304" pitchFamily="18" charset="0"/>
            </a:endParaRPr>
          </a:p>
        </p:txBody>
      </p:sp>
      <p:graphicFrame>
        <p:nvGraphicFramePr>
          <p:cNvPr id="104462" name="Object 18">
            <a:extLst>
              <a:ext uri="{FF2B5EF4-FFF2-40B4-BE49-F238E27FC236}">
                <a16:creationId xmlns:a16="http://schemas.microsoft.com/office/drawing/2014/main" id="{ADA02F5E-30D8-8883-B711-B7C01AD5373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6238" y="5562600"/>
          <a:ext cx="8386762" cy="1089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3517900" imgH="482600" progId="Equation.DSMT4">
                  <p:embed/>
                </p:oleObj>
              </mc:Choice>
              <mc:Fallback>
                <p:oleObj name="Equation" r:id="rId2" imgW="3517900" imgH="482600" progId="Equation.DSMT4">
                  <p:embed/>
                  <p:pic>
                    <p:nvPicPr>
                      <p:cNvPr id="104462" name="Object 18">
                        <a:extLst>
                          <a:ext uri="{FF2B5EF4-FFF2-40B4-BE49-F238E27FC236}">
                            <a16:creationId xmlns:a16="http://schemas.microsoft.com/office/drawing/2014/main" id="{ADA02F5E-30D8-8883-B711-B7C01AD5373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6238" y="5562600"/>
                        <a:ext cx="8386762" cy="1089025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463" name="Text Box 19">
            <a:extLst>
              <a:ext uri="{FF2B5EF4-FFF2-40B4-BE49-F238E27FC236}">
                <a16:creationId xmlns:a16="http://schemas.microsoft.com/office/drawing/2014/main" id="{81F43A64-AB82-861A-7682-90387995C7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675" y="1125538"/>
            <a:ext cx="6381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k=1</a:t>
            </a:r>
          </a:p>
        </p:txBody>
      </p:sp>
      <p:sp>
        <p:nvSpPr>
          <p:cNvPr id="104464" name="Line 20">
            <a:extLst>
              <a:ext uri="{FF2B5EF4-FFF2-40B4-BE49-F238E27FC236}">
                <a16:creationId xmlns:a16="http://schemas.microsoft.com/office/drawing/2014/main" id="{051A3323-C256-B000-453F-EA324A23A6C0}"/>
              </a:ext>
            </a:extLst>
          </p:cNvPr>
          <p:cNvSpPr>
            <a:spLocks noChangeShapeType="1"/>
          </p:cNvSpPr>
          <p:nvPr/>
        </p:nvSpPr>
        <p:spPr bwMode="auto">
          <a:xfrm>
            <a:off x="4743450" y="1376363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465" name="Oval 21">
            <a:extLst>
              <a:ext uri="{FF2B5EF4-FFF2-40B4-BE49-F238E27FC236}">
                <a16:creationId xmlns:a16="http://schemas.microsoft.com/office/drawing/2014/main" id="{A5BA8D72-4C1B-E5C2-0752-4E0620B433B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43450" y="131286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66" name="Oval 22">
            <a:extLst>
              <a:ext uri="{FF2B5EF4-FFF2-40B4-BE49-F238E27FC236}">
                <a16:creationId xmlns:a16="http://schemas.microsoft.com/office/drawing/2014/main" id="{145826F9-0A6A-0AC3-8EE8-D1CD809B182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16500" y="131286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67" name="Oval 23">
            <a:extLst>
              <a:ext uri="{FF2B5EF4-FFF2-40B4-BE49-F238E27FC236}">
                <a16:creationId xmlns:a16="http://schemas.microsoft.com/office/drawing/2014/main" id="{A79A6554-C9E9-2169-36B9-2B952B3DA71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21300" y="131286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68" name="Oval 24">
            <a:extLst>
              <a:ext uri="{FF2B5EF4-FFF2-40B4-BE49-F238E27FC236}">
                <a16:creationId xmlns:a16="http://schemas.microsoft.com/office/drawing/2014/main" id="{58E4BA27-D623-0689-73B0-1DBDD4F6601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26100" y="131286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69" name="Oval 25">
            <a:extLst>
              <a:ext uri="{FF2B5EF4-FFF2-40B4-BE49-F238E27FC236}">
                <a16:creationId xmlns:a16="http://schemas.microsoft.com/office/drawing/2014/main" id="{1532A39F-EDB4-6ADA-657E-70F26D32BA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30900" y="1312863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70" name="Oval 26">
            <a:extLst>
              <a:ext uri="{FF2B5EF4-FFF2-40B4-BE49-F238E27FC236}">
                <a16:creationId xmlns:a16="http://schemas.microsoft.com/office/drawing/2014/main" id="{2B167AD6-3F36-852E-7859-C30C67C0D8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35700" y="1312863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71" name="Oval 27">
            <a:extLst>
              <a:ext uri="{FF2B5EF4-FFF2-40B4-BE49-F238E27FC236}">
                <a16:creationId xmlns:a16="http://schemas.microsoft.com/office/drawing/2014/main" id="{39A49C76-27E6-9E80-FB63-F0F2674EE6E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40500" y="1312863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472" name="Group 28">
            <a:extLst>
              <a:ext uri="{FF2B5EF4-FFF2-40B4-BE49-F238E27FC236}">
                <a16:creationId xmlns:a16="http://schemas.microsoft.com/office/drawing/2014/main" id="{651C2546-D6B7-CCAE-0F06-A12DFDD7B461}"/>
              </a:ext>
            </a:extLst>
          </p:cNvPr>
          <p:cNvGrpSpPr>
            <a:grpSpLocks/>
          </p:cNvGrpSpPr>
          <p:nvPr/>
        </p:nvGrpSpPr>
        <p:grpSpPr bwMode="auto">
          <a:xfrm>
            <a:off x="6648450" y="1304925"/>
            <a:ext cx="228600" cy="152400"/>
            <a:chOff x="4512" y="2544"/>
            <a:chExt cx="144" cy="96"/>
          </a:xfrm>
        </p:grpSpPr>
        <p:sp>
          <p:nvSpPr>
            <p:cNvPr id="104588" name="Line 29">
              <a:extLst>
                <a:ext uri="{FF2B5EF4-FFF2-40B4-BE49-F238E27FC236}">
                  <a16:creationId xmlns:a16="http://schemas.microsoft.com/office/drawing/2014/main" id="{D6389C42-AADD-E4EF-BCDF-98AA5604EA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89" name="Rectangle 30">
              <a:extLst>
                <a:ext uri="{FF2B5EF4-FFF2-40B4-BE49-F238E27FC236}">
                  <a16:creationId xmlns:a16="http://schemas.microsoft.com/office/drawing/2014/main" id="{8AF0FE32-2A8F-3528-C032-51234B8B7A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473" name="Group 31">
            <a:extLst>
              <a:ext uri="{FF2B5EF4-FFF2-40B4-BE49-F238E27FC236}">
                <a16:creationId xmlns:a16="http://schemas.microsoft.com/office/drawing/2014/main" id="{7623F64C-8664-DA7D-20C6-186AD44C6CBD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4514850" y="1304925"/>
            <a:ext cx="228600" cy="152400"/>
            <a:chOff x="4800" y="2640"/>
            <a:chExt cx="144" cy="96"/>
          </a:xfrm>
        </p:grpSpPr>
        <p:sp>
          <p:nvSpPr>
            <p:cNvPr id="104586" name="Line 32">
              <a:extLst>
                <a:ext uri="{FF2B5EF4-FFF2-40B4-BE49-F238E27FC236}">
                  <a16:creationId xmlns:a16="http://schemas.microsoft.com/office/drawing/2014/main" id="{A5504528-1DE1-F907-2A92-40A43F64B9B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87" name="Rectangle 33">
              <a:extLst>
                <a:ext uri="{FF2B5EF4-FFF2-40B4-BE49-F238E27FC236}">
                  <a16:creationId xmlns:a16="http://schemas.microsoft.com/office/drawing/2014/main" id="{5525167E-402F-4FA3-0B32-70AED13BB2B5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474" name="Line 34">
            <a:extLst>
              <a:ext uri="{FF2B5EF4-FFF2-40B4-BE49-F238E27FC236}">
                <a16:creationId xmlns:a16="http://schemas.microsoft.com/office/drawing/2014/main" id="{40B129C4-D39E-7E23-859A-1AE6B5E7A7E9}"/>
              </a:ext>
            </a:extLst>
          </p:cNvPr>
          <p:cNvSpPr>
            <a:spLocks noChangeShapeType="1"/>
          </p:cNvSpPr>
          <p:nvPr/>
        </p:nvSpPr>
        <p:spPr bwMode="auto">
          <a:xfrm>
            <a:off x="1177925" y="1908175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475" name="Oval 35">
            <a:extLst>
              <a:ext uri="{FF2B5EF4-FFF2-40B4-BE49-F238E27FC236}">
                <a16:creationId xmlns:a16="http://schemas.microsoft.com/office/drawing/2014/main" id="{C4DE922A-7C8E-9147-0FFE-11EE046933E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77925" y="1844675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76" name="Oval 36">
            <a:extLst>
              <a:ext uri="{FF2B5EF4-FFF2-40B4-BE49-F238E27FC236}">
                <a16:creationId xmlns:a16="http://schemas.microsoft.com/office/drawing/2014/main" id="{9A138A71-EE68-0D6F-2E9E-6BA79A5B53F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50975" y="1844675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77" name="Oval 37">
            <a:extLst>
              <a:ext uri="{FF2B5EF4-FFF2-40B4-BE49-F238E27FC236}">
                <a16:creationId xmlns:a16="http://schemas.microsoft.com/office/drawing/2014/main" id="{EB751CBB-3E87-6CC2-EDF9-D27CA667968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755775" y="184467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78" name="Oval 38">
            <a:extLst>
              <a:ext uri="{FF2B5EF4-FFF2-40B4-BE49-F238E27FC236}">
                <a16:creationId xmlns:a16="http://schemas.microsoft.com/office/drawing/2014/main" id="{6D6BCBBF-9C91-FC97-3080-19F497416CA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84467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79" name="Oval 39">
            <a:extLst>
              <a:ext uri="{FF2B5EF4-FFF2-40B4-BE49-F238E27FC236}">
                <a16:creationId xmlns:a16="http://schemas.microsoft.com/office/drawing/2014/main" id="{852251B6-CD22-A0DD-990E-3F7A6E54D2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365375" y="184467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80" name="Oval 40">
            <a:extLst>
              <a:ext uri="{FF2B5EF4-FFF2-40B4-BE49-F238E27FC236}">
                <a16:creationId xmlns:a16="http://schemas.microsoft.com/office/drawing/2014/main" id="{551F9E52-9901-92A0-002C-F69DA23951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70175" y="1844675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81" name="Oval 41">
            <a:extLst>
              <a:ext uri="{FF2B5EF4-FFF2-40B4-BE49-F238E27FC236}">
                <a16:creationId xmlns:a16="http://schemas.microsoft.com/office/drawing/2014/main" id="{4FFB63F7-9110-4A17-DF5D-DF2419854A2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74975" y="1844675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482" name="Group 42">
            <a:extLst>
              <a:ext uri="{FF2B5EF4-FFF2-40B4-BE49-F238E27FC236}">
                <a16:creationId xmlns:a16="http://schemas.microsoft.com/office/drawing/2014/main" id="{593223BF-6109-1D9B-AB13-786D8B468125}"/>
              </a:ext>
            </a:extLst>
          </p:cNvPr>
          <p:cNvGrpSpPr>
            <a:grpSpLocks/>
          </p:cNvGrpSpPr>
          <p:nvPr/>
        </p:nvGrpSpPr>
        <p:grpSpPr bwMode="auto">
          <a:xfrm>
            <a:off x="3082925" y="1836738"/>
            <a:ext cx="228600" cy="152400"/>
            <a:chOff x="4512" y="2544"/>
            <a:chExt cx="144" cy="96"/>
          </a:xfrm>
        </p:grpSpPr>
        <p:sp>
          <p:nvSpPr>
            <p:cNvPr id="104584" name="Line 43">
              <a:extLst>
                <a:ext uri="{FF2B5EF4-FFF2-40B4-BE49-F238E27FC236}">
                  <a16:creationId xmlns:a16="http://schemas.microsoft.com/office/drawing/2014/main" id="{989229AB-40AC-F1D1-21BE-2DECF6CE637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85" name="Rectangle 44">
              <a:extLst>
                <a:ext uri="{FF2B5EF4-FFF2-40B4-BE49-F238E27FC236}">
                  <a16:creationId xmlns:a16="http://schemas.microsoft.com/office/drawing/2014/main" id="{0A2ABABF-27D8-6580-2AA4-3CA170EC8C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483" name="Group 45">
            <a:extLst>
              <a:ext uri="{FF2B5EF4-FFF2-40B4-BE49-F238E27FC236}">
                <a16:creationId xmlns:a16="http://schemas.microsoft.com/office/drawing/2014/main" id="{3C1CDE9C-F05C-630F-2E4E-C5D55BE8C65C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949325" y="1836738"/>
            <a:ext cx="228600" cy="152400"/>
            <a:chOff x="4800" y="2640"/>
            <a:chExt cx="144" cy="96"/>
          </a:xfrm>
        </p:grpSpPr>
        <p:sp>
          <p:nvSpPr>
            <p:cNvPr id="104582" name="Line 46">
              <a:extLst>
                <a:ext uri="{FF2B5EF4-FFF2-40B4-BE49-F238E27FC236}">
                  <a16:creationId xmlns:a16="http://schemas.microsoft.com/office/drawing/2014/main" id="{5028CFDD-FCC4-067C-A63C-0D2AA7109C63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83" name="Rectangle 47">
              <a:extLst>
                <a:ext uri="{FF2B5EF4-FFF2-40B4-BE49-F238E27FC236}">
                  <a16:creationId xmlns:a16="http://schemas.microsoft.com/office/drawing/2014/main" id="{5D2D3D50-66E7-5E12-36D2-85980D85C3B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484" name="Text Box 48">
            <a:extLst>
              <a:ext uri="{FF2B5EF4-FFF2-40B4-BE49-F238E27FC236}">
                <a16:creationId xmlns:a16="http://schemas.microsoft.com/office/drawing/2014/main" id="{40049939-3927-F1A3-9652-5817E49ED0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563" y="1665288"/>
            <a:ext cx="6381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k=2</a:t>
            </a:r>
          </a:p>
        </p:txBody>
      </p:sp>
      <p:sp>
        <p:nvSpPr>
          <p:cNvPr id="104485" name="Line 49">
            <a:extLst>
              <a:ext uri="{FF2B5EF4-FFF2-40B4-BE49-F238E27FC236}">
                <a16:creationId xmlns:a16="http://schemas.microsoft.com/office/drawing/2014/main" id="{8F0DD105-8FBB-2248-A3AC-91DD7AF5AAF7}"/>
              </a:ext>
            </a:extLst>
          </p:cNvPr>
          <p:cNvSpPr>
            <a:spLocks noChangeShapeType="1"/>
          </p:cNvSpPr>
          <p:nvPr/>
        </p:nvSpPr>
        <p:spPr bwMode="auto">
          <a:xfrm>
            <a:off x="4732338" y="1916113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486" name="Oval 50">
            <a:extLst>
              <a:ext uri="{FF2B5EF4-FFF2-40B4-BE49-F238E27FC236}">
                <a16:creationId xmlns:a16="http://schemas.microsoft.com/office/drawing/2014/main" id="{94B9CD75-FAC2-1108-F2E8-3D9273E43A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32338" y="185261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87" name="Oval 51">
            <a:extLst>
              <a:ext uri="{FF2B5EF4-FFF2-40B4-BE49-F238E27FC236}">
                <a16:creationId xmlns:a16="http://schemas.microsoft.com/office/drawing/2014/main" id="{9E4B84AE-77B4-71ED-E270-F2F5B88A31F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05388" y="185261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88" name="Oval 52">
            <a:extLst>
              <a:ext uri="{FF2B5EF4-FFF2-40B4-BE49-F238E27FC236}">
                <a16:creationId xmlns:a16="http://schemas.microsoft.com/office/drawing/2014/main" id="{A3B37BB0-6408-9712-EA81-CBCCE3B09DD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10188" y="1852613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89" name="Oval 53">
            <a:extLst>
              <a:ext uri="{FF2B5EF4-FFF2-40B4-BE49-F238E27FC236}">
                <a16:creationId xmlns:a16="http://schemas.microsoft.com/office/drawing/2014/main" id="{3B0E9B98-A12B-A147-316D-82AAE17A46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14988" y="1852613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90" name="Oval 54">
            <a:extLst>
              <a:ext uri="{FF2B5EF4-FFF2-40B4-BE49-F238E27FC236}">
                <a16:creationId xmlns:a16="http://schemas.microsoft.com/office/drawing/2014/main" id="{B7356E13-7186-D2C7-87D3-F68FBF2BC0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19788" y="1852613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91" name="Oval 55">
            <a:extLst>
              <a:ext uri="{FF2B5EF4-FFF2-40B4-BE49-F238E27FC236}">
                <a16:creationId xmlns:a16="http://schemas.microsoft.com/office/drawing/2014/main" id="{3FD192AE-54E7-A043-0C4F-69C20D5642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24588" y="185261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92" name="Oval 56">
            <a:extLst>
              <a:ext uri="{FF2B5EF4-FFF2-40B4-BE49-F238E27FC236}">
                <a16:creationId xmlns:a16="http://schemas.microsoft.com/office/drawing/2014/main" id="{9DFDF54C-708A-661D-D7E8-16F79BC347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29388" y="1852613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493" name="Group 57">
            <a:extLst>
              <a:ext uri="{FF2B5EF4-FFF2-40B4-BE49-F238E27FC236}">
                <a16:creationId xmlns:a16="http://schemas.microsoft.com/office/drawing/2014/main" id="{79703380-AA03-DA06-6274-C25D2B1083EC}"/>
              </a:ext>
            </a:extLst>
          </p:cNvPr>
          <p:cNvGrpSpPr>
            <a:grpSpLocks/>
          </p:cNvGrpSpPr>
          <p:nvPr/>
        </p:nvGrpSpPr>
        <p:grpSpPr bwMode="auto">
          <a:xfrm>
            <a:off x="6637338" y="1844675"/>
            <a:ext cx="228600" cy="152400"/>
            <a:chOff x="4512" y="2544"/>
            <a:chExt cx="144" cy="96"/>
          </a:xfrm>
        </p:grpSpPr>
        <p:sp>
          <p:nvSpPr>
            <p:cNvPr id="104580" name="Line 58">
              <a:extLst>
                <a:ext uri="{FF2B5EF4-FFF2-40B4-BE49-F238E27FC236}">
                  <a16:creationId xmlns:a16="http://schemas.microsoft.com/office/drawing/2014/main" id="{072B1365-FBEA-5223-B75F-049C5C5ECE7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81" name="Rectangle 59">
              <a:extLst>
                <a:ext uri="{FF2B5EF4-FFF2-40B4-BE49-F238E27FC236}">
                  <a16:creationId xmlns:a16="http://schemas.microsoft.com/office/drawing/2014/main" id="{E145BF75-F0D7-7A9F-99FA-A34BA76EC7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494" name="Group 60">
            <a:extLst>
              <a:ext uri="{FF2B5EF4-FFF2-40B4-BE49-F238E27FC236}">
                <a16:creationId xmlns:a16="http://schemas.microsoft.com/office/drawing/2014/main" id="{F49802FE-7285-6AC6-DA32-55F93DD42718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4503738" y="1844675"/>
            <a:ext cx="228600" cy="152400"/>
            <a:chOff x="4800" y="2640"/>
            <a:chExt cx="144" cy="96"/>
          </a:xfrm>
        </p:grpSpPr>
        <p:sp>
          <p:nvSpPr>
            <p:cNvPr id="104578" name="Line 61">
              <a:extLst>
                <a:ext uri="{FF2B5EF4-FFF2-40B4-BE49-F238E27FC236}">
                  <a16:creationId xmlns:a16="http://schemas.microsoft.com/office/drawing/2014/main" id="{4E75ADA8-E3A0-6A9A-89E3-3FCFDAB3D0D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79" name="Rectangle 62">
              <a:extLst>
                <a:ext uri="{FF2B5EF4-FFF2-40B4-BE49-F238E27FC236}">
                  <a16:creationId xmlns:a16="http://schemas.microsoft.com/office/drawing/2014/main" id="{B09E30FB-EFA4-B95E-2E9D-FCC3AE1D8AB5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495" name="Text Box 63">
            <a:extLst>
              <a:ext uri="{FF2B5EF4-FFF2-40B4-BE49-F238E27FC236}">
                <a16:creationId xmlns:a16="http://schemas.microsoft.com/office/drawing/2014/main" id="{C698C519-EB3D-7319-C0FB-E883E6F500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900" y="2097088"/>
            <a:ext cx="37623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       ways to divide m particles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into two clusters </a:t>
            </a:r>
          </a:p>
        </p:txBody>
      </p:sp>
      <p:sp>
        <p:nvSpPr>
          <p:cNvPr id="104496" name="Text Box 64">
            <a:extLst>
              <a:ext uri="{FF2B5EF4-FFF2-40B4-BE49-F238E27FC236}">
                <a16:creationId xmlns:a16="http://schemas.microsoft.com/office/drawing/2014/main" id="{45EC7F9D-1413-C389-6CAC-346D4A620B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8263" y="2173288"/>
            <a:ext cx="320198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ways to place one cluster </a:t>
            </a:r>
          </a:p>
        </p:txBody>
      </p:sp>
      <p:sp>
        <p:nvSpPr>
          <p:cNvPr id="104497" name="Line 65">
            <a:extLst>
              <a:ext uri="{FF2B5EF4-FFF2-40B4-BE49-F238E27FC236}">
                <a16:creationId xmlns:a16="http://schemas.microsoft.com/office/drawing/2014/main" id="{F6A15E45-EE9C-07F7-3CAC-C99DF685C690}"/>
              </a:ext>
            </a:extLst>
          </p:cNvPr>
          <p:cNvSpPr>
            <a:spLocks noChangeShapeType="1"/>
          </p:cNvSpPr>
          <p:nvPr/>
        </p:nvSpPr>
        <p:spPr bwMode="auto">
          <a:xfrm>
            <a:off x="1106488" y="3130550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498" name="Oval 66">
            <a:extLst>
              <a:ext uri="{FF2B5EF4-FFF2-40B4-BE49-F238E27FC236}">
                <a16:creationId xmlns:a16="http://schemas.microsoft.com/office/drawing/2014/main" id="{CC1B1C3C-343B-B7C5-24C9-9B846F1FD5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06488" y="3067050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499" name="Oval 67">
            <a:extLst>
              <a:ext uri="{FF2B5EF4-FFF2-40B4-BE49-F238E27FC236}">
                <a16:creationId xmlns:a16="http://schemas.microsoft.com/office/drawing/2014/main" id="{998097D7-75F7-F63A-2200-5DE0F5CF64D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379538" y="3067050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00" name="Oval 68">
            <a:extLst>
              <a:ext uri="{FF2B5EF4-FFF2-40B4-BE49-F238E27FC236}">
                <a16:creationId xmlns:a16="http://schemas.microsoft.com/office/drawing/2014/main" id="{5B57FF50-830D-F776-DC0E-DF3D690FCBC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84338" y="3067050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01" name="Oval 69">
            <a:extLst>
              <a:ext uri="{FF2B5EF4-FFF2-40B4-BE49-F238E27FC236}">
                <a16:creationId xmlns:a16="http://schemas.microsoft.com/office/drawing/2014/main" id="{B49602AA-5373-F2D2-A759-1D54D49871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989138" y="3067050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02" name="Oval 70">
            <a:extLst>
              <a:ext uri="{FF2B5EF4-FFF2-40B4-BE49-F238E27FC236}">
                <a16:creationId xmlns:a16="http://schemas.microsoft.com/office/drawing/2014/main" id="{091C0157-C627-053D-4028-A42262458DD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293938" y="3067050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03" name="Oval 71">
            <a:extLst>
              <a:ext uri="{FF2B5EF4-FFF2-40B4-BE49-F238E27FC236}">
                <a16:creationId xmlns:a16="http://schemas.microsoft.com/office/drawing/2014/main" id="{193B928C-8FF5-C9E2-661D-C380DFFF099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598738" y="3067050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04" name="Oval 72">
            <a:extLst>
              <a:ext uri="{FF2B5EF4-FFF2-40B4-BE49-F238E27FC236}">
                <a16:creationId xmlns:a16="http://schemas.microsoft.com/office/drawing/2014/main" id="{E4F4AC03-117F-F514-DF6A-5FE5835F7A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19413" y="306863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505" name="Group 73">
            <a:extLst>
              <a:ext uri="{FF2B5EF4-FFF2-40B4-BE49-F238E27FC236}">
                <a16:creationId xmlns:a16="http://schemas.microsoft.com/office/drawing/2014/main" id="{6CF3BCB7-2E77-C831-C4E1-F5670E983D96}"/>
              </a:ext>
            </a:extLst>
          </p:cNvPr>
          <p:cNvGrpSpPr>
            <a:grpSpLocks/>
          </p:cNvGrpSpPr>
          <p:nvPr/>
        </p:nvGrpSpPr>
        <p:grpSpPr bwMode="auto">
          <a:xfrm>
            <a:off x="3011488" y="3059113"/>
            <a:ext cx="228600" cy="152400"/>
            <a:chOff x="4512" y="2544"/>
            <a:chExt cx="144" cy="96"/>
          </a:xfrm>
        </p:grpSpPr>
        <p:sp>
          <p:nvSpPr>
            <p:cNvPr id="104576" name="Line 74">
              <a:extLst>
                <a:ext uri="{FF2B5EF4-FFF2-40B4-BE49-F238E27FC236}">
                  <a16:creationId xmlns:a16="http://schemas.microsoft.com/office/drawing/2014/main" id="{FBA89216-7009-1DD8-C514-1BDE25A2A00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77" name="Rectangle 75">
              <a:extLst>
                <a:ext uri="{FF2B5EF4-FFF2-40B4-BE49-F238E27FC236}">
                  <a16:creationId xmlns:a16="http://schemas.microsoft.com/office/drawing/2014/main" id="{55427718-A2E4-51C1-2831-64DD30C378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506" name="Group 76">
            <a:extLst>
              <a:ext uri="{FF2B5EF4-FFF2-40B4-BE49-F238E27FC236}">
                <a16:creationId xmlns:a16="http://schemas.microsoft.com/office/drawing/2014/main" id="{92EFA475-FECB-4F6B-83F2-F34672E692CD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877888" y="3059113"/>
            <a:ext cx="228600" cy="152400"/>
            <a:chOff x="4800" y="2640"/>
            <a:chExt cx="144" cy="96"/>
          </a:xfrm>
        </p:grpSpPr>
        <p:sp>
          <p:nvSpPr>
            <p:cNvPr id="104574" name="Line 77">
              <a:extLst>
                <a:ext uri="{FF2B5EF4-FFF2-40B4-BE49-F238E27FC236}">
                  <a16:creationId xmlns:a16="http://schemas.microsoft.com/office/drawing/2014/main" id="{8D63E654-1A2C-AA3E-449E-FBB3E400D84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75" name="Rectangle 78">
              <a:extLst>
                <a:ext uri="{FF2B5EF4-FFF2-40B4-BE49-F238E27FC236}">
                  <a16:creationId xmlns:a16="http://schemas.microsoft.com/office/drawing/2014/main" id="{AFFDD528-03D8-E3D8-A9E3-FC63934E447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507" name="Text Box 79">
            <a:extLst>
              <a:ext uri="{FF2B5EF4-FFF2-40B4-BE49-F238E27FC236}">
                <a16:creationId xmlns:a16="http://schemas.microsoft.com/office/drawing/2014/main" id="{F30ED57C-D7F6-8135-B9E6-0A996E87EE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2889250"/>
            <a:ext cx="63817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k=3</a:t>
            </a:r>
          </a:p>
        </p:txBody>
      </p:sp>
      <p:sp>
        <p:nvSpPr>
          <p:cNvPr id="104508" name="Line 80">
            <a:extLst>
              <a:ext uri="{FF2B5EF4-FFF2-40B4-BE49-F238E27FC236}">
                <a16:creationId xmlns:a16="http://schemas.microsoft.com/office/drawing/2014/main" id="{6E39A7FE-8262-D673-32E5-263DC183D32D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9163" y="3138488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509" name="Oval 81">
            <a:extLst>
              <a:ext uri="{FF2B5EF4-FFF2-40B4-BE49-F238E27FC236}">
                <a16:creationId xmlns:a16="http://schemas.microsoft.com/office/drawing/2014/main" id="{FF6829E9-E6E0-D603-621D-F2FB7A2DC2A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29163" y="30749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10" name="Oval 82">
            <a:extLst>
              <a:ext uri="{FF2B5EF4-FFF2-40B4-BE49-F238E27FC236}">
                <a16:creationId xmlns:a16="http://schemas.microsoft.com/office/drawing/2014/main" id="{21A440AE-1FE0-CBB6-C539-43CB9043076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02213" y="30749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11" name="Oval 83">
            <a:extLst>
              <a:ext uri="{FF2B5EF4-FFF2-40B4-BE49-F238E27FC236}">
                <a16:creationId xmlns:a16="http://schemas.microsoft.com/office/drawing/2014/main" id="{3D2CB7CE-5357-482A-1339-2BBF51ADCB6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07013" y="3074988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12" name="Oval 84">
            <a:extLst>
              <a:ext uri="{FF2B5EF4-FFF2-40B4-BE49-F238E27FC236}">
                <a16:creationId xmlns:a16="http://schemas.microsoft.com/office/drawing/2014/main" id="{D5CFCEF3-05B3-6E9B-ACE5-31CF1D9C6A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11813" y="3074988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13" name="Oval 85">
            <a:extLst>
              <a:ext uri="{FF2B5EF4-FFF2-40B4-BE49-F238E27FC236}">
                <a16:creationId xmlns:a16="http://schemas.microsoft.com/office/drawing/2014/main" id="{84B78E83-28B4-494D-77B9-BCDCEB2A135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16613" y="30749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14" name="Oval 86">
            <a:extLst>
              <a:ext uri="{FF2B5EF4-FFF2-40B4-BE49-F238E27FC236}">
                <a16:creationId xmlns:a16="http://schemas.microsoft.com/office/drawing/2014/main" id="{2992B0B1-D2AD-59D8-F784-1E6E800104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21413" y="30749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15" name="Oval 87">
            <a:extLst>
              <a:ext uri="{FF2B5EF4-FFF2-40B4-BE49-F238E27FC236}">
                <a16:creationId xmlns:a16="http://schemas.microsoft.com/office/drawing/2014/main" id="{CF1F5DA4-48B9-887D-B9BC-5ED4B49F3B2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26213" y="3074988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516" name="Group 88">
            <a:extLst>
              <a:ext uri="{FF2B5EF4-FFF2-40B4-BE49-F238E27FC236}">
                <a16:creationId xmlns:a16="http://schemas.microsoft.com/office/drawing/2014/main" id="{4C13EB45-E298-6D79-484B-644E05810748}"/>
              </a:ext>
            </a:extLst>
          </p:cNvPr>
          <p:cNvGrpSpPr>
            <a:grpSpLocks/>
          </p:cNvGrpSpPr>
          <p:nvPr/>
        </p:nvGrpSpPr>
        <p:grpSpPr bwMode="auto">
          <a:xfrm>
            <a:off x="6634163" y="3067050"/>
            <a:ext cx="228600" cy="152400"/>
            <a:chOff x="4512" y="2544"/>
            <a:chExt cx="144" cy="96"/>
          </a:xfrm>
        </p:grpSpPr>
        <p:sp>
          <p:nvSpPr>
            <p:cNvPr id="104572" name="Line 89">
              <a:extLst>
                <a:ext uri="{FF2B5EF4-FFF2-40B4-BE49-F238E27FC236}">
                  <a16:creationId xmlns:a16="http://schemas.microsoft.com/office/drawing/2014/main" id="{4945FC24-AC17-BDB1-0F81-7A07F9D9AEE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73" name="Rectangle 90">
              <a:extLst>
                <a:ext uri="{FF2B5EF4-FFF2-40B4-BE49-F238E27FC236}">
                  <a16:creationId xmlns:a16="http://schemas.microsoft.com/office/drawing/2014/main" id="{A006D7D6-8CBB-A06C-4FEE-05B99B2E08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517" name="Group 91">
            <a:extLst>
              <a:ext uri="{FF2B5EF4-FFF2-40B4-BE49-F238E27FC236}">
                <a16:creationId xmlns:a16="http://schemas.microsoft.com/office/drawing/2014/main" id="{E8ABB40F-B902-617F-C5FD-7DB23544DB3C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4500563" y="3067050"/>
            <a:ext cx="228600" cy="152400"/>
            <a:chOff x="4800" y="2640"/>
            <a:chExt cx="144" cy="96"/>
          </a:xfrm>
        </p:grpSpPr>
        <p:sp>
          <p:nvSpPr>
            <p:cNvPr id="104570" name="Line 92">
              <a:extLst>
                <a:ext uri="{FF2B5EF4-FFF2-40B4-BE49-F238E27FC236}">
                  <a16:creationId xmlns:a16="http://schemas.microsoft.com/office/drawing/2014/main" id="{5CEAEC20-3111-1317-D890-0E22D93428B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71" name="Rectangle 93">
              <a:extLst>
                <a:ext uri="{FF2B5EF4-FFF2-40B4-BE49-F238E27FC236}">
                  <a16:creationId xmlns:a16="http://schemas.microsoft.com/office/drawing/2014/main" id="{52C247B6-890A-996A-CEBB-2F176504A1E8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104518" name="Object 94">
            <a:extLst>
              <a:ext uri="{FF2B5EF4-FFF2-40B4-BE49-F238E27FC236}">
                <a16:creationId xmlns:a16="http://schemas.microsoft.com/office/drawing/2014/main" id="{06FF8A9C-A797-AD08-7F3F-74E2D3B53ED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6525" y="2081213"/>
          <a:ext cx="642938" cy="509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304668" imgH="241195" progId="Equation.DSMT4">
                  <p:embed/>
                </p:oleObj>
              </mc:Choice>
              <mc:Fallback>
                <p:oleObj name="Equation" r:id="rId4" imgW="304668" imgH="241195" progId="Equation.DSMT4">
                  <p:embed/>
                  <p:pic>
                    <p:nvPicPr>
                      <p:cNvPr id="104518" name="Object 94">
                        <a:extLst>
                          <a:ext uri="{FF2B5EF4-FFF2-40B4-BE49-F238E27FC236}">
                            <a16:creationId xmlns:a16="http://schemas.microsoft.com/office/drawing/2014/main" id="{06FF8A9C-A797-AD08-7F3F-74E2D3B53ED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6525" y="2081213"/>
                        <a:ext cx="642938" cy="509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519" name="Object 95">
            <a:extLst>
              <a:ext uri="{FF2B5EF4-FFF2-40B4-BE49-F238E27FC236}">
                <a16:creationId xmlns:a16="http://schemas.microsoft.com/office/drawing/2014/main" id="{5C1C2E89-80BA-419E-861F-5268671A245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541838" y="2122488"/>
          <a:ext cx="588962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279279" imgH="241195" progId="Equation.DSMT4">
                  <p:embed/>
                </p:oleObj>
              </mc:Choice>
              <mc:Fallback>
                <p:oleObj name="Equation" r:id="rId6" imgW="279279" imgH="241195" progId="Equation.DSMT4">
                  <p:embed/>
                  <p:pic>
                    <p:nvPicPr>
                      <p:cNvPr id="104519" name="Object 95">
                        <a:extLst>
                          <a:ext uri="{FF2B5EF4-FFF2-40B4-BE49-F238E27FC236}">
                            <a16:creationId xmlns:a16="http://schemas.microsoft.com/office/drawing/2014/main" id="{5C1C2E89-80BA-419E-861F-5268671A245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41838" y="2122488"/>
                        <a:ext cx="588962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520" name="Object 96">
            <a:extLst>
              <a:ext uri="{FF2B5EF4-FFF2-40B4-BE49-F238E27FC236}">
                <a16:creationId xmlns:a16="http://schemas.microsoft.com/office/drawing/2014/main" id="{2E4B6B8A-E496-A4ED-1D85-0676086388C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66788" y="3248025"/>
          <a:ext cx="112395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533169" imgH="241195" progId="Equation.DSMT4">
                  <p:embed/>
                </p:oleObj>
              </mc:Choice>
              <mc:Fallback>
                <p:oleObj name="Equation" r:id="rId8" imgW="533169" imgH="241195" progId="Equation.DSMT4">
                  <p:embed/>
                  <p:pic>
                    <p:nvPicPr>
                      <p:cNvPr id="104520" name="Object 96">
                        <a:extLst>
                          <a:ext uri="{FF2B5EF4-FFF2-40B4-BE49-F238E27FC236}">
                            <a16:creationId xmlns:a16="http://schemas.microsoft.com/office/drawing/2014/main" id="{2E4B6B8A-E496-A4ED-1D85-0676086388C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6788" y="3248025"/>
                        <a:ext cx="112395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521" name="Oval 97">
            <a:extLst>
              <a:ext uri="{FF2B5EF4-FFF2-40B4-BE49-F238E27FC236}">
                <a16:creationId xmlns:a16="http://schemas.microsoft.com/office/drawing/2014/main" id="{697CCA6A-5740-DF3F-80AA-7FB7BEDFF1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8213" y="1736725"/>
            <a:ext cx="7556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22" name="Oval 98">
            <a:extLst>
              <a:ext uri="{FF2B5EF4-FFF2-40B4-BE49-F238E27FC236}">
                <a16:creationId xmlns:a16="http://schemas.microsoft.com/office/drawing/2014/main" id="{E55D63D8-8D18-77EA-4669-879E2F6F65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8438" y="1736725"/>
            <a:ext cx="7556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23" name="Oval 99">
            <a:extLst>
              <a:ext uri="{FF2B5EF4-FFF2-40B4-BE49-F238E27FC236}">
                <a16:creationId xmlns:a16="http://schemas.microsoft.com/office/drawing/2014/main" id="{3FB79A15-6C01-9EC1-4CB6-2B15F74454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4463" y="1736725"/>
            <a:ext cx="900112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aphicFrame>
        <p:nvGraphicFramePr>
          <p:cNvPr id="104524" name="Object 100">
            <a:extLst>
              <a:ext uri="{FF2B5EF4-FFF2-40B4-BE49-F238E27FC236}">
                <a16:creationId xmlns:a16="http://schemas.microsoft.com/office/drawing/2014/main" id="{C3607E32-8373-D0FB-C4BA-C5CBB756DA1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748213" y="3321050"/>
          <a:ext cx="112395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533169" imgH="241195" progId="Equation.DSMT4">
                  <p:embed/>
                </p:oleObj>
              </mc:Choice>
              <mc:Fallback>
                <p:oleObj name="Equation" r:id="rId10" imgW="533169" imgH="241195" progId="Equation.DSMT4">
                  <p:embed/>
                  <p:pic>
                    <p:nvPicPr>
                      <p:cNvPr id="104524" name="Object 100">
                        <a:extLst>
                          <a:ext uri="{FF2B5EF4-FFF2-40B4-BE49-F238E27FC236}">
                            <a16:creationId xmlns:a16="http://schemas.microsoft.com/office/drawing/2014/main" id="{C3607E32-8373-D0FB-C4BA-C5CBB756DA1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48213" y="3321050"/>
                        <a:ext cx="112395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525" name="Line 101">
            <a:extLst>
              <a:ext uri="{FF2B5EF4-FFF2-40B4-BE49-F238E27FC236}">
                <a16:creationId xmlns:a16="http://schemas.microsoft.com/office/drawing/2014/main" id="{AC63B806-1496-A53D-1ACC-0A57A4EDF7D3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9163" y="4032250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526" name="Oval 102">
            <a:extLst>
              <a:ext uri="{FF2B5EF4-FFF2-40B4-BE49-F238E27FC236}">
                <a16:creationId xmlns:a16="http://schemas.microsoft.com/office/drawing/2014/main" id="{5C8429B4-80B6-FC44-5562-3CF0D0912E5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29163" y="3968750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27" name="Oval 103">
            <a:extLst>
              <a:ext uri="{FF2B5EF4-FFF2-40B4-BE49-F238E27FC236}">
                <a16:creationId xmlns:a16="http://schemas.microsoft.com/office/drawing/2014/main" id="{FDF5DCEC-E8C0-DA9B-C3CD-A291B83E1F8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02213" y="3968750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28" name="Oval 104">
            <a:extLst>
              <a:ext uri="{FF2B5EF4-FFF2-40B4-BE49-F238E27FC236}">
                <a16:creationId xmlns:a16="http://schemas.microsoft.com/office/drawing/2014/main" id="{359F3F3E-5932-7C9A-32C3-7A8F7C27693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07013" y="3968750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29" name="Oval 105">
            <a:extLst>
              <a:ext uri="{FF2B5EF4-FFF2-40B4-BE49-F238E27FC236}">
                <a16:creationId xmlns:a16="http://schemas.microsoft.com/office/drawing/2014/main" id="{F8172139-39C7-AA7D-7312-BF50E8B6F7D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11813" y="3968750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30" name="Oval 106">
            <a:extLst>
              <a:ext uri="{FF2B5EF4-FFF2-40B4-BE49-F238E27FC236}">
                <a16:creationId xmlns:a16="http://schemas.microsoft.com/office/drawing/2014/main" id="{3B95D7DE-5918-BCF5-E395-82C8056B894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16613" y="3968750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31" name="Oval 107">
            <a:extLst>
              <a:ext uri="{FF2B5EF4-FFF2-40B4-BE49-F238E27FC236}">
                <a16:creationId xmlns:a16="http://schemas.microsoft.com/office/drawing/2014/main" id="{7BE8BBEA-7F1A-EA7E-1CED-61EDC53C0E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21413" y="3968750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32" name="Oval 108">
            <a:extLst>
              <a:ext uri="{FF2B5EF4-FFF2-40B4-BE49-F238E27FC236}">
                <a16:creationId xmlns:a16="http://schemas.microsoft.com/office/drawing/2014/main" id="{09519AE2-20CE-787E-C0E9-380F6CFF217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42088" y="397033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533" name="Group 109">
            <a:extLst>
              <a:ext uri="{FF2B5EF4-FFF2-40B4-BE49-F238E27FC236}">
                <a16:creationId xmlns:a16="http://schemas.microsoft.com/office/drawing/2014/main" id="{45C20BAE-66C1-2332-E550-6BB1F880B9EB}"/>
              </a:ext>
            </a:extLst>
          </p:cNvPr>
          <p:cNvGrpSpPr>
            <a:grpSpLocks/>
          </p:cNvGrpSpPr>
          <p:nvPr/>
        </p:nvGrpSpPr>
        <p:grpSpPr bwMode="auto">
          <a:xfrm>
            <a:off x="6634163" y="3960813"/>
            <a:ext cx="228600" cy="152400"/>
            <a:chOff x="4512" y="2544"/>
            <a:chExt cx="144" cy="96"/>
          </a:xfrm>
        </p:grpSpPr>
        <p:sp>
          <p:nvSpPr>
            <p:cNvPr id="104568" name="Line 110">
              <a:extLst>
                <a:ext uri="{FF2B5EF4-FFF2-40B4-BE49-F238E27FC236}">
                  <a16:creationId xmlns:a16="http://schemas.microsoft.com/office/drawing/2014/main" id="{CDA0BD88-6243-DCCD-C05A-2A4BF038CD1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69" name="Rectangle 111">
              <a:extLst>
                <a:ext uri="{FF2B5EF4-FFF2-40B4-BE49-F238E27FC236}">
                  <a16:creationId xmlns:a16="http://schemas.microsoft.com/office/drawing/2014/main" id="{DE534C4D-F2A0-6191-AEEC-62ABD621B8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534" name="Group 112">
            <a:extLst>
              <a:ext uri="{FF2B5EF4-FFF2-40B4-BE49-F238E27FC236}">
                <a16:creationId xmlns:a16="http://schemas.microsoft.com/office/drawing/2014/main" id="{B70C6A20-46B6-96C3-64ED-2D66BD269D06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4500563" y="3960813"/>
            <a:ext cx="228600" cy="152400"/>
            <a:chOff x="4800" y="2640"/>
            <a:chExt cx="144" cy="96"/>
          </a:xfrm>
        </p:grpSpPr>
        <p:sp>
          <p:nvSpPr>
            <p:cNvPr id="104566" name="Line 113">
              <a:extLst>
                <a:ext uri="{FF2B5EF4-FFF2-40B4-BE49-F238E27FC236}">
                  <a16:creationId xmlns:a16="http://schemas.microsoft.com/office/drawing/2014/main" id="{6FCFF015-5377-CCB8-783A-9099452503E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67" name="Rectangle 114">
              <a:extLst>
                <a:ext uri="{FF2B5EF4-FFF2-40B4-BE49-F238E27FC236}">
                  <a16:creationId xmlns:a16="http://schemas.microsoft.com/office/drawing/2014/main" id="{CCF9ECB4-EAFB-7191-0D38-E896D9579C12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535" name="Text Box 115">
            <a:extLst>
              <a:ext uri="{FF2B5EF4-FFF2-40B4-BE49-F238E27FC236}">
                <a16:creationId xmlns:a16="http://schemas.microsoft.com/office/drawing/2014/main" id="{1E8A631F-10B6-5C1D-4333-375B5D76F5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5" y="3787775"/>
            <a:ext cx="63817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k=4</a:t>
            </a:r>
          </a:p>
        </p:txBody>
      </p:sp>
      <p:sp>
        <p:nvSpPr>
          <p:cNvPr id="104536" name="Line 116">
            <a:extLst>
              <a:ext uri="{FF2B5EF4-FFF2-40B4-BE49-F238E27FC236}">
                <a16:creationId xmlns:a16="http://schemas.microsoft.com/office/drawing/2014/main" id="{0CF040DD-72A8-8A8D-EE48-2973AD64B44E}"/>
              </a:ext>
            </a:extLst>
          </p:cNvPr>
          <p:cNvSpPr>
            <a:spLocks noChangeShapeType="1"/>
          </p:cNvSpPr>
          <p:nvPr/>
        </p:nvSpPr>
        <p:spPr bwMode="auto">
          <a:xfrm>
            <a:off x="1128713" y="4040188"/>
            <a:ext cx="18288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4537" name="Oval 117">
            <a:extLst>
              <a:ext uri="{FF2B5EF4-FFF2-40B4-BE49-F238E27FC236}">
                <a16:creationId xmlns:a16="http://schemas.microsoft.com/office/drawing/2014/main" id="{BB238E5B-98D1-9204-3ED5-E679A11B37B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28713" y="3976688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38" name="Oval 118">
            <a:extLst>
              <a:ext uri="{FF2B5EF4-FFF2-40B4-BE49-F238E27FC236}">
                <a16:creationId xmlns:a16="http://schemas.microsoft.com/office/drawing/2014/main" id="{002FEAC1-F84C-1D2A-5645-2A89DBC66E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01763" y="39766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39" name="Oval 119">
            <a:extLst>
              <a:ext uri="{FF2B5EF4-FFF2-40B4-BE49-F238E27FC236}">
                <a16:creationId xmlns:a16="http://schemas.microsoft.com/office/drawing/2014/main" id="{2618C7CE-DB5E-AB8C-904F-448207790DB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706563" y="39766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40" name="Oval 120">
            <a:extLst>
              <a:ext uri="{FF2B5EF4-FFF2-40B4-BE49-F238E27FC236}">
                <a16:creationId xmlns:a16="http://schemas.microsoft.com/office/drawing/2014/main" id="{E42E578A-5F0D-D9F9-FFCB-F464E8D86A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11363" y="3976688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41" name="Oval 121">
            <a:extLst>
              <a:ext uri="{FF2B5EF4-FFF2-40B4-BE49-F238E27FC236}">
                <a16:creationId xmlns:a16="http://schemas.microsoft.com/office/drawing/2014/main" id="{038428A2-16ED-977B-D235-B134CCE5377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316163" y="39766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42" name="Oval 122">
            <a:extLst>
              <a:ext uri="{FF2B5EF4-FFF2-40B4-BE49-F238E27FC236}">
                <a16:creationId xmlns:a16="http://schemas.microsoft.com/office/drawing/2014/main" id="{2071A7D8-0F87-C0D1-B458-984D74637A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20963" y="3976688"/>
            <a:ext cx="107950" cy="1079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43" name="Oval 123">
            <a:extLst>
              <a:ext uri="{FF2B5EF4-FFF2-40B4-BE49-F238E27FC236}">
                <a16:creationId xmlns:a16="http://schemas.microsoft.com/office/drawing/2014/main" id="{CF5A8D72-1C82-3AA4-358E-BA5E006F00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25763" y="3976688"/>
            <a:ext cx="107950" cy="10795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104544" name="Group 124">
            <a:extLst>
              <a:ext uri="{FF2B5EF4-FFF2-40B4-BE49-F238E27FC236}">
                <a16:creationId xmlns:a16="http://schemas.microsoft.com/office/drawing/2014/main" id="{43BD3AB2-6B5C-96AF-DE12-73BE3417E37E}"/>
              </a:ext>
            </a:extLst>
          </p:cNvPr>
          <p:cNvGrpSpPr>
            <a:grpSpLocks/>
          </p:cNvGrpSpPr>
          <p:nvPr/>
        </p:nvGrpSpPr>
        <p:grpSpPr bwMode="auto">
          <a:xfrm>
            <a:off x="3033713" y="3968750"/>
            <a:ext cx="228600" cy="152400"/>
            <a:chOff x="4512" y="2544"/>
            <a:chExt cx="144" cy="96"/>
          </a:xfrm>
        </p:grpSpPr>
        <p:sp>
          <p:nvSpPr>
            <p:cNvPr id="104564" name="Line 125">
              <a:extLst>
                <a:ext uri="{FF2B5EF4-FFF2-40B4-BE49-F238E27FC236}">
                  <a16:creationId xmlns:a16="http://schemas.microsoft.com/office/drawing/2014/main" id="{FA5E2FC5-252D-4025-5E93-2EEFCE357B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592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65" name="Rectangle 126">
              <a:extLst>
                <a:ext uri="{FF2B5EF4-FFF2-40B4-BE49-F238E27FC236}">
                  <a16:creationId xmlns:a16="http://schemas.microsoft.com/office/drawing/2014/main" id="{965BBB08-D76F-1005-13C0-5203AFF930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2544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sysDot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04545" name="Group 127">
            <a:extLst>
              <a:ext uri="{FF2B5EF4-FFF2-40B4-BE49-F238E27FC236}">
                <a16:creationId xmlns:a16="http://schemas.microsoft.com/office/drawing/2014/main" id="{1213629E-7FD1-9A6B-F366-E79DCFA51F16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900113" y="3968750"/>
            <a:ext cx="228600" cy="152400"/>
            <a:chOff x="4800" y="2640"/>
            <a:chExt cx="144" cy="96"/>
          </a:xfrm>
        </p:grpSpPr>
        <p:sp>
          <p:nvSpPr>
            <p:cNvPr id="104562" name="Line 128">
              <a:extLst>
                <a:ext uri="{FF2B5EF4-FFF2-40B4-BE49-F238E27FC236}">
                  <a16:creationId xmlns:a16="http://schemas.microsoft.com/office/drawing/2014/main" id="{6870E480-7F2E-5CCD-4F70-12A8C05C835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" y="2688"/>
              <a:ext cx="144" cy="0"/>
            </a:xfrm>
            <a:prstGeom prst="line">
              <a:avLst/>
            </a:prstGeom>
            <a:noFill/>
            <a:ln w="19050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104563" name="Rectangle 129">
              <a:extLst>
                <a:ext uri="{FF2B5EF4-FFF2-40B4-BE49-F238E27FC236}">
                  <a16:creationId xmlns:a16="http://schemas.microsoft.com/office/drawing/2014/main" id="{53A06B12-F666-7B23-CEDA-2EB4266F401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96" y="2640"/>
              <a:ext cx="48" cy="96"/>
            </a:xfrm>
            <a:prstGeom prst="rect">
              <a:avLst/>
            </a:prstGeom>
            <a:solidFill>
              <a:srgbClr val="CC0000"/>
            </a:solidFill>
            <a:ln w="19050">
              <a:solidFill>
                <a:srgbClr val="CC0000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104546" name="Object 130">
            <a:extLst>
              <a:ext uri="{FF2B5EF4-FFF2-40B4-BE49-F238E27FC236}">
                <a16:creationId xmlns:a16="http://schemas.microsoft.com/office/drawing/2014/main" id="{D382EC0C-D56A-F969-C965-C0677105031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700588" y="4175125"/>
          <a:ext cx="112395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2" imgW="533169" imgH="241195" progId="Equation.DSMT4">
                  <p:embed/>
                </p:oleObj>
              </mc:Choice>
              <mc:Fallback>
                <p:oleObj name="Equation" r:id="rId12" imgW="533169" imgH="241195" progId="Equation.DSMT4">
                  <p:embed/>
                  <p:pic>
                    <p:nvPicPr>
                      <p:cNvPr id="104546" name="Object 130">
                        <a:extLst>
                          <a:ext uri="{FF2B5EF4-FFF2-40B4-BE49-F238E27FC236}">
                            <a16:creationId xmlns:a16="http://schemas.microsoft.com/office/drawing/2014/main" id="{D382EC0C-D56A-F969-C965-C0677105031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0588" y="4175125"/>
                        <a:ext cx="112395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547" name="Object 131">
            <a:extLst>
              <a:ext uri="{FF2B5EF4-FFF2-40B4-BE49-F238E27FC236}">
                <a16:creationId xmlns:a16="http://schemas.microsoft.com/office/drawing/2014/main" id="{81DA9D0D-1105-E364-09A6-7CE6A4ECD6F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43050" y="4175125"/>
          <a:ext cx="112395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4" imgW="533169" imgH="241195" progId="Equation.DSMT4">
                  <p:embed/>
                </p:oleObj>
              </mc:Choice>
              <mc:Fallback>
                <p:oleObj name="Equation" r:id="rId14" imgW="533169" imgH="241195" progId="Equation.DSMT4">
                  <p:embed/>
                  <p:pic>
                    <p:nvPicPr>
                      <p:cNvPr id="104547" name="Object 131">
                        <a:extLst>
                          <a:ext uri="{FF2B5EF4-FFF2-40B4-BE49-F238E27FC236}">
                            <a16:creationId xmlns:a16="http://schemas.microsoft.com/office/drawing/2014/main" id="{81DA9D0D-1105-E364-09A6-7CE6A4ECD6F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3050" y="4175125"/>
                        <a:ext cx="112395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548" name="Oval 132">
            <a:extLst>
              <a:ext uri="{FF2B5EF4-FFF2-40B4-BE49-F238E27FC236}">
                <a16:creationId xmlns:a16="http://schemas.microsoft.com/office/drawing/2014/main" id="{CB429436-377E-CE9D-E2B7-B7EC822D8D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263" y="2960688"/>
            <a:ext cx="7556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49" name="Oval 133">
            <a:extLst>
              <a:ext uri="{FF2B5EF4-FFF2-40B4-BE49-F238E27FC236}">
                <a16:creationId xmlns:a16="http://schemas.microsoft.com/office/drawing/2014/main" id="{876080D6-C7ED-6844-AB63-540886C11D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8688" y="2960688"/>
            <a:ext cx="323850" cy="287337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0" name="Oval 134">
            <a:extLst>
              <a:ext uri="{FF2B5EF4-FFF2-40B4-BE49-F238E27FC236}">
                <a16:creationId xmlns:a16="http://schemas.microsoft.com/office/drawing/2014/main" id="{B956B05E-257E-0AA5-568A-44031517E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1288" y="2960688"/>
            <a:ext cx="611187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1" name="Oval 135">
            <a:extLst>
              <a:ext uri="{FF2B5EF4-FFF2-40B4-BE49-F238E27FC236}">
                <a16:creationId xmlns:a16="http://schemas.microsoft.com/office/drawing/2014/main" id="{B2EADEEE-8A9A-B801-1E93-C50422179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575" y="3897313"/>
            <a:ext cx="5397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2" name="Oval 136">
            <a:extLst>
              <a:ext uri="{FF2B5EF4-FFF2-40B4-BE49-F238E27FC236}">
                <a16:creationId xmlns:a16="http://schemas.microsoft.com/office/drawing/2014/main" id="{ACD3E298-C43F-77AE-60DE-0DA0DC0270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3213" y="3860800"/>
            <a:ext cx="5397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3" name="Oval 137">
            <a:extLst>
              <a:ext uri="{FF2B5EF4-FFF2-40B4-BE49-F238E27FC236}">
                <a16:creationId xmlns:a16="http://schemas.microsoft.com/office/drawing/2014/main" id="{2C147CF2-C0DC-9646-A151-DEC6EC588E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6588" y="3897313"/>
            <a:ext cx="323850" cy="287337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4" name="Oval 138">
            <a:extLst>
              <a:ext uri="{FF2B5EF4-FFF2-40B4-BE49-F238E27FC236}">
                <a16:creationId xmlns:a16="http://schemas.microsoft.com/office/drawing/2014/main" id="{EF8BE56E-4952-E51E-1ABF-D08CA0CCC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5250" y="2960688"/>
            <a:ext cx="5397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5" name="Text Box 139">
            <a:extLst>
              <a:ext uri="{FF2B5EF4-FFF2-40B4-BE49-F238E27FC236}">
                <a16:creationId xmlns:a16="http://schemas.microsoft.com/office/drawing/2014/main" id="{783E88C0-7F7D-15C7-D7AC-F9D006FDE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784725"/>
            <a:ext cx="46672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FF00FF"/>
                </a:solidFill>
                <a:latin typeface="Times New Roman" panose="02020603050405020304" pitchFamily="18" charset="0"/>
              </a:rPr>
              <a:t>division</a:t>
            </a:r>
            <a:r>
              <a:rPr lang="en-US" altLang="en-US" sz="2000">
                <a:latin typeface="Times New Roman" panose="02020603050405020304" pitchFamily="18" charset="0"/>
              </a:rPr>
              <a:t> </a:t>
            </a:r>
            <a:r>
              <a:rPr lang="en-US" altLang="en-US" sz="2000">
                <a:latin typeface="Times New Roman" panose="02020603050405020304" pitchFamily="18" charset="0"/>
                <a:sym typeface="Symbol" panose="05050102010706020507" pitchFamily="18" charset="2"/>
              </a:rPr>
              <a:t> </a:t>
            </a:r>
            <a:r>
              <a:rPr lang="en-US" altLang="en-US" sz="2000">
                <a:solidFill>
                  <a:srgbClr val="0000FF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position + </a:t>
            </a:r>
            <a:r>
              <a:rPr lang="en-US" altLang="en-US" sz="2000">
                <a:solidFill>
                  <a:srgbClr val="FF00FF"/>
                </a:solidFill>
                <a:latin typeface="Times New Roman" panose="02020603050405020304" pitchFamily="18" charset="0"/>
              </a:rPr>
              <a:t>division</a:t>
            </a:r>
            <a:r>
              <a:rPr lang="en-US" altLang="en-US" sz="2000">
                <a:latin typeface="Times New Roman" panose="02020603050405020304" pitchFamily="18" charset="0"/>
              </a:rPr>
              <a:t> </a:t>
            </a:r>
            <a:r>
              <a:rPr lang="en-US" altLang="en-US" sz="2000">
                <a:latin typeface="Times New Roman" panose="02020603050405020304" pitchFamily="18" charset="0"/>
                <a:sym typeface="Symbol" panose="05050102010706020507" pitchFamily="18" charset="2"/>
              </a:rPr>
              <a:t> </a:t>
            </a:r>
            <a:r>
              <a:rPr lang="en-US" altLang="en-US" sz="2000">
                <a:solidFill>
                  <a:srgbClr val="0000FF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position</a:t>
            </a:r>
            <a:r>
              <a:rPr lang="en-US" altLang="en-US" sz="2000">
                <a:latin typeface="Times New Roman" panose="02020603050405020304" pitchFamily="18" charset="0"/>
                <a:sym typeface="Symbol" panose="05050102010706020507" pitchFamily="18" charset="2"/>
              </a:rPr>
              <a:t>  </a:t>
            </a:r>
            <a:r>
              <a:rPr lang="en-US" altLang="en-US" sz="2000">
                <a:solidFill>
                  <a:srgbClr val="0000FF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=</a:t>
            </a:r>
          </a:p>
        </p:txBody>
      </p:sp>
      <p:sp>
        <p:nvSpPr>
          <p:cNvPr id="104556" name="Oval 140">
            <a:extLst>
              <a:ext uri="{FF2B5EF4-FFF2-40B4-BE49-F238E27FC236}">
                <a16:creationId xmlns:a16="http://schemas.microsoft.com/office/drawing/2014/main" id="{E48817AB-BB99-54D5-1A1D-28DA2ABC42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6175" y="3860800"/>
            <a:ext cx="539750" cy="323850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104557" name="Oval 141">
            <a:extLst>
              <a:ext uri="{FF2B5EF4-FFF2-40B4-BE49-F238E27FC236}">
                <a16:creationId xmlns:a16="http://schemas.microsoft.com/office/drawing/2014/main" id="{ED1C6A6C-15E2-B2C3-815A-F71D106506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1363" y="3860800"/>
            <a:ext cx="323850" cy="287338"/>
          </a:xfrm>
          <a:prstGeom prst="ellipse">
            <a:avLst/>
          </a:prstGeom>
          <a:noFill/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aphicFrame>
        <p:nvGraphicFramePr>
          <p:cNvPr id="104558" name="Object 142">
            <a:extLst>
              <a:ext uri="{FF2B5EF4-FFF2-40B4-BE49-F238E27FC236}">
                <a16:creationId xmlns:a16="http://schemas.microsoft.com/office/drawing/2014/main" id="{7D19CFC2-757F-48E2-F601-22494AD7198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194550" y="6135688"/>
          <a:ext cx="1797050" cy="569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6" imgW="1040948" imgH="330057" progId="Equation.3">
                  <p:embed/>
                </p:oleObj>
              </mc:Choice>
              <mc:Fallback>
                <p:oleObj name="Equation" r:id="rId16" imgW="1040948" imgH="330057" progId="Equation.3">
                  <p:embed/>
                  <p:pic>
                    <p:nvPicPr>
                      <p:cNvPr id="104558" name="Object 142">
                        <a:extLst>
                          <a:ext uri="{FF2B5EF4-FFF2-40B4-BE49-F238E27FC236}">
                            <a16:creationId xmlns:a16="http://schemas.microsoft.com/office/drawing/2014/main" id="{7D19CFC2-757F-48E2-F601-22494AD7198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94550" y="6135688"/>
                        <a:ext cx="1797050" cy="569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559" name="Text Box 143">
            <a:extLst>
              <a:ext uri="{FF2B5EF4-FFF2-40B4-BE49-F238E27FC236}">
                <a16:creationId xmlns:a16="http://schemas.microsoft.com/office/drawing/2014/main" id="{9D9FB6F8-CED4-8AE7-2E7C-2455AABF9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125" y="4605338"/>
            <a:ext cx="51911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…</a:t>
            </a:r>
          </a:p>
        </p:txBody>
      </p:sp>
      <p:sp>
        <p:nvSpPr>
          <p:cNvPr id="104560" name="Text Box 144">
            <a:extLst>
              <a:ext uri="{FF2B5EF4-FFF2-40B4-BE49-F238E27FC236}">
                <a16:creationId xmlns:a16="http://schemas.microsoft.com/office/drawing/2014/main" id="{BE99BE34-7C8E-1585-AA7A-A0CB6FBBAA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54863" y="5911850"/>
            <a:ext cx="183673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Times New Roman" panose="02020603050405020304" pitchFamily="18" charset="0"/>
              </a:rPr>
              <a:t>k=2m, first term=0</a:t>
            </a:r>
          </a:p>
        </p:txBody>
      </p:sp>
      <p:graphicFrame>
        <p:nvGraphicFramePr>
          <p:cNvPr id="104561" name="Object 145">
            <a:extLst>
              <a:ext uri="{FF2B5EF4-FFF2-40B4-BE49-F238E27FC236}">
                <a16:creationId xmlns:a16="http://schemas.microsoft.com/office/drawing/2014/main" id="{852EC14C-A785-379E-7CE7-756D7A53E2C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181600" y="4724400"/>
          <a:ext cx="363855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8" imgW="1727200" imgH="241300" progId="Equation.DSMT4">
                  <p:embed/>
                </p:oleObj>
              </mc:Choice>
              <mc:Fallback>
                <p:oleObj name="Equation" r:id="rId18" imgW="1727200" imgH="241300" progId="Equation.DSMT4">
                  <p:embed/>
                  <p:pic>
                    <p:nvPicPr>
                      <p:cNvPr id="104561" name="Object 145">
                        <a:extLst>
                          <a:ext uri="{FF2B5EF4-FFF2-40B4-BE49-F238E27FC236}">
                            <a16:creationId xmlns:a16="http://schemas.microsoft.com/office/drawing/2014/main" id="{852EC14C-A785-379E-7CE7-756D7A53E2C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4724400"/>
                        <a:ext cx="363855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3787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>
            <a:extLst>
              <a:ext uri="{FF2B5EF4-FFF2-40B4-BE49-F238E27FC236}">
                <a16:creationId xmlns:a16="http://schemas.microsoft.com/office/drawing/2014/main" id="{AB480C0F-269C-7AF4-81E4-07FAB4D18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836613"/>
            <a:ext cx="37941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5" name="Rectangle 3">
            <a:extLst>
              <a:ext uri="{FF2B5EF4-FFF2-40B4-BE49-F238E27FC236}">
                <a16:creationId xmlns:a16="http://schemas.microsoft.com/office/drawing/2014/main" id="{0D9ACC02-8852-D2DC-4B4D-1903C6370D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Appendix: Gaussian Degree Distributions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5476" name="Text Box 4">
            <a:extLst>
              <a:ext uri="{FF2B5EF4-FFF2-40B4-BE49-F238E27FC236}">
                <a16:creationId xmlns:a16="http://schemas.microsoft.com/office/drawing/2014/main" id="{F4FC0D44-715A-0229-7228-69E3AFF4EC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8263" y="3746500"/>
            <a:ext cx="38766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Degree distributions in boxes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m 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US" altLang="en-US" sz="2200">
                <a:latin typeface="Times New Roman" panose="02020603050405020304" pitchFamily="18" charset="0"/>
              </a:rPr>
              <a:t> n = 8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8, </a:t>
            </a:r>
            <a:r>
              <a:rPr lang="en-US" altLang="en-US" sz="2200">
                <a:latin typeface="Times New Roman" panose="02020603050405020304" pitchFamily="18" charset="0"/>
              </a:rPr>
              <a:t>9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9, </a:t>
            </a:r>
            <a:r>
              <a:rPr lang="en-US" altLang="en-US" sz="2200">
                <a:latin typeface="Times New Roman" panose="02020603050405020304" pitchFamily="18" charset="0"/>
              </a:rPr>
              <a:t>10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10, </a:t>
            </a:r>
            <a:r>
              <a:rPr lang="en-US" altLang="en-US" sz="2200">
                <a:latin typeface="Times New Roman" panose="02020603050405020304" pitchFamily="18" charset="0"/>
              </a:rPr>
              <a:t>11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11</a:t>
            </a:r>
          </a:p>
        </p:txBody>
      </p:sp>
      <p:graphicFrame>
        <p:nvGraphicFramePr>
          <p:cNvPr id="105477" name="Object 5">
            <a:extLst>
              <a:ext uri="{FF2B5EF4-FFF2-40B4-BE49-F238E27FC236}">
                <a16:creationId xmlns:a16="http://schemas.microsoft.com/office/drawing/2014/main" id="{700A933B-89BF-3A1F-112D-CAE9C9F4014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9388" y="1755775"/>
          <a:ext cx="4895850" cy="628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78000" imgH="228600" progId="Equation.3">
                  <p:embed/>
                </p:oleObj>
              </mc:Choice>
              <mc:Fallback>
                <p:oleObj name="Equation" r:id="rId3" imgW="1778000" imgH="228600" progId="Equation.3">
                  <p:embed/>
                  <p:pic>
                    <p:nvPicPr>
                      <p:cNvPr id="105477" name="Object 5">
                        <a:extLst>
                          <a:ext uri="{FF2B5EF4-FFF2-40B4-BE49-F238E27FC236}">
                            <a16:creationId xmlns:a16="http://schemas.microsoft.com/office/drawing/2014/main" id="{700A933B-89BF-3A1F-112D-CAE9C9F4014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1755775"/>
                        <a:ext cx="4895850" cy="628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5478" name="Object 6">
            <a:extLst>
              <a:ext uri="{FF2B5EF4-FFF2-40B4-BE49-F238E27FC236}">
                <a16:creationId xmlns:a16="http://schemas.microsoft.com/office/drawing/2014/main" id="{4A447AD4-A9BD-CF4B-7026-C20E61FA571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5288" y="4078288"/>
          <a:ext cx="4321175" cy="909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688367" imgH="355446" progId="Equation.3">
                  <p:embed/>
                </p:oleObj>
              </mc:Choice>
              <mc:Fallback>
                <p:oleObj name="Equation" r:id="rId5" imgW="1688367" imgH="355446" progId="Equation.3">
                  <p:embed/>
                  <p:pic>
                    <p:nvPicPr>
                      <p:cNvPr id="105478" name="Object 6">
                        <a:extLst>
                          <a:ext uri="{FF2B5EF4-FFF2-40B4-BE49-F238E27FC236}">
                            <a16:creationId xmlns:a16="http://schemas.microsoft.com/office/drawing/2014/main" id="{4A447AD4-A9BD-CF4B-7026-C20E61FA571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4078288"/>
                        <a:ext cx="4321175" cy="9096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479" name="Text Box 7">
            <a:extLst>
              <a:ext uri="{FF2B5EF4-FFF2-40B4-BE49-F238E27FC236}">
                <a16:creationId xmlns:a16="http://schemas.microsoft.com/office/drawing/2014/main" id="{45998E7F-030A-55AB-6FD6-511B2CB1B6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363" y="3933825"/>
            <a:ext cx="284956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Binomial distribution:</a:t>
            </a:r>
          </a:p>
        </p:txBody>
      </p:sp>
      <p:sp>
        <p:nvSpPr>
          <p:cNvPr id="105480" name="Text Box 8">
            <a:extLst>
              <a:ext uri="{FF2B5EF4-FFF2-40B4-BE49-F238E27FC236}">
                <a16:creationId xmlns:a16="http://schemas.microsoft.com/office/drawing/2014/main" id="{B1905674-80D8-F685-326C-18735D9D45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163" y="2332038"/>
            <a:ext cx="4648200" cy="109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Symbol" panose="05050102010706020507" pitchFamily="18" charset="2"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= binomial </a:t>
            </a: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 binomial</a:t>
            </a:r>
          </a:p>
          <a:p>
            <a:pPr eaLnBrk="1" hangingPunct="1">
              <a:spcBef>
                <a:spcPct val="0"/>
              </a:spcBef>
              <a:buFont typeface="Symbol" panose="05050102010706020507" pitchFamily="18" charset="2"/>
              <a:buChar char="»"/>
            </a:pP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 Gaussian  Gaussian (when m) </a:t>
            </a:r>
          </a:p>
          <a:p>
            <a:pPr eaLnBrk="1" hangingPunct="1">
              <a:spcBef>
                <a:spcPct val="0"/>
              </a:spcBef>
              <a:buFont typeface="Symbol" panose="05050102010706020507" pitchFamily="18" charset="2"/>
              <a:buNone/>
            </a:pP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= Gaussian</a:t>
            </a:r>
          </a:p>
        </p:txBody>
      </p:sp>
      <p:sp>
        <p:nvSpPr>
          <p:cNvPr id="105481" name="Text Box 9">
            <a:extLst>
              <a:ext uri="{FF2B5EF4-FFF2-40B4-BE49-F238E27FC236}">
                <a16:creationId xmlns:a16="http://schemas.microsoft.com/office/drawing/2014/main" id="{B3D99819-9303-274B-8D45-CEC4A854DA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363" y="4941888"/>
            <a:ext cx="5795962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approaches a Gaussian distribution at large 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  <a:sym typeface="Symbol" panose="05050102010706020507" pitchFamily="18" charset="2"/>
              </a:rPr>
              <a:t>Gaussian  Gaussian is still a Gaussian</a:t>
            </a:r>
          </a:p>
        </p:txBody>
      </p:sp>
      <p:sp>
        <p:nvSpPr>
          <p:cNvPr id="105482" name="Rectangle 10">
            <a:extLst>
              <a:ext uri="{FF2B5EF4-FFF2-40B4-BE49-F238E27FC236}">
                <a16:creationId xmlns:a16="http://schemas.microsoft.com/office/drawing/2014/main" id="{C0C72C66-064D-A8A3-C70F-FEE349AB8B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3913" y="944563"/>
            <a:ext cx="10858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Times New Roman" panose="02020603050405020304" pitchFamily="18" charset="0"/>
                <a:sym typeface="Symbol" panose="05050102010706020507" pitchFamily="18" charset="2"/>
              </a:rPr>
              <a:t>Gaussian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Times New Roman" panose="02020603050405020304" pitchFamily="18" charset="0"/>
                <a:sym typeface="Symbol" panose="05050102010706020507" pitchFamily="18" charset="2"/>
              </a:rPr>
              <a:t>fits</a:t>
            </a:r>
          </a:p>
        </p:txBody>
      </p:sp>
      <p:sp>
        <p:nvSpPr>
          <p:cNvPr id="105483" name="Line 11">
            <a:extLst>
              <a:ext uri="{FF2B5EF4-FFF2-40B4-BE49-F238E27FC236}">
                <a16:creationId xmlns:a16="http://schemas.microsoft.com/office/drawing/2014/main" id="{A072BC7E-E241-E087-AFCA-9DD5C01669B6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8738" y="1412875"/>
            <a:ext cx="43180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5484" name="Line 12">
            <a:extLst>
              <a:ext uri="{FF2B5EF4-FFF2-40B4-BE49-F238E27FC236}">
                <a16:creationId xmlns:a16="http://schemas.microsoft.com/office/drawing/2014/main" id="{56625D1C-C96F-1E10-9EB7-5E0CB858845C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2225" y="1412875"/>
            <a:ext cx="431800" cy="13684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105485" name="Text Box 13">
            <a:extLst>
              <a:ext uri="{FF2B5EF4-FFF2-40B4-BE49-F238E27FC236}">
                <a16:creationId xmlns:a16="http://schemas.microsoft.com/office/drawing/2014/main" id="{1A7F084F-E171-E505-D5C0-315AC099A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5949950"/>
            <a:ext cx="5541962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Further questions: diffusions on 2D lattices?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Any corresponding 3D stacks?</a:t>
            </a:r>
          </a:p>
        </p:txBody>
      </p:sp>
    </p:spTree>
    <p:extLst>
      <p:ext uri="{BB962C8B-B14F-4D97-AF65-F5344CB8AC3E}">
        <p14:creationId xmlns:p14="http://schemas.microsoft.com/office/powerpoint/2010/main" val="31668303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714EF2D9-3CB0-EB41-3FCB-02DE62DE9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Model 4: 2D Lattice Gas Model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44035" name="Picture 4">
            <a:extLst>
              <a:ext uri="{FF2B5EF4-FFF2-40B4-BE49-F238E27FC236}">
                <a16:creationId xmlns:a16="http://schemas.microsoft.com/office/drawing/2014/main" id="{9A2F5B7E-ECB7-786A-8FF8-273BC1607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990600"/>
            <a:ext cx="3495675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6" name="Text Box 7">
            <a:extLst>
              <a:ext uri="{FF2B5EF4-FFF2-40B4-BE49-F238E27FC236}">
                <a16:creationId xmlns:a16="http://schemas.microsoft.com/office/drawing/2014/main" id="{FDA4BA43-AABE-41E0-1488-27EE6B1FE0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4512002"/>
            <a:ext cx="455605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>
                <a:schemeClr val="tx1"/>
              </a:buClr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periodic boundary condition</a:t>
            </a:r>
          </a:p>
        </p:txBody>
      </p:sp>
      <p:pic>
        <p:nvPicPr>
          <p:cNvPr id="44037" name="Picture 10">
            <a:extLst>
              <a:ext uri="{FF2B5EF4-FFF2-40B4-BE49-F238E27FC236}">
                <a16:creationId xmlns:a16="http://schemas.microsoft.com/office/drawing/2014/main" id="{AA8117AB-B069-398F-375F-9721A3018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114425"/>
            <a:ext cx="3810000" cy="309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FF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8" name="Text Box 11">
            <a:extLst>
              <a:ext uri="{FF2B5EF4-FFF2-40B4-BE49-F238E27FC236}">
                <a16:creationId xmlns:a16="http://schemas.microsoft.com/office/drawing/2014/main" id="{C63C4326-18FB-6833-6DBA-0FF0EBDD8C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1375" y="4346575"/>
            <a:ext cx="4492625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40626" bIns="0">
            <a:spAutoFit/>
          </a:bodyPr>
          <a:lstStyle>
            <a:lvl1pPr defTabSz="912813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2813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2813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2813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2813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latin typeface="Times New Roman" panose="02020603050405020304" pitchFamily="18" charset="0"/>
              </a:rPr>
              <a:t>The phase-space network of 3 particles in a 3 </a:t>
            </a:r>
            <a:r>
              <a:rPr lang="en-US" altLang="en-US" sz="2800"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 2 lattice</a:t>
            </a:r>
            <a:endParaRPr lang="en-US" altLang="en-US" sz="2800" b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C1E89E-690B-E9E9-B7B2-1A4149C757F1}"/>
              </a:ext>
            </a:extLst>
          </p:cNvPr>
          <p:cNvSpPr txBox="1"/>
          <p:nvPr/>
        </p:nvSpPr>
        <p:spPr>
          <a:xfrm>
            <a:off x="-354496" y="5410200"/>
            <a:ext cx="9525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eaLnBrk="1" hangingPunct="1"/>
            <a:r>
              <a:rPr lang="en-US" altLang="en-US" sz="28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Model 5: quasicrystals (i.e. projection of high-D crystals) </a:t>
            </a:r>
            <a:r>
              <a:rPr lang="en-US" altLang="en-US" sz="2800" b="1" dirty="0">
                <a:latin typeface="Times New Roman" panose="02020603050405020304" pitchFamily="18" charset="0"/>
              </a:rPr>
              <a:t>whose </a:t>
            </a:r>
            <a:r>
              <a:rPr lang="en-US" altLang="en-US" sz="2800" b="1" dirty="0" err="1">
                <a:latin typeface="Times New Roman" panose="02020603050405020304" pitchFamily="18" charset="0"/>
              </a:rPr>
              <a:t>phason</a:t>
            </a:r>
            <a:r>
              <a:rPr lang="en-US" altLang="en-US" sz="2800" dirty="0"/>
              <a:t> flips are the links in phase space network</a:t>
            </a:r>
            <a:endParaRPr lang="en-US" altLang="zh-CN" sz="2800" b="1" dirty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65BDDCEB-03C5-F280-1F0D-E18A76145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066800"/>
            <a:ext cx="8610600" cy="437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Introduction and Experiment: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Theory and Simulation: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chemeClr val="bg2"/>
                </a:solidFill>
                <a:latin typeface="Times New Roman" panose="02020603050405020304" pitchFamily="18" charset="0"/>
              </a:rPr>
              <a:t>Phase-Space Networks</a:t>
            </a:r>
            <a:endParaRPr lang="zh-CN" altLang="en-US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Network construction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Network properties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Applications in physics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Open questions in math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A50021"/>
                </a:solidFill>
                <a:latin typeface="Times New Roman" panose="02020603050405020304" pitchFamily="18" charset="0"/>
              </a:rPr>
              <a:t>			</a:t>
            </a:r>
            <a:endParaRPr lang="en-US" altLang="en-US" dirty="0">
              <a:solidFill>
                <a:srgbClr val="A5002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Snip Same Side Corner Rectangle 2">
            <a:extLst>
              <a:ext uri="{FF2B5EF4-FFF2-40B4-BE49-F238E27FC236}">
                <a16:creationId xmlns:a16="http://schemas.microsoft.com/office/drawing/2014/main" id="{13C3C5E6-7330-58E6-9291-999C3F018E09}"/>
              </a:ext>
            </a:extLst>
          </p:cNvPr>
          <p:cNvSpPr/>
          <p:nvPr/>
        </p:nvSpPr>
        <p:spPr>
          <a:xfrm>
            <a:off x="0" y="4953000"/>
            <a:ext cx="9144000" cy="1973719"/>
          </a:xfrm>
          <a:prstGeom prst="snip2SameRect">
            <a:avLst>
              <a:gd name="adj1" fmla="val 45347"/>
              <a:gd name="adj2" fmla="val 0"/>
            </a:avLst>
          </a:prstGeom>
          <a:blipFill dpi="0" rotWithShape="1">
            <a:blip r:embed="rId3">
              <a:alphaModFix amt="38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-23000"/>
                      </a14:imgEffect>
                    </a14:imgLayer>
                  </a14:imgProps>
                </a:ext>
              </a:extLst>
            </a:blip>
            <a:srcRect/>
            <a:stretch>
              <a:fillRect t="-200000" b="-100000"/>
            </a:stretch>
          </a:blipFill>
          <a:ln>
            <a:noFill/>
          </a:ln>
          <a:effectLst>
            <a:glow rad="12700">
              <a:schemeClr val="accent1">
                <a:alpha val="1000"/>
              </a:schemeClr>
            </a:glow>
            <a:softEdge rad="139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8" name="Text Box 2">
            <a:extLst>
              <a:ext uri="{FF2B5EF4-FFF2-40B4-BE49-F238E27FC236}">
                <a16:creationId xmlns:a16="http://schemas.microsoft.com/office/drawing/2014/main" id="{922A4579-7EBB-36D7-C66D-C7617EC563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" y="839788"/>
            <a:ext cx="8550275" cy="393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 sz="2800">
                <a:solidFill>
                  <a:srgbClr val="0000FF"/>
                </a:solidFill>
                <a:ea typeface="宋体" panose="02010600030101010101" pitchFamily="2" charset="-122"/>
              </a:rPr>
              <a:t>Small world:</a:t>
            </a:r>
            <a:r>
              <a:rPr lang="en-US" altLang="zh-CN" sz="2800">
                <a:ea typeface="宋体" panose="02010600030101010101" pitchFamily="2" charset="-122"/>
              </a:rPr>
              <a:t> </a:t>
            </a:r>
          </a:p>
          <a:p>
            <a:r>
              <a:rPr lang="en-US" altLang="zh-CN" sz="2800">
                <a:solidFill>
                  <a:srgbClr val="0000FF"/>
                </a:solidFill>
                <a:ea typeface="宋体" panose="02010600030101010101" pitchFamily="2" charset="-122"/>
              </a:rPr>
              <a:t>mean distance between nodes &lt; log (network size N</a:t>
            </a:r>
            <a:r>
              <a:rPr lang="en-US" altLang="zh-CN" sz="2800" baseline="-25000">
                <a:solidFill>
                  <a:srgbClr val="0000FF"/>
                </a:solidFill>
                <a:ea typeface="宋体" panose="02010600030101010101" pitchFamily="2" charset="-122"/>
              </a:rPr>
              <a:t>node</a:t>
            </a:r>
            <a:r>
              <a:rPr lang="en-US" altLang="zh-CN" sz="2800">
                <a:solidFill>
                  <a:srgbClr val="0000FF"/>
                </a:solidFill>
                <a:ea typeface="宋体" panose="02010600030101010101" pitchFamily="2" charset="-122"/>
              </a:rPr>
              <a:t>)</a:t>
            </a:r>
          </a:p>
          <a:p>
            <a:endParaRPr lang="en-US" altLang="zh-CN" sz="2800">
              <a:solidFill>
                <a:srgbClr val="0000FF"/>
              </a:solidFill>
              <a:ea typeface="宋体" panose="02010600030101010101" pitchFamily="2" charset="-122"/>
            </a:endParaRPr>
          </a:p>
          <a:p>
            <a:endParaRPr lang="en-US" altLang="zh-CN" sz="2800">
              <a:ea typeface="宋体" panose="02010600030101010101" pitchFamily="2" charset="-122"/>
            </a:endParaRPr>
          </a:p>
          <a:p>
            <a:endParaRPr lang="en-US" altLang="zh-CN" sz="2800">
              <a:ea typeface="宋体" panose="02010600030101010101" pitchFamily="2" charset="-122"/>
            </a:endParaRPr>
          </a:p>
          <a:p>
            <a:endParaRPr lang="en-US" altLang="zh-CN" sz="2800">
              <a:ea typeface="宋体" panose="02010600030101010101" pitchFamily="2" charset="-122"/>
            </a:endParaRPr>
          </a:p>
          <a:p>
            <a:endParaRPr lang="en-US" altLang="zh-CN" sz="2800">
              <a:ea typeface="宋体" panose="02010600030101010101" pitchFamily="2" charset="-122"/>
            </a:endParaRPr>
          </a:p>
          <a:p>
            <a:endParaRPr lang="en-US" altLang="zh-CN" sz="2800">
              <a:ea typeface="宋体" panose="02010600030101010101" pitchFamily="2" charset="-122"/>
            </a:endParaRPr>
          </a:p>
          <a:p>
            <a:r>
              <a:rPr lang="en-US" altLang="zh-CN" sz="2800" b="0">
                <a:ea typeface="宋体" panose="02010600030101010101" pitchFamily="2" charset="-122"/>
              </a:rPr>
              <a:t>largest distance</a:t>
            </a:r>
            <a:r>
              <a:rPr lang="en-US" altLang="zh-CN" sz="2800">
                <a:ea typeface="宋体" panose="02010600030101010101" pitchFamily="2" charset="-122"/>
              </a:rPr>
              <a:t> </a:t>
            </a:r>
            <a:r>
              <a:rPr lang="en-US" altLang="zh-CN" sz="2800" b="0">
                <a:ea typeface="宋体" panose="02010600030101010101" pitchFamily="2" charset="-122"/>
              </a:rPr>
              <a:t>= number of cubes ~ </a:t>
            </a:r>
            <a:r>
              <a:rPr lang="en-US" altLang="zh-CN" sz="2800" b="0" i="1">
                <a:ea typeface="宋体" panose="02010600030101010101" pitchFamily="2" charset="-122"/>
              </a:rPr>
              <a:t>L</a:t>
            </a:r>
            <a:r>
              <a:rPr lang="en-US" altLang="zh-CN" sz="2800" b="0" baseline="30000"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306179" name="Rectangle 3">
            <a:extLst>
              <a:ext uri="{FF2B5EF4-FFF2-40B4-BE49-F238E27FC236}">
                <a16:creationId xmlns:a16="http://schemas.microsoft.com/office/drawing/2014/main" id="{7649AD7D-4958-7870-B19E-CE04F0E16E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Small-World Network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306180" name="Object 4">
            <a:extLst>
              <a:ext uri="{FF2B5EF4-FFF2-40B4-BE49-F238E27FC236}">
                <a16:creationId xmlns:a16="http://schemas.microsoft.com/office/drawing/2014/main" id="{E63CF636-CE58-B829-99B0-71795197DD6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6375" y="4778375"/>
          <a:ext cx="4724400" cy="696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460160" imgH="215640" progId="Equation.3">
                  <p:embed/>
                </p:oleObj>
              </mc:Choice>
              <mc:Fallback>
                <p:oleObj name="Equation" r:id="rId3" imgW="1460160" imgH="215640" progId="Equation.3">
                  <p:embed/>
                  <p:pic>
                    <p:nvPicPr>
                      <p:cNvPr id="306180" name="Object 4">
                        <a:extLst>
                          <a:ext uri="{FF2B5EF4-FFF2-40B4-BE49-F238E27FC236}">
                            <a16:creationId xmlns:a16="http://schemas.microsoft.com/office/drawing/2014/main" id="{E63CF636-CE58-B829-99B0-71795197DD6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375" y="4778375"/>
                        <a:ext cx="4724400" cy="696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06181" name="Group 5">
            <a:extLst>
              <a:ext uri="{FF2B5EF4-FFF2-40B4-BE49-F238E27FC236}">
                <a16:creationId xmlns:a16="http://schemas.microsoft.com/office/drawing/2014/main" id="{C0CAED10-151F-F096-3E47-C34D8AB5DAC4}"/>
              </a:ext>
            </a:extLst>
          </p:cNvPr>
          <p:cNvGrpSpPr>
            <a:grpSpLocks/>
          </p:cNvGrpSpPr>
          <p:nvPr/>
        </p:nvGrpSpPr>
        <p:grpSpPr bwMode="auto">
          <a:xfrm>
            <a:off x="2209800" y="1943100"/>
            <a:ext cx="4572000" cy="1901825"/>
            <a:chOff x="2208" y="2976"/>
            <a:chExt cx="2880" cy="1198"/>
          </a:xfrm>
        </p:grpSpPr>
        <p:grpSp>
          <p:nvGrpSpPr>
            <p:cNvPr id="306182" name="Group 6">
              <a:extLst>
                <a:ext uri="{FF2B5EF4-FFF2-40B4-BE49-F238E27FC236}">
                  <a16:creationId xmlns:a16="http://schemas.microsoft.com/office/drawing/2014/main" id="{DC1942CB-B137-2FD2-76A3-0A343A8CE1C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0" y="3118"/>
              <a:ext cx="1152" cy="960"/>
              <a:chOff x="1392" y="2544"/>
              <a:chExt cx="1152" cy="960"/>
            </a:xfrm>
          </p:grpSpPr>
          <p:sp>
            <p:nvSpPr>
              <p:cNvPr id="306183" name="Line 7">
                <a:extLst>
                  <a:ext uri="{FF2B5EF4-FFF2-40B4-BE49-F238E27FC236}">
                    <a16:creationId xmlns:a16="http://schemas.microsoft.com/office/drawing/2014/main" id="{CCBE0D34-93C7-8FA4-5487-280D096A33B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84" name="Line 8">
                <a:extLst>
                  <a:ext uri="{FF2B5EF4-FFF2-40B4-BE49-F238E27FC236}">
                    <a16:creationId xmlns:a16="http://schemas.microsoft.com/office/drawing/2014/main" id="{562BB33B-4308-9534-5CC3-FFE38A78E7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85" name="Line 9">
                <a:extLst>
                  <a:ext uri="{FF2B5EF4-FFF2-40B4-BE49-F238E27FC236}">
                    <a16:creationId xmlns:a16="http://schemas.microsoft.com/office/drawing/2014/main" id="{0E90F197-B2DB-C4A9-7CE8-7E81664DCFC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86" name="Line 10">
                <a:extLst>
                  <a:ext uri="{FF2B5EF4-FFF2-40B4-BE49-F238E27FC236}">
                    <a16:creationId xmlns:a16="http://schemas.microsoft.com/office/drawing/2014/main" id="{3D9CBA0A-887A-61D2-3D04-AFF72D9ABF9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87" name="Line 11">
                <a:extLst>
                  <a:ext uri="{FF2B5EF4-FFF2-40B4-BE49-F238E27FC236}">
                    <a16:creationId xmlns:a16="http://schemas.microsoft.com/office/drawing/2014/main" id="{0AF5CB8E-1438-1A15-E0AC-878AECA9812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88" name="Line 12">
                <a:extLst>
                  <a:ext uri="{FF2B5EF4-FFF2-40B4-BE49-F238E27FC236}">
                    <a16:creationId xmlns:a16="http://schemas.microsoft.com/office/drawing/2014/main" id="{907F329D-5D63-F0CF-A942-CB2E3A3ED4C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89" name="Line 13">
                <a:extLst>
                  <a:ext uri="{FF2B5EF4-FFF2-40B4-BE49-F238E27FC236}">
                    <a16:creationId xmlns:a16="http://schemas.microsoft.com/office/drawing/2014/main" id="{962E9939-F065-960A-EC1B-33432C71E5E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90" name="Line 14">
                <a:extLst>
                  <a:ext uri="{FF2B5EF4-FFF2-40B4-BE49-F238E27FC236}">
                    <a16:creationId xmlns:a16="http://schemas.microsoft.com/office/drawing/2014/main" id="{DBF78E79-1B0F-F333-C471-FBB7B6F5F3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91" name="Line 15">
                <a:extLst>
                  <a:ext uri="{FF2B5EF4-FFF2-40B4-BE49-F238E27FC236}">
                    <a16:creationId xmlns:a16="http://schemas.microsoft.com/office/drawing/2014/main" id="{AE02F16F-6EA3-8780-C556-87EC3F50EF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92" name="Line 16">
                <a:extLst>
                  <a:ext uri="{FF2B5EF4-FFF2-40B4-BE49-F238E27FC236}">
                    <a16:creationId xmlns:a16="http://schemas.microsoft.com/office/drawing/2014/main" id="{702503C1-E9D5-8CA8-D8AF-6A133254C33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93" name="Line 17">
                <a:extLst>
                  <a:ext uri="{FF2B5EF4-FFF2-40B4-BE49-F238E27FC236}">
                    <a16:creationId xmlns:a16="http://schemas.microsoft.com/office/drawing/2014/main" id="{1679FE7E-AE6A-1CA5-FDA7-59C5260B4B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194" name="Line 18">
                <a:extLst>
                  <a:ext uri="{FF2B5EF4-FFF2-40B4-BE49-F238E27FC236}">
                    <a16:creationId xmlns:a16="http://schemas.microsoft.com/office/drawing/2014/main" id="{EFAC40F8-15F5-970D-A518-B1D9043698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306195" name="Group 19">
                <a:extLst>
                  <a:ext uri="{FF2B5EF4-FFF2-40B4-BE49-F238E27FC236}">
                    <a16:creationId xmlns:a16="http://schemas.microsoft.com/office/drawing/2014/main" id="{903917F2-3147-BA57-9FE2-808A089464D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306196" name="Line 20">
                  <a:extLst>
                    <a:ext uri="{FF2B5EF4-FFF2-40B4-BE49-F238E27FC236}">
                      <a16:creationId xmlns:a16="http://schemas.microsoft.com/office/drawing/2014/main" id="{81CE7337-DC4B-4B12-0571-7316E1FA417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6197" name="Line 21">
                  <a:extLst>
                    <a:ext uri="{FF2B5EF4-FFF2-40B4-BE49-F238E27FC236}">
                      <a16:creationId xmlns:a16="http://schemas.microsoft.com/office/drawing/2014/main" id="{D251B4B6-C240-51AE-4628-6383F0CDDF4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6198" name="Line 22">
                  <a:extLst>
                    <a:ext uri="{FF2B5EF4-FFF2-40B4-BE49-F238E27FC236}">
                      <a16:creationId xmlns:a16="http://schemas.microsoft.com/office/drawing/2014/main" id="{C859D6F1-FF2F-D7A6-6AC5-540DC3FC5A7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6199" name="Line 23">
                  <a:extLst>
                    <a:ext uri="{FF2B5EF4-FFF2-40B4-BE49-F238E27FC236}">
                      <a16:creationId xmlns:a16="http://schemas.microsoft.com/office/drawing/2014/main" id="{03BFB6BD-8D2C-3038-7925-4DFA73E30A7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grpSp>
          <p:nvGrpSpPr>
            <p:cNvPr id="306200" name="Group 24">
              <a:extLst>
                <a:ext uri="{FF2B5EF4-FFF2-40B4-BE49-F238E27FC236}">
                  <a16:creationId xmlns:a16="http://schemas.microsoft.com/office/drawing/2014/main" id="{573AFDF9-3B9A-68AC-671E-9B91A0843366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744" y="3118"/>
              <a:ext cx="1152" cy="960"/>
              <a:chOff x="1392" y="2544"/>
              <a:chExt cx="1152" cy="960"/>
            </a:xfrm>
          </p:grpSpPr>
          <p:sp>
            <p:nvSpPr>
              <p:cNvPr id="306201" name="Line 25">
                <a:extLst>
                  <a:ext uri="{FF2B5EF4-FFF2-40B4-BE49-F238E27FC236}">
                    <a16:creationId xmlns:a16="http://schemas.microsoft.com/office/drawing/2014/main" id="{33803714-9C6C-AD87-F6A7-4CF047F08E8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2" name="Line 26">
                <a:extLst>
                  <a:ext uri="{FF2B5EF4-FFF2-40B4-BE49-F238E27FC236}">
                    <a16:creationId xmlns:a16="http://schemas.microsoft.com/office/drawing/2014/main" id="{A6242F58-BB8D-7702-940E-9516830A2D4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3" name="Line 27">
                <a:extLst>
                  <a:ext uri="{FF2B5EF4-FFF2-40B4-BE49-F238E27FC236}">
                    <a16:creationId xmlns:a16="http://schemas.microsoft.com/office/drawing/2014/main" id="{7438351F-1EB7-E241-FE65-E037C205A5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4" name="Line 28">
                <a:extLst>
                  <a:ext uri="{FF2B5EF4-FFF2-40B4-BE49-F238E27FC236}">
                    <a16:creationId xmlns:a16="http://schemas.microsoft.com/office/drawing/2014/main" id="{6F863652-0DAA-6419-012B-72980036ABE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5" name="Line 29">
                <a:extLst>
                  <a:ext uri="{FF2B5EF4-FFF2-40B4-BE49-F238E27FC236}">
                    <a16:creationId xmlns:a16="http://schemas.microsoft.com/office/drawing/2014/main" id="{DF07DE0D-9BC9-B08F-2285-7AF4002883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6" name="Line 30">
                <a:extLst>
                  <a:ext uri="{FF2B5EF4-FFF2-40B4-BE49-F238E27FC236}">
                    <a16:creationId xmlns:a16="http://schemas.microsoft.com/office/drawing/2014/main" id="{52760534-AD67-4E34-CCE4-C1E1F916138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7" name="Line 31">
                <a:extLst>
                  <a:ext uri="{FF2B5EF4-FFF2-40B4-BE49-F238E27FC236}">
                    <a16:creationId xmlns:a16="http://schemas.microsoft.com/office/drawing/2014/main" id="{9D8B688F-91B6-57C2-3CCC-98E2F365A4C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8" name="Line 32">
                <a:extLst>
                  <a:ext uri="{FF2B5EF4-FFF2-40B4-BE49-F238E27FC236}">
                    <a16:creationId xmlns:a16="http://schemas.microsoft.com/office/drawing/2014/main" id="{C4EBE452-1B75-5AF6-AE7C-4A443F77C8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09" name="Line 33">
                <a:extLst>
                  <a:ext uri="{FF2B5EF4-FFF2-40B4-BE49-F238E27FC236}">
                    <a16:creationId xmlns:a16="http://schemas.microsoft.com/office/drawing/2014/main" id="{62B18177-1FC9-0284-3FBA-9E7D4C29C14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10" name="Line 34">
                <a:extLst>
                  <a:ext uri="{FF2B5EF4-FFF2-40B4-BE49-F238E27FC236}">
                    <a16:creationId xmlns:a16="http://schemas.microsoft.com/office/drawing/2014/main" id="{FCD8290A-FFC5-3D36-3E97-828CE9DBEE9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11" name="Line 35">
                <a:extLst>
                  <a:ext uri="{FF2B5EF4-FFF2-40B4-BE49-F238E27FC236}">
                    <a16:creationId xmlns:a16="http://schemas.microsoft.com/office/drawing/2014/main" id="{9F997B3C-6839-850E-7550-F2331101E64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6212" name="Line 36">
                <a:extLst>
                  <a:ext uri="{FF2B5EF4-FFF2-40B4-BE49-F238E27FC236}">
                    <a16:creationId xmlns:a16="http://schemas.microsoft.com/office/drawing/2014/main" id="{83EAF73C-9988-0C30-E394-D4AE93AA1EF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306213" name="Group 37">
                <a:extLst>
                  <a:ext uri="{FF2B5EF4-FFF2-40B4-BE49-F238E27FC236}">
                    <a16:creationId xmlns:a16="http://schemas.microsoft.com/office/drawing/2014/main" id="{3DD53DE3-C5F1-F3E6-2247-663EF143C60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306214" name="Line 38">
                  <a:extLst>
                    <a:ext uri="{FF2B5EF4-FFF2-40B4-BE49-F238E27FC236}">
                      <a16:creationId xmlns:a16="http://schemas.microsoft.com/office/drawing/2014/main" id="{11BFBD84-9851-2444-928C-24764EE916F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6215" name="Line 39">
                  <a:extLst>
                    <a:ext uri="{FF2B5EF4-FFF2-40B4-BE49-F238E27FC236}">
                      <a16:creationId xmlns:a16="http://schemas.microsoft.com/office/drawing/2014/main" id="{395DA0D2-8EC8-534E-5471-FA24D728FE1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6216" name="Line 40">
                  <a:extLst>
                    <a:ext uri="{FF2B5EF4-FFF2-40B4-BE49-F238E27FC236}">
                      <a16:creationId xmlns:a16="http://schemas.microsoft.com/office/drawing/2014/main" id="{A1481FFA-CDDE-4509-E413-5E845C06370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6217" name="Line 41">
                  <a:extLst>
                    <a:ext uri="{FF2B5EF4-FFF2-40B4-BE49-F238E27FC236}">
                      <a16:creationId xmlns:a16="http://schemas.microsoft.com/office/drawing/2014/main" id="{5B87671E-187D-99B0-A9E2-16FAD983CEB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sp>
          <p:nvSpPr>
            <p:cNvPr id="306218" name="Oval 42">
              <a:extLst>
                <a:ext uri="{FF2B5EF4-FFF2-40B4-BE49-F238E27FC236}">
                  <a16:creationId xmlns:a16="http://schemas.microsoft.com/office/drawing/2014/main" id="{DAC59A59-FCED-47A9-6AD4-5CDBF38CE3E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297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600">
                  <a:latin typeface="Arial" panose="020B0604020202020204" pitchFamily="34" charset="0"/>
                </a:rPr>
                <a:t>4</a:t>
              </a:r>
            </a:p>
          </p:txBody>
        </p:sp>
        <p:sp>
          <p:nvSpPr>
            <p:cNvPr id="306219" name="Oval 43">
              <a:extLst>
                <a:ext uri="{FF2B5EF4-FFF2-40B4-BE49-F238E27FC236}">
                  <a16:creationId xmlns:a16="http://schemas.microsoft.com/office/drawing/2014/main" id="{69AB833A-EF37-FA50-21D9-DCD2C9ABBA1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4A</a:t>
              </a:r>
            </a:p>
          </p:txBody>
        </p:sp>
        <p:sp>
          <p:nvSpPr>
            <p:cNvPr id="306220" name="Oval 44">
              <a:extLst>
                <a:ext uri="{FF2B5EF4-FFF2-40B4-BE49-F238E27FC236}">
                  <a16:creationId xmlns:a16="http://schemas.microsoft.com/office/drawing/2014/main" id="{AC09E623-3674-0624-E202-740598C0C9A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4B</a:t>
              </a:r>
            </a:p>
          </p:txBody>
        </p:sp>
        <p:sp>
          <p:nvSpPr>
            <p:cNvPr id="306221" name="Oval 45">
              <a:extLst>
                <a:ext uri="{FF2B5EF4-FFF2-40B4-BE49-F238E27FC236}">
                  <a16:creationId xmlns:a16="http://schemas.microsoft.com/office/drawing/2014/main" id="{BF451C52-1D2F-4114-6491-C5485F46CA5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4C</a:t>
              </a:r>
            </a:p>
          </p:txBody>
        </p:sp>
        <p:sp>
          <p:nvSpPr>
            <p:cNvPr id="306222" name="Oval 46">
              <a:extLst>
                <a:ext uri="{FF2B5EF4-FFF2-40B4-BE49-F238E27FC236}">
                  <a16:creationId xmlns:a16="http://schemas.microsoft.com/office/drawing/2014/main" id="{1FFEAB01-3CDC-A3B9-F5F4-A0E284CB963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89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0</a:t>
              </a:r>
            </a:p>
          </p:txBody>
        </p:sp>
        <p:sp>
          <p:nvSpPr>
            <p:cNvPr id="306223" name="Oval 47">
              <a:extLst>
                <a:ext uri="{FF2B5EF4-FFF2-40B4-BE49-F238E27FC236}">
                  <a16:creationId xmlns:a16="http://schemas.microsoft.com/office/drawing/2014/main" id="{7818B52C-236B-B7AE-08B4-18175E4B18B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3A</a:t>
              </a:r>
            </a:p>
          </p:txBody>
        </p:sp>
        <p:sp>
          <p:nvSpPr>
            <p:cNvPr id="306224" name="Oval 48">
              <a:extLst>
                <a:ext uri="{FF2B5EF4-FFF2-40B4-BE49-F238E27FC236}">
                  <a16:creationId xmlns:a16="http://schemas.microsoft.com/office/drawing/2014/main" id="{FCCA8390-5087-3E01-BD49-83CE350FC22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3B</a:t>
              </a:r>
            </a:p>
          </p:txBody>
        </p:sp>
        <p:sp>
          <p:nvSpPr>
            <p:cNvPr id="306225" name="Oval 49">
              <a:extLst>
                <a:ext uri="{FF2B5EF4-FFF2-40B4-BE49-F238E27FC236}">
                  <a16:creationId xmlns:a16="http://schemas.microsoft.com/office/drawing/2014/main" id="{432C1EFD-221C-B039-557D-AB274B89996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3C</a:t>
              </a:r>
            </a:p>
          </p:txBody>
        </p:sp>
        <p:sp>
          <p:nvSpPr>
            <p:cNvPr id="306226" name="Line 50">
              <a:extLst>
                <a:ext uri="{FF2B5EF4-FFF2-40B4-BE49-F238E27FC236}">
                  <a16:creationId xmlns:a16="http://schemas.microsoft.com/office/drawing/2014/main" id="{A746F984-78CD-B402-1C25-A8CBDED8A8E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447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27" name="Line 51">
              <a:extLst>
                <a:ext uri="{FF2B5EF4-FFF2-40B4-BE49-F238E27FC236}">
                  <a16:creationId xmlns:a16="http://schemas.microsoft.com/office/drawing/2014/main" id="{C4B27AFF-4E41-ADA2-563A-FCD82650F83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735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28" name="Line 52">
              <a:extLst>
                <a:ext uri="{FF2B5EF4-FFF2-40B4-BE49-F238E27FC236}">
                  <a16:creationId xmlns:a16="http://schemas.microsoft.com/office/drawing/2014/main" id="{16F8C780-F63D-A26D-2C68-D667DB7AF8A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4023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29" name="Oval 53">
              <a:extLst>
                <a:ext uri="{FF2B5EF4-FFF2-40B4-BE49-F238E27FC236}">
                  <a16:creationId xmlns:a16="http://schemas.microsoft.com/office/drawing/2014/main" id="{1FF1419E-545F-887C-E6B6-42888AC87FF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2A</a:t>
              </a:r>
            </a:p>
          </p:txBody>
        </p:sp>
        <p:sp>
          <p:nvSpPr>
            <p:cNvPr id="306230" name="Oval 54">
              <a:extLst>
                <a:ext uri="{FF2B5EF4-FFF2-40B4-BE49-F238E27FC236}">
                  <a16:creationId xmlns:a16="http://schemas.microsoft.com/office/drawing/2014/main" id="{760BEEE7-6956-EC99-80E5-E8F02E2CF78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2B</a:t>
              </a:r>
            </a:p>
          </p:txBody>
        </p:sp>
        <p:sp>
          <p:nvSpPr>
            <p:cNvPr id="306231" name="Oval 55">
              <a:extLst>
                <a:ext uri="{FF2B5EF4-FFF2-40B4-BE49-F238E27FC236}">
                  <a16:creationId xmlns:a16="http://schemas.microsoft.com/office/drawing/2014/main" id="{4E1C409A-37B0-3AD6-34AA-D65A952FC68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2C</a:t>
              </a:r>
            </a:p>
          </p:txBody>
        </p:sp>
        <p:sp>
          <p:nvSpPr>
            <p:cNvPr id="306232" name="Line 56">
              <a:extLst>
                <a:ext uri="{FF2B5EF4-FFF2-40B4-BE49-F238E27FC236}">
                  <a16:creationId xmlns:a16="http://schemas.microsoft.com/office/drawing/2014/main" id="{843B56A1-E0B6-5AA6-0656-0DF50556C16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447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33" name="Line 57">
              <a:extLst>
                <a:ext uri="{FF2B5EF4-FFF2-40B4-BE49-F238E27FC236}">
                  <a16:creationId xmlns:a16="http://schemas.microsoft.com/office/drawing/2014/main" id="{C5C4CDB7-D28C-E453-619D-B4F9067E77B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735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34" name="Line 58">
              <a:extLst>
                <a:ext uri="{FF2B5EF4-FFF2-40B4-BE49-F238E27FC236}">
                  <a16:creationId xmlns:a16="http://schemas.microsoft.com/office/drawing/2014/main" id="{0E87CC4B-BECC-E7CB-A3E9-32E4C19E0E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4023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35" name="Line 59">
              <a:extLst>
                <a:ext uri="{FF2B5EF4-FFF2-40B4-BE49-F238E27FC236}">
                  <a16:creationId xmlns:a16="http://schemas.microsoft.com/office/drawing/2014/main" id="{19995DDD-5AFC-3814-9C01-E8C7B007E45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73" y="3735"/>
              <a:ext cx="48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36" name="Oval 60">
              <a:extLst>
                <a:ext uri="{FF2B5EF4-FFF2-40B4-BE49-F238E27FC236}">
                  <a16:creationId xmlns:a16="http://schemas.microsoft.com/office/drawing/2014/main" id="{C4F5E735-F3F5-8978-C079-B51B95F02C5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62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06237" name="Line 61">
              <a:extLst>
                <a:ext uri="{FF2B5EF4-FFF2-40B4-BE49-F238E27FC236}">
                  <a16:creationId xmlns:a16="http://schemas.microsoft.com/office/drawing/2014/main" id="{EF276490-A3EF-28DF-05BE-D48063338B7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37" y="3735"/>
              <a:ext cx="48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6238" name="Oval 62">
              <a:extLst>
                <a:ext uri="{FF2B5EF4-FFF2-40B4-BE49-F238E27FC236}">
                  <a16:creationId xmlns:a16="http://schemas.microsoft.com/office/drawing/2014/main" id="{945DFBED-C43D-04BC-EBAC-30736E68B50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20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0</a:t>
              </a:r>
            </a:p>
          </p:txBody>
        </p:sp>
        <p:sp>
          <p:nvSpPr>
            <p:cNvPr id="306239" name="Oval 63">
              <a:extLst>
                <a:ext uri="{FF2B5EF4-FFF2-40B4-BE49-F238E27FC236}">
                  <a16:creationId xmlns:a16="http://schemas.microsoft.com/office/drawing/2014/main" id="{38FA2125-3BA5-0A83-6AAD-195D632D74B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3A</a:t>
              </a:r>
            </a:p>
          </p:txBody>
        </p:sp>
        <p:sp>
          <p:nvSpPr>
            <p:cNvPr id="306240" name="Oval 64">
              <a:extLst>
                <a:ext uri="{FF2B5EF4-FFF2-40B4-BE49-F238E27FC236}">
                  <a16:creationId xmlns:a16="http://schemas.microsoft.com/office/drawing/2014/main" id="{A4E94528-547E-FCE2-81FE-C67ACF1145A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3B</a:t>
              </a:r>
            </a:p>
          </p:txBody>
        </p:sp>
        <p:sp>
          <p:nvSpPr>
            <p:cNvPr id="306241" name="Oval 65">
              <a:extLst>
                <a:ext uri="{FF2B5EF4-FFF2-40B4-BE49-F238E27FC236}">
                  <a16:creationId xmlns:a16="http://schemas.microsoft.com/office/drawing/2014/main" id="{828AD7C6-CFC2-8487-2C5F-EBE0FECD5B1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3C</a:t>
              </a:r>
            </a:p>
          </p:txBody>
        </p:sp>
        <p:sp>
          <p:nvSpPr>
            <p:cNvPr id="306242" name="Oval 66">
              <a:extLst>
                <a:ext uri="{FF2B5EF4-FFF2-40B4-BE49-F238E27FC236}">
                  <a16:creationId xmlns:a16="http://schemas.microsoft.com/office/drawing/2014/main" id="{0A327C85-1AD3-CC02-F009-5C47AB2EBBD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2A</a:t>
              </a:r>
            </a:p>
          </p:txBody>
        </p:sp>
        <p:sp>
          <p:nvSpPr>
            <p:cNvPr id="306243" name="Oval 67">
              <a:extLst>
                <a:ext uri="{FF2B5EF4-FFF2-40B4-BE49-F238E27FC236}">
                  <a16:creationId xmlns:a16="http://schemas.microsoft.com/office/drawing/2014/main" id="{D5B83D4A-3887-ABD5-8FB2-C45000B2FC9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2B</a:t>
              </a:r>
            </a:p>
          </p:txBody>
        </p:sp>
        <p:sp>
          <p:nvSpPr>
            <p:cNvPr id="306244" name="Oval 68">
              <a:extLst>
                <a:ext uri="{FF2B5EF4-FFF2-40B4-BE49-F238E27FC236}">
                  <a16:creationId xmlns:a16="http://schemas.microsoft.com/office/drawing/2014/main" id="{744D8284-A6F3-9BB9-2982-87D8BDE3942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2C</a:t>
              </a:r>
            </a:p>
          </p:txBody>
        </p:sp>
        <p:sp>
          <p:nvSpPr>
            <p:cNvPr id="306245" name="Oval 69">
              <a:extLst>
                <a:ext uri="{FF2B5EF4-FFF2-40B4-BE49-F238E27FC236}">
                  <a16:creationId xmlns:a16="http://schemas.microsoft.com/office/drawing/2014/main" id="{81115DF8-9E5F-7E35-D30C-D5D33E39BD7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54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pic>
        <p:nvPicPr>
          <p:cNvPr id="306246" name="Picture 70">
            <a:extLst>
              <a:ext uri="{FF2B5EF4-FFF2-40B4-BE49-F238E27FC236}">
                <a16:creationId xmlns:a16="http://schemas.microsoft.com/office/drawing/2014/main" id="{1AD1BF98-CEA2-A2F8-2A04-63627D0A1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781300"/>
            <a:ext cx="908050" cy="1074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6247" name="Picture 71">
            <a:extLst>
              <a:ext uri="{FF2B5EF4-FFF2-40B4-BE49-F238E27FC236}">
                <a16:creationId xmlns:a16="http://schemas.microsoft.com/office/drawing/2014/main" id="{EA3130AF-D84F-99C6-18B4-55F5365EB2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2781300"/>
            <a:ext cx="908050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6248" name="Text Box 72">
            <a:extLst>
              <a:ext uri="{FF2B5EF4-FFF2-40B4-BE49-F238E27FC236}">
                <a16:creationId xmlns:a16="http://schemas.microsoft.com/office/drawing/2014/main" id="{54F7A6FE-DE83-B664-860E-47A2B2D110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2278063"/>
            <a:ext cx="18589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 b="0">
                <a:ea typeface="宋体" panose="02010600030101010101" pitchFamily="2" charset="-122"/>
              </a:rPr>
              <a:t>Vacant: 0 cube</a:t>
            </a:r>
            <a:endParaRPr lang="en-US" altLang="en-US" b="0"/>
          </a:p>
        </p:txBody>
      </p:sp>
      <p:sp>
        <p:nvSpPr>
          <p:cNvPr id="306249" name="Text Box 73">
            <a:extLst>
              <a:ext uri="{FF2B5EF4-FFF2-40B4-BE49-F238E27FC236}">
                <a16:creationId xmlns:a16="http://schemas.microsoft.com/office/drawing/2014/main" id="{29907350-A512-A72D-1605-283AA89FF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2247900"/>
            <a:ext cx="16271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 b="0">
                <a:ea typeface="宋体" panose="02010600030101010101" pitchFamily="2" charset="-122"/>
              </a:rPr>
              <a:t>Full: 8 cubes</a:t>
            </a:r>
            <a:endParaRPr lang="en-US" altLang="en-US" b="0"/>
          </a:p>
        </p:txBody>
      </p:sp>
      <p:sp>
        <p:nvSpPr>
          <p:cNvPr id="306250" name="Text Box 74">
            <a:extLst>
              <a:ext uri="{FF2B5EF4-FFF2-40B4-BE49-F238E27FC236}">
                <a16:creationId xmlns:a16="http://schemas.microsoft.com/office/drawing/2014/main" id="{A4003152-9D10-E8CC-09B3-E9476DE072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2463" y="4735513"/>
            <a:ext cx="2041525" cy="5286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 sz="2800">
                <a:ea typeface="宋体" panose="02010600030101010101" pitchFamily="2" charset="-122"/>
              </a:rPr>
              <a:t>Small world</a:t>
            </a:r>
            <a:endParaRPr lang="en-US" altLang="en-US" sz="2800"/>
          </a:p>
        </p:txBody>
      </p:sp>
      <p:sp>
        <p:nvSpPr>
          <p:cNvPr id="306251" name="Rectangle 75">
            <a:extLst>
              <a:ext uri="{FF2B5EF4-FFF2-40B4-BE49-F238E27FC236}">
                <a16:creationId xmlns:a16="http://schemas.microsoft.com/office/drawing/2014/main" id="{F22B5319-E428-7A72-E127-5CF00831FF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250" y="5475288"/>
            <a:ext cx="2797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 sz="2400" b="0">
                <a:ea typeface="宋体" panose="02010600030101010101" pitchFamily="2" charset="-122"/>
              </a:rPr>
              <a:t>s</a:t>
            </a:r>
            <a:r>
              <a:rPr lang="en-US" altLang="zh-CN" sz="2400" b="0" baseline="-25000">
                <a:ea typeface="宋体" panose="02010600030101010101" pitchFamily="2" charset="-122"/>
              </a:rPr>
              <a:t>0</a:t>
            </a:r>
            <a:r>
              <a:rPr lang="en-US" altLang="zh-CN" sz="2400" b="0">
                <a:ea typeface="宋体" panose="02010600030101010101" pitchFamily="2" charset="-122"/>
              </a:rPr>
              <a:t>: zero point entropy</a:t>
            </a:r>
            <a:endParaRPr lang="en-US" altLang="en-US" sz="2400" b="0">
              <a:ea typeface="宋体" panose="02010600030101010101" pitchFamily="2" charset="-122"/>
            </a:endParaRPr>
          </a:p>
        </p:txBody>
      </p:sp>
      <p:sp>
        <p:nvSpPr>
          <p:cNvPr id="306252" name="AutoShape 76">
            <a:extLst>
              <a:ext uri="{FF2B5EF4-FFF2-40B4-BE49-F238E27FC236}">
                <a16:creationId xmlns:a16="http://schemas.microsoft.com/office/drawing/2014/main" id="{28C71F2F-6795-C47B-2706-6C38D180FCF3}"/>
              </a:ext>
            </a:extLst>
          </p:cNvPr>
          <p:cNvSpPr>
            <a:spLocks/>
          </p:cNvSpPr>
          <p:nvPr/>
        </p:nvSpPr>
        <p:spPr bwMode="auto">
          <a:xfrm>
            <a:off x="6011863" y="4464050"/>
            <a:ext cx="269875" cy="990600"/>
          </a:xfrm>
          <a:prstGeom prst="rightBrace">
            <a:avLst>
              <a:gd name="adj1" fmla="val 30588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306253" name="AutoShape 77">
            <a:extLst>
              <a:ext uri="{FF2B5EF4-FFF2-40B4-BE49-F238E27FC236}">
                <a16:creationId xmlns:a16="http://schemas.microsoft.com/office/drawing/2014/main" id="{07115D2D-1515-1B5B-39FB-BBF31389C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2225" y="4824413"/>
            <a:ext cx="539750" cy="314325"/>
          </a:xfrm>
          <a:prstGeom prst="rightArrow">
            <a:avLst>
              <a:gd name="adj1" fmla="val 50000"/>
              <a:gd name="adj2" fmla="val 4292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FAA4B0C6-2FE7-53D4-3CCF-9F6FD7841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Connectivity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sym typeface="Symbol" panose="05050102010706020507" pitchFamily="18" charset="2"/>
            </a:endParaRPr>
          </a:p>
        </p:txBody>
      </p:sp>
      <p:grpSp>
        <p:nvGrpSpPr>
          <p:cNvPr id="48131" name="Group 3">
            <a:extLst>
              <a:ext uri="{FF2B5EF4-FFF2-40B4-BE49-F238E27FC236}">
                <a16:creationId xmlns:a16="http://schemas.microsoft.com/office/drawing/2014/main" id="{F64D8C9D-B7FE-98AC-562B-DB46C60CAC68}"/>
              </a:ext>
            </a:extLst>
          </p:cNvPr>
          <p:cNvGrpSpPr>
            <a:grpSpLocks/>
          </p:cNvGrpSpPr>
          <p:nvPr/>
        </p:nvGrpSpPr>
        <p:grpSpPr bwMode="auto">
          <a:xfrm>
            <a:off x="1371600" y="2060575"/>
            <a:ext cx="4572000" cy="1901825"/>
            <a:chOff x="2208" y="2976"/>
            <a:chExt cx="2880" cy="1198"/>
          </a:xfrm>
        </p:grpSpPr>
        <p:grpSp>
          <p:nvGrpSpPr>
            <p:cNvPr id="48136" name="Group 4">
              <a:extLst>
                <a:ext uri="{FF2B5EF4-FFF2-40B4-BE49-F238E27FC236}">
                  <a16:creationId xmlns:a16="http://schemas.microsoft.com/office/drawing/2014/main" id="{F068C88F-86F8-8324-D154-9819A853A44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0" y="3118"/>
              <a:ext cx="1152" cy="960"/>
              <a:chOff x="1392" y="2544"/>
              <a:chExt cx="1152" cy="960"/>
            </a:xfrm>
          </p:grpSpPr>
          <p:sp>
            <p:nvSpPr>
              <p:cNvPr id="48183" name="Line 5">
                <a:extLst>
                  <a:ext uri="{FF2B5EF4-FFF2-40B4-BE49-F238E27FC236}">
                    <a16:creationId xmlns:a16="http://schemas.microsoft.com/office/drawing/2014/main" id="{75986F90-E198-CBEE-80E0-EBF639EF4AF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84" name="Line 6">
                <a:extLst>
                  <a:ext uri="{FF2B5EF4-FFF2-40B4-BE49-F238E27FC236}">
                    <a16:creationId xmlns:a16="http://schemas.microsoft.com/office/drawing/2014/main" id="{A3F10B5E-9D59-F329-215D-462642571E8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85" name="Line 7">
                <a:extLst>
                  <a:ext uri="{FF2B5EF4-FFF2-40B4-BE49-F238E27FC236}">
                    <a16:creationId xmlns:a16="http://schemas.microsoft.com/office/drawing/2014/main" id="{AB81A4BF-2FD0-5CBF-153B-202763D7013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86" name="Line 8">
                <a:extLst>
                  <a:ext uri="{FF2B5EF4-FFF2-40B4-BE49-F238E27FC236}">
                    <a16:creationId xmlns:a16="http://schemas.microsoft.com/office/drawing/2014/main" id="{AEDC0A89-011A-6830-77B9-60607FBCF20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87" name="Line 9">
                <a:extLst>
                  <a:ext uri="{FF2B5EF4-FFF2-40B4-BE49-F238E27FC236}">
                    <a16:creationId xmlns:a16="http://schemas.microsoft.com/office/drawing/2014/main" id="{984BD510-AE91-FE78-E161-FC18BD6AF38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88" name="Line 10">
                <a:extLst>
                  <a:ext uri="{FF2B5EF4-FFF2-40B4-BE49-F238E27FC236}">
                    <a16:creationId xmlns:a16="http://schemas.microsoft.com/office/drawing/2014/main" id="{E95B430F-8638-2FD1-7F36-01311D25314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89" name="Line 11">
                <a:extLst>
                  <a:ext uri="{FF2B5EF4-FFF2-40B4-BE49-F238E27FC236}">
                    <a16:creationId xmlns:a16="http://schemas.microsoft.com/office/drawing/2014/main" id="{2CD2C2A7-54C9-9E38-1605-03D87404F6D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90" name="Line 12">
                <a:extLst>
                  <a:ext uri="{FF2B5EF4-FFF2-40B4-BE49-F238E27FC236}">
                    <a16:creationId xmlns:a16="http://schemas.microsoft.com/office/drawing/2014/main" id="{1EE46666-E9E6-7D86-20B0-D8D1D1F077F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91" name="Line 13">
                <a:extLst>
                  <a:ext uri="{FF2B5EF4-FFF2-40B4-BE49-F238E27FC236}">
                    <a16:creationId xmlns:a16="http://schemas.microsoft.com/office/drawing/2014/main" id="{FB85120D-2BEB-F560-52D3-7586C710FF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92" name="Line 14">
                <a:extLst>
                  <a:ext uri="{FF2B5EF4-FFF2-40B4-BE49-F238E27FC236}">
                    <a16:creationId xmlns:a16="http://schemas.microsoft.com/office/drawing/2014/main" id="{B829DFDE-5C0A-F3E6-BF42-F2E8BA1149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93" name="Line 15">
                <a:extLst>
                  <a:ext uri="{FF2B5EF4-FFF2-40B4-BE49-F238E27FC236}">
                    <a16:creationId xmlns:a16="http://schemas.microsoft.com/office/drawing/2014/main" id="{3C2B8798-C46E-7DF2-E653-F5A343FC184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94" name="Line 16">
                <a:extLst>
                  <a:ext uri="{FF2B5EF4-FFF2-40B4-BE49-F238E27FC236}">
                    <a16:creationId xmlns:a16="http://schemas.microsoft.com/office/drawing/2014/main" id="{EF814472-5BAC-8896-5639-70E282C7F2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48195" name="Group 17">
                <a:extLst>
                  <a:ext uri="{FF2B5EF4-FFF2-40B4-BE49-F238E27FC236}">
                    <a16:creationId xmlns:a16="http://schemas.microsoft.com/office/drawing/2014/main" id="{A809CA11-DD9D-488A-1336-62989759FA4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48196" name="Line 18">
                  <a:extLst>
                    <a:ext uri="{FF2B5EF4-FFF2-40B4-BE49-F238E27FC236}">
                      <a16:creationId xmlns:a16="http://schemas.microsoft.com/office/drawing/2014/main" id="{13DCB255-BA68-603A-6E24-A07EC0A8F3A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48197" name="Line 19">
                  <a:extLst>
                    <a:ext uri="{FF2B5EF4-FFF2-40B4-BE49-F238E27FC236}">
                      <a16:creationId xmlns:a16="http://schemas.microsoft.com/office/drawing/2014/main" id="{FEB0A6CC-0CFB-C0DA-0DBB-ABCD0345935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48198" name="Line 20">
                  <a:extLst>
                    <a:ext uri="{FF2B5EF4-FFF2-40B4-BE49-F238E27FC236}">
                      <a16:creationId xmlns:a16="http://schemas.microsoft.com/office/drawing/2014/main" id="{540A08D3-C3C9-79B7-180D-29504326670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48199" name="Line 21">
                  <a:extLst>
                    <a:ext uri="{FF2B5EF4-FFF2-40B4-BE49-F238E27FC236}">
                      <a16:creationId xmlns:a16="http://schemas.microsoft.com/office/drawing/2014/main" id="{805D0627-ECE7-2386-753B-BBFE12D1F07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grpSp>
          <p:nvGrpSpPr>
            <p:cNvPr id="48137" name="Group 22">
              <a:extLst>
                <a:ext uri="{FF2B5EF4-FFF2-40B4-BE49-F238E27FC236}">
                  <a16:creationId xmlns:a16="http://schemas.microsoft.com/office/drawing/2014/main" id="{C8F791E5-AE0C-3BD2-FF66-92139509C008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744" y="3118"/>
              <a:ext cx="1152" cy="960"/>
              <a:chOff x="1392" y="2544"/>
              <a:chExt cx="1152" cy="960"/>
            </a:xfrm>
          </p:grpSpPr>
          <p:sp>
            <p:nvSpPr>
              <p:cNvPr id="48166" name="Line 23">
                <a:extLst>
                  <a:ext uri="{FF2B5EF4-FFF2-40B4-BE49-F238E27FC236}">
                    <a16:creationId xmlns:a16="http://schemas.microsoft.com/office/drawing/2014/main" id="{F0EAB3FA-E3C9-4EA2-65D2-7D6786DD4E7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67" name="Line 24">
                <a:extLst>
                  <a:ext uri="{FF2B5EF4-FFF2-40B4-BE49-F238E27FC236}">
                    <a16:creationId xmlns:a16="http://schemas.microsoft.com/office/drawing/2014/main" id="{5E19E107-47DB-DC1D-C348-5A81F973CD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68" name="Line 25">
                <a:extLst>
                  <a:ext uri="{FF2B5EF4-FFF2-40B4-BE49-F238E27FC236}">
                    <a16:creationId xmlns:a16="http://schemas.microsoft.com/office/drawing/2014/main" id="{4B141DF3-28A0-BF9F-F236-C039D2B211F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69" name="Line 26">
                <a:extLst>
                  <a:ext uri="{FF2B5EF4-FFF2-40B4-BE49-F238E27FC236}">
                    <a16:creationId xmlns:a16="http://schemas.microsoft.com/office/drawing/2014/main" id="{5BCE012B-9F9D-C674-6AD8-E699F2E1DA5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0" name="Line 27">
                <a:extLst>
                  <a:ext uri="{FF2B5EF4-FFF2-40B4-BE49-F238E27FC236}">
                    <a16:creationId xmlns:a16="http://schemas.microsoft.com/office/drawing/2014/main" id="{86CF91E4-B3C8-44B4-86CF-6991916076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1" name="Line 28">
                <a:extLst>
                  <a:ext uri="{FF2B5EF4-FFF2-40B4-BE49-F238E27FC236}">
                    <a16:creationId xmlns:a16="http://schemas.microsoft.com/office/drawing/2014/main" id="{D25AA376-37AB-0876-EEBE-43F659EF9A7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2" name="Line 29">
                <a:extLst>
                  <a:ext uri="{FF2B5EF4-FFF2-40B4-BE49-F238E27FC236}">
                    <a16:creationId xmlns:a16="http://schemas.microsoft.com/office/drawing/2014/main" id="{CB1FBFD6-27CC-3AB5-C072-79D4D870260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3" name="Line 30">
                <a:extLst>
                  <a:ext uri="{FF2B5EF4-FFF2-40B4-BE49-F238E27FC236}">
                    <a16:creationId xmlns:a16="http://schemas.microsoft.com/office/drawing/2014/main" id="{58B9DE04-9690-CA7B-B784-F3827518F3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4" name="Line 31">
                <a:extLst>
                  <a:ext uri="{FF2B5EF4-FFF2-40B4-BE49-F238E27FC236}">
                    <a16:creationId xmlns:a16="http://schemas.microsoft.com/office/drawing/2014/main" id="{633162DB-0538-4F6E-7632-60150AD7C55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5" name="Line 32">
                <a:extLst>
                  <a:ext uri="{FF2B5EF4-FFF2-40B4-BE49-F238E27FC236}">
                    <a16:creationId xmlns:a16="http://schemas.microsoft.com/office/drawing/2014/main" id="{C19DD374-7495-5AFF-BD22-0ACBC1CFDD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6" name="Line 33">
                <a:extLst>
                  <a:ext uri="{FF2B5EF4-FFF2-40B4-BE49-F238E27FC236}">
                    <a16:creationId xmlns:a16="http://schemas.microsoft.com/office/drawing/2014/main" id="{18E0DCB9-F62B-43F2-4BE1-D3514A9A997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8177" name="Line 34">
                <a:extLst>
                  <a:ext uri="{FF2B5EF4-FFF2-40B4-BE49-F238E27FC236}">
                    <a16:creationId xmlns:a16="http://schemas.microsoft.com/office/drawing/2014/main" id="{D933257E-8EE3-6AD7-E34D-85BF9736530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48178" name="Group 35">
                <a:extLst>
                  <a:ext uri="{FF2B5EF4-FFF2-40B4-BE49-F238E27FC236}">
                    <a16:creationId xmlns:a16="http://schemas.microsoft.com/office/drawing/2014/main" id="{81EEE586-8C63-0C46-31BC-CB547B2C8F8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48179" name="Line 36">
                  <a:extLst>
                    <a:ext uri="{FF2B5EF4-FFF2-40B4-BE49-F238E27FC236}">
                      <a16:creationId xmlns:a16="http://schemas.microsoft.com/office/drawing/2014/main" id="{00A8B713-C4A1-9253-BB83-A036EAEFABA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48180" name="Line 37">
                  <a:extLst>
                    <a:ext uri="{FF2B5EF4-FFF2-40B4-BE49-F238E27FC236}">
                      <a16:creationId xmlns:a16="http://schemas.microsoft.com/office/drawing/2014/main" id="{8FE05B6D-4C05-3B99-29E8-63D82F344D8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48181" name="Line 38">
                  <a:extLst>
                    <a:ext uri="{FF2B5EF4-FFF2-40B4-BE49-F238E27FC236}">
                      <a16:creationId xmlns:a16="http://schemas.microsoft.com/office/drawing/2014/main" id="{0B944135-4090-FB6A-F1B9-665F7881F2A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48182" name="Line 39">
                  <a:extLst>
                    <a:ext uri="{FF2B5EF4-FFF2-40B4-BE49-F238E27FC236}">
                      <a16:creationId xmlns:a16="http://schemas.microsoft.com/office/drawing/2014/main" id="{88A5CDC7-D4AC-4A46-616A-FA33FE7F5CD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sp>
          <p:nvSpPr>
            <p:cNvPr id="48138" name="Oval 40">
              <a:extLst>
                <a:ext uri="{FF2B5EF4-FFF2-40B4-BE49-F238E27FC236}">
                  <a16:creationId xmlns:a16="http://schemas.microsoft.com/office/drawing/2014/main" id="{EDD6AB81-84D6-D5A2-2A21-1C74D0CF953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297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/>
                <a:t>4</a:t>
              </a:r>
            </a:p>
          </p:txBody>
        </p:sp>
        <p:sp>
          <p:nvSpPr>
            <p:cNvPr id="48139" name="Oval 41">
              <a:extLst>
                <a:ext uri="{FF2B5EF4-FFF2-40B4-BE49-F238E27FC236}">
                  <a16:creationId xmlns:a16="http://schemas.microsoft.com/office/drawing/2014/main" id="{732C0EBB-9E29-3912-8626-7E4031A9B32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4A</a:t>
              </a:r>
            </a:p>
          </p:txBody>
        </p:sp>
        <p:sp>
          <p:nvSpPr>
            <p:cNvPr id="48140" name="Oval 42">
              <a:extLst>
                <a:ext uri="{FF2B5EF4-FFF2-40B4-BE49-F238E27FC236}">
                  <a16:creationId xmlns:a16="http://schemas.microsoft.com/office/drawing/2014/main" id="{9FEA84CA-6CAA-8417-02BB-13677F6FFD6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4B</a:t>
              </a:r>
            </a:p>
          </p:txBody>
        </p:sp>
        <p:sp>
          <p:nvSpPr>
            <p:cNvPr id="48141" name="Oval 43">
              <a:extLst>
                <a:ext uri="{FF2B5EF4-FFF2-40B4-BE49-F238E27FC236}">
                  <a16:creationId xmlns:a16="http://schemas.microsoft.com/office/drawing/2014/main" id="{CC0D541E-AB7E-81B1-0132-E1E76510ECF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4C</a:t>
              </a:r>
            </a:p>
          </p:txBody>
        </p:sp>
        <p:sp>
          <p:nvSpPr>
            <p:cNvPr id="48142" name="Oval 44">
              <a:extLst>
                <a:ext uri="{FF2B5EF4-FFF2-40B4-BE49-F238E27FC236}">
                  <a16:creationId xmlns:a16="http://schemas.microsoft.com/office/drawing/2014/main" id="{5FA30BB9-C3F8-841C-7EA6-72B32CF667B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89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0</a:t>
              </a:r>
            </a:p>
          </p:txBody>
        </p:sp>
        <p:sp>
          <p:nvSpPr>
            <p:cNvPr id="48143" name="Oval 45">
              <a:extLst>
                <a:ext uri="{FF2B5EF4-FFF2-40B4-BE49-F238E27FC236}">
                  <a16:creationId xmlns:a16="http://schemas.microsoft.com/office/drawing/2014/main" id="{5EE4A1D9-8041-1FA9-C1DF-9E651F6AA74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3A</a:t>
              </a:r>
            </a:p>
          </p:txBody>
        </p:sp>
        <p:sp>
          <p:nvSpPr>
            <p:cNvPr id="48144" name="Oval 46">
              <a:extLst>
                <a:ext uri="{FF2B5EF4-FFF2-40B4-BE49-F238E27FC236}">
                  <a16:creationId xmlns:a16="http://schemas.microsoft.com/office/drawing/2014/main" id="{E5C36853-503F-374B-F4F6-AFEED7C3249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3B</a:t>
              </a:r>
            </a:p>
          </p:txBody>
        </p:sp>
        <p:sp>
          <p:nvSpPr>
            <p:cNvPr id="48145" name="Oval 47">
              <a:extLst>
                <a:ext uri="{FF2B5EF4-FFF2-40B4-BE49-F238E27FC236}">
                  <a16:creationId xmlns:a16="http://schemas.microsoft.com/office/drawing/2014/main" id="{7D313C2E-D05D-2B96-D217-D10B2498E7E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3C</a:t>
              </a:r>
            </a:p>
          </p:txBody>
        </p:sp>
        <p:sp>
          <p:nvSpPr>
            <p:cNvPr id="48146" name="Line 48">
              <a:extLst>
                <a:ext uri="{FF2B5EF4-FFF2-40B4-BE49-F238E27FC236}">
                  <a16:creationId xmlns:a16="http://schemas.microsoft.com/office/drawing/2014/main" id="{4AD00252-FEA9-B65B-5622-15B9059C9F9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447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47" name="Line 49">
              <a:extLst>
                <a:ext uri="{FF2B5EF4-FFF2-40B4-BE49-F238E27FC236}">
                  <a16:creationId xmlns:a16="http://schemas.microsoft.com/office/drawing/2014/main" id="{6DC3E6A0-70C0-7854-DBA8-D8CBB4FC0E1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735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48" name="Line 50">
              <a:extLst>
                <a:ext uri="{FF2B5EF4-FFF2-40B4-BE49-F238E27FC236}">
                  <a16:creationId xmlns:a16="http://schemas.microsoft.com/office/drawing/2014/main" id="{084003F5-0FDE-B027-42F4-BD5B04D2DFF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4023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49" name="Oval 51">
              <a:extLst>
                <a:ext uri="{FF2B5EF4-FFF2-40B4-BE49-F238E27FC236}">
                  <a16:creationId xmlns:a16="http://schemas.microsoft.com/office/drawing/2014/main" id="{E378C333-EECC-BA7D-F71F-45231F33ECA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2A</a:t>
              </a:r>
            </a:p>
          </p:txBody>
        </p:sp>
        <p:sp>
          <p:nvSpPr>
            <p:cNvPr id="48150" name="Oval 52">
              <a:extLst>
                <a:ext uri="{FF2B5EF4-FFF2-40B4-BE49-F238E27FC236}">
                  <a16:creationId xmlns:a16="http://schemas.microsoft.com/office/drawing/2014/main" id="{0A7BB960-46DA-59C4-5E89-3D0D64BCE05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2B</a:t>
              </a:r>
            </a:p>
          </p:txBody>
        </p:sp>
        <p:sp>
          <p:nvSpPr>
            <p:cNvPr id="48151" name="Oval 53">
              <a:extLst>
                <a:ext uri="{FF2B5EF4-FFF2-40B4-BE49-F238E27FC236}">
                  <a16:creationId xmlns:a16="http://schemas.microsoft.com/office/drawing/2014/main" id="{0D675F01-2F4A-9DCD-0091-ED6E61E6598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2C</a:t>
              </a:r>
            </a:p>
          </p:txBody>
        </p:sp>
        <p:sp>
          <p:nvSpPr>
            <p:cNvPr id="48152" name="Line 54">
              <a:extLst>
                <a:ext uri="{FF2B5EF4-FFF2-40B4-BE49-F238E27FC236}">
                  <a16:creationId xmlns:a16="http://schemas.microsoft.com/office/drawing/2014/main" id="{95A0E4B3-0708-1AE0-B5E1-3209D785253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447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53" name="Line 55">
              <a:extLst>
                <a:ext uri="{FF2B5EF4-FFF2-40B4-BE49-F238E27FC236}">
                  <a16:creationId xmlns:a16="http://schemas.microsoft.com/office/drawing/2014/main" id="{0C7E3EDB-EFC4-03FF-065F-7448B5E7845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735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54" name="Line 56">
              <a:extLst>
                <a:ext uri="{FF2B5EF4-FFF2-40B4-BE49-F238E27FC236}">
                  <a16:creationId xmlns:a16="http://schemas.microsoft.com/office/drawing/2014/main" id="{92025FF2-94E6-7283-4B93-67E43D3C24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4023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55" name="Line 57">
              <a:extLst>
                <a:ext uri="{FF2B5EF4-FFF2-40B4-BE49-F238E27FC236}">
                  <a16:creationId xmlns:a16="http://schemas.microsoft.com/office/drawing/2014/main" id="{235CCD85-04D6-4122-0813-304C58C782C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73" y="3735"/>
              <a:ext cx="48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56" name="Oval 58">
              <a:extLst>
                <a:ext uri="{FF2B5EF4-FFF2-40B4-BE49-F238E27FC236}">
                  <a16:creationId xmlns:a16="http://schemas.microsoft.com/office/drawing/2014/main" id="{993507ED-BDBD-F178-5D4E-EFC1D0C0A84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62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48157" name="Line 59">
              <a:extLst>
                <a:ext uri="{FF2B5EF4-FFF2-40B4-BE49-F238E27FC236}">
                  <a16:creationId xmlns:a16="http://schemas.microsoft.com/office/drawing/2014/main" id="{E309C2B3-FC17-F77D-16FB-FD82C55761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37" y="3735"/>
              <a:ext cx="48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48158" name="Oval 60">
              <a:extLst>
                <a:ext uri="{FF2B5EF4-FFF2-40B4-BE49-F238E27FC236}">
                  <a16:creationId xmlns:a16="http://schemas.microsoft.com/office/drawing/2014/main" id="{482AD2CF-2E75-F698-6AAB-3DCA263620F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20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0</a:t>
              </a:r>
            </a:p>
          </p:txBody>
        </p:sp>
        <p:sp>
          <p:nvSpPr>
            <p:cNvPr id="48159" name="Oval 61">
              <a:extLst>
                <a:ext uri="{FF2B5EF4-FFF2-40B4-BE49-F238E27FC236}">
                  <a16:creationId xmlns:a16="http://schemas.microsoft.com/office/drawing/2014/main" id="{7021DC04-CB46-46D9-3CAA-00386E0B8EF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3A</a:t>
              </a:r>
            </a:p>
          </p:txBody>
        </p:sp>
        <p:sp>
          <p:nvSpPr>
            <p:cNvPr id="48160" name="Oval 62">
              <a:extLst>
                <a:ext uri="{FF2B5EF4-FFF2-40B4-BE49-F238E27FC236}">
                  <a16:creationId xmlns:a16="http://schemas.microsoft.com/office/drawing/2014/main" id="{D284B41F-85B7-9504-A2C6-C0E4C7182F1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3B</a:t>
              </a:r>
            </a:p>
          </p:txBody>
        </p:sp>
        <p:sp>
          <p:nvSpPr>
            <p:cNvPr id="48161" name="Oval 63">
              <a:extLst>
                <a:ext uri="{FF2B5EF4-FFF2-40B4-BE49-F238E27FC236}">
                  <a16:creationId xmlns:a16="http://schemas.microsoft.com/office/drawing/2014/main" id="{D0C396B8-BF54-0BB9-EAED-250367C1EC0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3C</a:t>
              </a:r>
            </a:p>
          </p:txBody>
        </p:sp>
        <p:sp>
          <p:nvSpPr>
            <p:cNvPr id="48162" name="Oval 64">
              <a:extLst>
                <a:ext uri="{FF2B5EF4-FFF2-40B4-BE49-F238E27FC236}">
                  <a16:creationId xmlns:a16="http://schemas.microsoft.com/office/drawing/2014/main" id="{2693C8C0-5D29-B3C3-A5A7-0B19C008135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2A</a:t>
              </a:r>
            </a:p>
          </p:txBody>
        </p:sp>
        <p:sp>
          <p:nvSpPr>
            <p:cNvPr id="48163" name="Oval 65">
              <a:extLst>
                <a:ext uri="{FF2B5EF4-FFF2-40B4-BE49-F238E27FC236}">
                  <a16:creationId xmlns:a16="http://schemas.microsoft.com/office/drawing/2014/main" id="{B299195A-7DA2-E6F2-20E0-94C7CCD351F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2B</a:t>
              </a:r>
            </a:p>
          </p:txBody>
        </p:sp>
        <p:sp>
          <p:nvSpPr>
            <p:cNvPr id="48164" name="Oval 66">
              <a:extLst>
                <a:ext uri="{FF2B5EF4-FFF2-40B4-BE49-F238E27FC236}">
                  <a16:creationId xmlns:a16="http://schemas.microsoft.com/office/drawing/2014/main" id="{8EC43B27-169F-1CDE-13A3-C5E962908AD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/>
                <a:t>2C</a:t>
              </a:r>
            </a:p>
          </p:txBody>
        </p:sp>
        <p:sp>
          <p:nvSpPr>
            <p:cNvPr id="48165" name="Oval 67">
              <a:extLst>
                <a:ext uri="{FF2B5EF4-FFF2-40B4-BE49-F238E27FC236}">
                  <a16:creationId xmlns:a16="http://schemas.microsoft.com/office/drawing/2014/main" id="{870FE9B5-8086-6671-1A4B-D11536C88FA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54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>
                  <a:solidFill>
                    <a:srgbClr val="FF0000"/>
                  </a:solidFill>
                </a:rPr>
                <a:t>1</a:t>
              </a:r>
            </a:p>
          </p:txBody>
        </p:sp>
      </p:grpSp>
      <p:sp>
        <p:nvSpPr>
          <p:cNvPr id="48132" name="Text Box 79">
            <a:extLst>
              <a:ext uri="{FF2B5EF4-FFF2-40B4-BE49-F238E27FC236}">
                <a16:creationId xmlns:a16="http://schemas.microsoft.com/office/drawing/2014/main" id="{CAF9285E-79E3-86F0-0116-D634138038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5538" y="1925638"/>
            <a:ext cx="223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connectivity = 6</a:t>
            </a:r>
          </a:p>
        </p:txBody>
      </p:sp>
      <p:sp>
        <p:nvSpPr>
          <p:cNvPr id="48133" name="Line 80">
            <a:extLst>
              <a:ext uri="{FF2B5EF4-FFF2-40B4-BE49-F238E27FC236}">
                <a16:creationId xmlns:a16="http://schemas.microsoft.com/office/drawing/2014/main" id="{83A95D8A-7092-36A5-0026-EEA82ABE359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54450" y="2151063"/>
            <a:ext cx="108108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48134" name="Line 81">
            <a:extLst>
              <a:ext uri="{FF2B5EF4-FFF2-40B4-BE49-F238E27FC236}">
                <a16:creationId xmlns:a16="http://schemas.microsoft.com/office/drawing/2014/main" id="{59A5C684-7EE3-5A8E-A99C-F1D160DF336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962650" y="3095625"/>
            <a:ext cx="628650" cy="1809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48135" name="Text Box 82">
            <a:extLst>
              <a:ext uri="{FF2B5EF4-FFF2-40B4-BE49-F238E27FC236}">
                <a16:creationId xmlns:a16="http://schemas.microsoft.com/office/drawing/2014/main" id="{312BBA50-8C19-54FF-928D-54F45D5D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7338" y="2870200"/>
            <a:ext cx="223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connectivity = 1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2">
            <a:extLst>
              <a:ext uri="{FF2B5EF4-FFF2-40B4-BE49-F238E27FC236}">
                <a16:creationId xmlns:a16="http://schemas.microsoft.com/office/drawing/2014/main" id="{3DD27A80-6F4D-32C5-A9E2-D24549C00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854"/>
          <a:stretch>
            <a:fillRect/>
          </a:stretch>
        </p:blipFill>
        <p:spPr bwMode="auto">
          <a:xfrm>
            <a:off x="381000" y="990600"/>
            <a:ext cx="8229600" cy="432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0179" name="Rectangle 2">
            <a:extLst>
              <a:ext uri="{FF2B5EF4-FFF2-40B4-BE49-F238E27FC236}">
                <a16:creationId xmlns:a16="http://schemas.microsoft.com/office/drawing/2014/main" id="{022691A7-4E2D-07C2-5E50-8BD4195ADA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Degree (or Connectivity) Distribution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0180" name="Text Box 4">
            <a:extLst>
              <a:ext uri="{FF2B5EF4-FFF2-40B4-BE49-F238E27FC236}">
                <a16:creationId xmlns:a16="http://schemas.microsoft.com/office/drawing/2014/main" id="{BCDD686D-780F-3D49-11A1-32A2E7C599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715963"/>
            <a:ext cx="15414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cube stacks</a:t>
            </a: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50181" name="Text Box 5">
            <a:extLst>
              <a:ext uri="{FF2B5EF4-FFF2-40B4-BE49-F238E27FC236}">
                <a16:creationId xmlns:a16="http://schemas.microsoft.com/office/drawing/2014/main" id="{87311F26-65F3-B258-D24F-830767E00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685800"/>
            <a:ext cx="28956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sphere stacks</a:t>
            </a:r>
          </a:p>
        </p:txBody>
      </p:sp>
      <p:sp>
        <p:nvSpPr>
          <p:cNvPr id="50182" name="Text Box 6">
            <a:extLst>
              <a:ext uri="{FF2B5EF4-FFF2-40B4-BE49-F238E27FC236}">
                <a16:creationId xmlns:a16="http://schemas.microsoft.com/office/drawing/2014/main" id="{90DEC937-02E0-BEE3-C971-5112145D51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5059363"/>
            <a:ext cx="9826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1D gas</a:t>
            </a: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50183" name="Text Box 7">
            <a:extLst>
              <a:ext uri="{FF2B5EF4-FFF2-40B4-BE49-F238E27FC236}">
                <a16:creationId xmlns:a16="http://schemas.microsoft.com/office/drawing/2014/main" id="{6C8E89BC-C78D-94C9-57A5-10C9AC361C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5059363"/>
            <a:ext cx="9826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2D gas</a:t>
            </a: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50184" name="Text Box 8">
            <a:extLst>
              <a:ext uri="{FF2B5EF4-FFF2-40B4-BE49-F238E27FC236}">
                <a16:creationId xmlns:a16="http://schemas.microsoft.com/office/drawing/2014/main" id="{51200F20-569E-E005-185F-CF8C9E2B7E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5" y="5619750"/>
            <a:ext cx="91408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4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Gaussian distribution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for all samples at various boundary conditions</a:t>
            </a:r>
          </a:p>
        </p:txBody>
      </p:sp>
      <p:sp>
        <p:nvSpPr>
          <p:cNvPr id="50185" name="Text Box 13">
            <a:extLst>
              <a:ext uri="{FF2B5EF4-FFF2-40B4-BE49-F238E27FC236}">
                <a16:creationId xmlns:a16="http://schemas.microsoft.com/office/drawing/2014/main" id="{D0C77C3C-CF4C-3774-1DFB-9D0847CEC6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5029200"/>
            <a:ext cx="27574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Anfiferromagnet T&gt;0</a:t>
            </a:r>
          </a:p>
        </p:txBody>
      </p:sp>
      <p:sp>
        <p:nvSpPr>
          <p:cNvPr id="50186" name="TextBox 1">
            <a:extLst>
              <a:ext uri="{FF2B5EF4-FFF2-40B4-BE49-F238E27FC236}">
                <a16:creationId xmlns:a16="http://schemas.microsoft.com/office/drawing/2014/main" id="{C5F5FBCE-B187-E940-550F-5D65E745A5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9250" y="6243638"/>
            <a:ext cx="2895344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HK" altLang="en-US" b="0" dirty="0"/>
              <a:t>Math proved for 1D gas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2">
            <a:extLst>
              <a:ext uri="{FF2B5EF4-FFF2-40B4-BE49-F238E27FC236}">
                <a16:creationId xmlns:a16="http://schemas.microsoft.com/office/drawing/2014/main" id="{5CA399FF-17E6-1D21-53AD-88EEE11B12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Connectivity 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 Visiting Frequency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sym typeface="Symbol" panose="05050102010706020507" pitchFamily="18" charset="2"/>
            </a:endParaRPr>
          </a:p>
        </p:txBody>
      </p:sp>
      <p:grpSp>
        <p:nvGrpSpPr>
          <p:cNvPr id="308227" name="Group 3">
            <a:extLst>
              <a:ext uri="{FF2B5EF4-FFF2-40B4-BE49-F238E27FC236}">
                <a16:creationId xmlns:a16="http://schemas.microsoft.com/office/drawing/2014/main" id="{F15B37CF-08BE-F81E-3E6B-9D4D702DF04D}"/>
              </a:ext>
            </a:extLst>
          </p:cNvPr>
          <p:cNvGrpSpPr>
            <a:grpSpLocks/>
          </p:cNvGrpSpPr>
          <p:nvPr/>
        </p:nvGrpSpPr>
        <p:grpSpPr bwMode="auto">
          <a:xfrm>
            <a:off x="566738" y="863600"/>
            <a:ext cx="4572000" cy="1901825"/>
            <a:chOff x="2208" y="2976"/>
            <a:chExt cx="2880" cy="1198"/>
          </a:xfrm>
        </p:grpSpPr>
        <p:grpSp>
          <p:nvGrpSpPr>
            <p:cNvPr id="308228" name="Group 4">
              <a:extLst>
                <a:ext uri="{FF2B5EF4-FFF2-40B4-BE49-F238E27FC236}">
                  <a16:creationId xmlns:a16="http://schemas.microsoft.com/office/drawing/2014/main" id="{47C1E0BC-2F88-DE8B-6F6F-12101D7D1CA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0" y="3118"/>
              <a:ext cx="1152" cy="960"/>
              <a:chOff x="1392" y="2544"/>
              <a:chExt cx="1152" cy="960"/>
            </a:xfrm>
          </p:grpSpPr>
          <p:sp>
            <p:nvSpPr>
              <p:cNvPr id="308229" name="Line 5">
                <a:extLst>
                  <a:ext uri="{FF2B5EF4-FFF2-40B4-BE49-F238E27FC236}">
                    <a16:creationId xmlns:a16="http://schemas.microsoft.com/office/drawing/2014/main" id="{F25600AE-9D51-1166-A79D-510824E347D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0" name="Line 6">
                <a:extLst>
                  <a:ext uri="{FF2B5EF4-FFF2-40B4-BE49-F238E27FC236}">
                    <a16:creationId xmlns:a16="http://schemas.microsoft.com/office/drawing/2014/main" id="{03F42E5F-90FC-2595-DF12-9EC6D1E4662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1" name="Line 7">
                <a:extLst>
                  <a:ext uri="{FF2B5EF4-FFF2-40B4-BE49-F238E27FC236}">
                    <a16:creationId xmlns:a16="http://schemas.microsoft.com/office/drawing/2014/main" id="{CE998107-C5C3-5F2C-DA2C-8C2206756B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2" name="Line 8">
                <a:extLst>
                  <a:ext uri="{FF2B5EF4-FFF2-40B4-BE49-F238E27FC236}">
                    <a16:creationId xmlns:a16="http://schemas.microsoft.com/office/drawing/2014/main" id="{9AA52FBE-9D9E-3778-9A77-A4237CFAB78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3" name="Line 9">
                <a:extLst>
                  <a:ext uri="{FF2B5EF4-FFF2-40B4-BE49-F238E27FC236}">
                    <a16:creationId xmlns:a16="http://schemas.microsoft.com/office/drawing/2014/main" id="{4CE33032-8570-054E-3257-A9C7BBE720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4" name="Line 10">
                <a:extLst>
                  <a:ext uri="{FF2B5EF4-FFF2-40B4-BE49-F238E27FC236}">
                    <a16:creationId xmlns:a16="http://schemas.microsoft.com/office/drawing/2014/main" id="{21A302A9-DA19-1147-E6D5-4C24AB95AC6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5" name="Line 11">
                <a:extLst>
                  <a:ext uri="{FF2B5EF4-FFF2-40B4-BE49-F238E27FC236}">
                    <a16:creationId xmlns:a16="http://schemas.microsoft.com/office/drawing/2014/main" id="{8D0959BD-E879-AC40-9FA4-0A9B55E4F74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6" name="Line 12">
                <a:extLst>
                  <a:ext uri="{FF2B5EF4-FFF2-40B4-BE49-F238E27FC236}">
                    <a16:creationId xmlns:a16="http://schemas.microsoft.com/office/drawing/2014/main" id="{F8EAD50E-5DED-EA63-34EE-A62E4B45653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7" name="Line 13">
                <a:extLst>
                  <a:ext uri="{FF2B5EF4-FFF2-40B4-BE49-F238E27FC236}">
                    <a16:creationId xmlns:a16="http://schemas.microsoft.com/office/drawing/2014/main" id="{A8D957B2-1B2F-F65D-518A-154930C35FE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8" name="Line 14">
                <a:extLst>
                  <a:ext uri="{FF2B5EF4-FFF2-40B4-BE49-F238E27FC236}">
                    <a16:creationId xmlns:a16="http://schemas.microsoft.com/office/drawing/2014/main" id="{47B3FAF0-1F2B-4208-2583-919C89C5C98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39" name="Line 15">
                <a:extLst>
                  <a:ext uri="{FF2B5EF4-FFF2-40B4-BE49-F238E27FC236}">
                    <a16:creationId xmlns:a16="http://schemas.microsoft.com/office/drawing/2014/main" id="{B4CBB4F8-9891-8A34-CC42-E6FEE3EA1B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40" name="Line 16">
                <a:extLst>
                  <a:ext uri="{FF2B5EF4-FFF2-40B4-BE49-F238E27FC236}">
                    <a16:creationId xmlns:a16="http://schemas.microsoft.com/office/drawing/2014/main" id="{FDB6DB2C-7FAD-0DE4-C849-711AC946405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308241" name="Group 17">
                <a:extLst>
                  <a:ext uri="{FF2B5EF4-FFF2-40B4-BE49-F238E27FC236}">
                    <a16:creationId xmlns:a16="http://schemas.microsoft.com/office/drawing/2014/main" id="{159E9CD2-01D0-8473-28D4-687059AF9B4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308242" name="Line 18">
                  <a:extLst>
                    <a:ext uri="{FF2B5EF4-FFF2-40B4-BE49-F238E27FC236}">
                      <a16:creationId xmlns:a16="http://schemas.microsoft.com/office/drawing/2014/main" id="{0C2F9FD3-7928-DCE3-CA6C-B7CE073DA67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8243" name="Line 19">
                  <a:extLst>
                    <a:ext uri="{FF2B5EF4-FFF2-40B4-BE49-F238E27FC236}">
                      <a16:creationId xmlns:a16="http://schemas.microsoft.com/office/drawing/2014/main" id="{B22DB367-7BC6-2CB7-A8AD-8B30AB3B792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8244" name="Line 20">
                  <a:extLst>
                    <a:ext uri="{FF2B5EF4-FFF2-40B4-BE49-F238E27FC236}">
                      <a16:creationId xmlns:a16="http://schemas.microsoft.com/office/drawing/2014/main" id="{9FB22754-D715-1B50-9B97-88AE019CD7C9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8245" name="Line 21">
                  <a:extLst>
                    <a:ext uri="{FF2B5EF4-FFF2-40B4-BE49-F238E27FC236}">
                      <a16:creationId xmlns:a16="http://schemas.microsoft.com/office/drawing/2014/main" id="{36A98113-236A-52A8-147F-F19B019E7BE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grpSp>
          <p:nvGrpSpPr>
            <p:cNvPr id="308246" name="Group 22">
              <a:extLst>
                <a:ext uri="{FF2B5EF4-FFF2-40B4-BE49-F238E27FC236}">
                  <a16:creationId xmlns:a16="http://schemas.microsoft.com/office/drawing/2014/main" id="{245E2C04-19C8-D658-CE22-3B211784EF7B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744" y="3118"/>
              <a:ext cx="1152" cy="960"/>
              <a:chOff x="1392" y="2544"/>
              <a:chExt cx="1152" cy="960"/>
            </a:xfrm>
          </p:grpSpPr>
          <p:sp>
            <p:nvSpPr>
              <p:cNvPr id="308247" name="Line 23">
                <a:extLst>
                  <a:ext uri="{FF2B5EF4-FFF2-40B4-BE49-F238E27FC236}">
                    <a16:creationId xmlns:a16="http://schemas.microsoft.com/office/drawing/2014/main" id="{B843306D-A923-B63D-CBDB-721CA22417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48" name="Line 24">
                <a:extLst>
                  <a:ext uri="{FF2B5EF4-FFF2-40B4-BE49-F238E27FC236}">
                    <a16:creationId xmlns:a16="http://schemas.microsoft.com/office/drawing/2014/main" id="{F180C157-6814-76C1-A755-A6D2BD22719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49" name="Line 25">
                <a:extLst>
                  <a:ext uri="{FF2B5EF4-FFF2-40B4-BE49-F238E27FC236}">
                    <a16:creationId xmlns:a16="http://schemas.microsoft.com/office/drawing/2014/main" id="{B4ED1039-CC94-7578-5033-7D5F1FC8335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0" name="Line 26">
                <a:extLst>
                  <a:ext uri="{FF2B5EF4-FFF2-40B4-BE49-F238E27FC236}">
                    <a16:creationId xmlns:a16="http://schemas.microsoft.com/office/drawing/2014/main" id="{AB9C3E5C-BCB8-0125-B96A-4563964D970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1" name="Line 27">
                <a:extLst>
                  <a:ext uri="{FF2B5EF4-FFF2-40B4-BE49-F238E27FC236}">
                    <a16:creationId xmlns:a16="http://schemas.microsoft.com/office/drawing/2014/main" id="{3547F840-2885-86B6-2194-28A7268AFB7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2" name="Line 28">
                <a:extLst>
                  <a:ext uri="{FF2B5EF4-FFF2-40B4-BE49-F238E27FC236}">
                    <a16:creationId xmlns:a16="http://schemas.microsoft.com/office/drawing/2014/main" id="{B7AB024B-83BA-2B6F-0CF4-EE5DC9C5C62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3" name="Line 29">
                <a:extLst>
                  <a:ext uri="{FF2B5EF4-FFF2-40B4-BE49-F238E27FC236}">
                    <a16:creationId xmlns:a16="http://schemas.microsoft.com/office/drawing/2014/main" id="{7F76FD70-2451-7143-FD77-13E6327D7B3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4" name="Line 30">
                <a:extLst>
                  <a:ext uri="{FF2B5EF4-FFF2-40B4-BE49-F238E27FC236}">
                    <a16:creationId xmlns:a16="http://schemas.microsoft.com/office/drawing/2014/main" id="{1D762E3A-375F-700F-403B-F22CBDBF104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5" name="Line 31">
                <a:extLst>
                  <a:ext uri="{FF2B5EF4-FFF2-40B4-BE49-F238E27FC236}">
                    <a16:creationId xmlns:a16="http://schemas.microsoft.com/office/drawing/2014/main" id="{A0AEEE31-3AC4-F606-3788-134409EAAA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6" name="Line 32">
                <a:extLst>
                  <a:ext uri="{FF2B5EF4-FFF2-40B4-BE49-F238E27FC236}">
                    <a16:creationId xmlns:a16="http://schemas.microsoft.com/office/drawing/2014/main" id="{E31CCDFC-8986-97DD-9900-822755DBCA0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7" name="Line 33">
                <a:extLst>
                  <a:ext uri="{FF2B5EF4-FFF2-40B4-BE49-F238E27FC236}">
                    <a16:creationId xmlns:a16="http://schemas.microsoft.com/office/drawing/2014/main" id="{878A344C-EF46-547A-E9C3-1FC1424095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308258" name="Line 34">
                <a:extLst>
                  <a:ext uri="{FF2B5EF4-FFF2-40B4-BE49-F238E27FC236}">
                    <a16:creationId xmlns:a16="http://schemas.microsoft.com/office/drawing/2014/main" id="{1AAC3894-2865-4192-EC80-E330F34D2FA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308259" name="Group 35">
                <a:extLst>
                  <a:ext uri="{FF2B5EF4-FFF2-40B4-BE49-F238E27FC236}">
                    <a16:creationId xmlns:a16="http://schemas.microsoft.com/office/drawing/2014/main" id="{A8613E65-8553-4E56-9479-DED6774E7F5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308260" name="Line 36">
                  <a:extLst>
                    <a:ext uri="{FF2B5EF4-FFF2-40B4-BE49-F238E27FC236}">
                      <a16:creationId xmlns:a16="http://schemas.microsoft.com/office/drawing/2014/main" id="{05F2CD3C-4009-E15B-31AF-5287AF55C84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8261" name="Line 37">
                  <a:extLst>
                    <a:ext uri="{FF2B5EF4-FFF2-40B4-BE49-F238E27FC236}">
                      <a16:creationId xmlns:a16="http://schemas.microsoft.com/office/drawing/2014/main" id="{283F4239-799D-23DF-8609-B8D9D7D7B8A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8262" name="Line 38">
                  <a:extLst>
                    <a:ext uri="{FF2B5EF4-FFF2-40B4-BE49-F238E27FC236}">
                      <a16:creationId xmlns:a16="http://schemas.microsoft.com/office/drawing/2014/main" id="{A09D3003-5092-E1FF-B37B-E5610F4EB7C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308263" name="Line 39">
                  <a:extLst>
                    <a:ext uri="{FF2B5EF4-FFF2-40B4-BE49-F238E27FC236}">
                      <a16:creationId xmlns:a16="http://schemas.microsoft.com/office/drawing/2014/main" id="{99781784-9714-0124-00F5-B98761DBA09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sp>
          <p:nvSpPr>
            <p:cNvPr id="308264" name="Oval 40">
              <a:extLst>
                <a:ext uri="{FF2B5EF4-FFF2-40B4-BE49-F238E27FC236}">
                  <a16:creationId xmlns:a16="http://schemas.microsoft.com/office/drawing/2014/main" id="{F05B8AFF-2679-AF10-5CE4-D7CCD322236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297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600">
                  <a:latin typeface="Arial" panose="020B0604020202020204" pitchFamily="34" charset="0"/>
                </a:rPr>
                <a:t>4</a:t>
              </a:r>
            </a:p>
          </p:txBody>
        </p:sp>
        <p:sp>
          <p:nvSpPr>
            <p:cNvPr id="308265" name="Oval 41">
              <a:extLst>
                <a:ext uri="{FF2B5EF4-FFF2-40B4-BE49-F238E27FC236}">
                  <a16:creationId xmlns:a16="http://schemas.microsoft.com/office/drawing/2014/main" id="{9D11B59E-C933-BAA6-7D5A-8F0D8558B1C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4A</a:t>
              </a:r>
            </a:p>
          </p:txBody>
        </p:sp>
        <p:sp>
          <p:nvSpPr>
            <p:cNvPr id="308266" name="Oval 42">
              <a:extLst>
                <a:ext uri="{FF2B5EF4-FFF2-40B4-BE49-F238E27FC236}">
                  <a16:creationId xmlns:a16="http://schemas.microsoft.com/office/drawing/2014/main" id="{CA62BA27-AC4E-1F66-FA2A-8E06BD8DB26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4B</a:t>
              </a:r>
            </a:p>
          </p:txBody>
        </p:sp>
        <p:sp>
          <p:nvSpPr>
            <p:cNvPr id="308267" name="Oval 43">
              <a:extLst>
                <a:ext uri="{FF2B5EF4-FFF2-40B4-BE49-F238E27FC236}">
                  <a16:creationId xmlns:a16="http://schemas.microsoft.com/office/drawing/2014/main" id="{A85E9B9C-0D7A-066D-7C9F-DEB27AB2A82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4C</a:t>
              </a:r>
            </a:p>
          </p:txBody>
        </p:sp>
        <p:sp>
          <p:nvSpPr>
            <p:cNvPr id="308268" name="Oval 44">
              <a:extLst>
                <a:ext uri="{FF2B5EF4-FFF2-40B4-BE49-F238E27FC236}">
                  <a16:creationId xmlns:a16="http://schemas.microsoft.com/office/drawing/2014/main" id="{50B29D1B-C9BF-5982-26F4-9963237813A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89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0</a:t>
              </a:r>
            </a:p>
          </p:txBody>
        </p:sp>
        <p:sp>
          <p:nvSpPr>
            <p:cNvPr id="308269" name="Oval 45">
              <a:extLst>
                <a:ext uri="{FF2B5EF4-FFF2-40B4-BE49-F238E27FC236}">
                  <a16:creationId xmlns:a16="http://schemas.microsoft.com/office/drawing/2014/main" id="{EF050750-CB80-C5ED-0A44-3A09CE4AA67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3A</a:t>
              </a:r>
            </a:p>
          </p:txBody>
        </p:sp>
        <p:sp>
          <p:nvSpPr>
            <p:cNvPr id="308270" name="Oval 46">
              <a:extLst>
                <a:ext uri="{FF2B5EF4-FFF2-40B4-BE49-F238E27FC236}">
                  <a16:creationId xmlns:a16="http://schemas.microsoft.com/office/drawing/2014/main" id="{12F5DCC4-5DCD-DF87-7C83-61C38F802B2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3B</a:t>
              </a:r>
            </a:p>
          </p:txBody>
        </p:sp>
        <p:sp>
          <p:nvSpPr>
            <p:cNvPr id="308271" name="Oval 47">
              <a:extLst>
                <a:ext uri="{FF2B5EF4-FFF2-40B4-BE49-F238E27FC236}">
                  <a16:creationId xmlns:a16="http://schemas.microsoft.com/office/drawing/2014/main" id="{B74D1F0A-8C19-4945-7A35-25D9D8D6A7A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3C</a:t>
              </a:r>
            </a:p>
          </p:txBody>
        </p:sp>
        <p:sp>
          <p:nvSpPr>
            <p:cNvPr id="308272" name="Line 48">
              <a:extLst>
                <a:ext uri="{FF2B5EF4-FFF2-40B4-BE49-F238E27FC236}">
                  <a16:creationId xmlns:a16="http://schemas.microsoft.com/office/drawing/2014/main" id="{515D701F-B39F-E0E0-E38D-9BCE4085040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447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73" name="Line 49">
              <a:extLst>
                <a:ext uri="{FF2B5EF4-FFF2-40B4-BE49-F238E27FC236}">
                  <a16:creationId xmlns:a16="http://schemas.microsoft.com/office/drawing/2014/main" id="{1834A45C-99FF-8F73-A22A-ED991E5579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735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74" name="Line 50">
              <a:extLst>
                <a:ext uri="{FF2B5EF4-FFF2-40B4-BE49-F238E27FC236}">
                  <a16:creationId xmlns:a16="http://schemas.microsoft.com/office/drawing/2014/main" id="{35386DC6-AACE-52E8-661A-5F3388C0AA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4023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75" name="Oval 51">
              <a:extLst>
                <a:ext uri="{FF2B5EF4-FFF2-40B4-BE49-F238E27FC236}">
                  <a16:creationId xmlns:a16="http://schemas.microsoft.com/office/drawing/2014/main" id="{34DB63EA-51A7-2C39-D3E7-801B81CC0C2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2A</a:t>
              </a:r>
            </a:p>
          </p:txBody>
        </p:sp>
        <p:sp>
          <p:nvSpPr>
            <p:cNvPr id="308276" name="Oval 52">
              <a:extLst>
                <a:ext uri="{FF2B5EF4-FFF2-40B4-BE49-F238E27FC236}">
                  <a16:creationId xmlns:a16="http://schemas.microsoft.com/office/drawing/2014/main" id="{B11EC1A9-F984-C21F-BCA1-EB876BBBB06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2B</a:t>
              </a:r>
            </a:p>
          </p:txBody>
        </p:sp>
        <p:sp>
          <p:nvSpPr>
            <p:cNvPr id="308277" name="Oval 53">
              <a:extLst>
                <a:ext uri="{FF2B5EF4-FFF2-40B4-BE49-F238E27FC236}">
                  <a16:creationId xmlns:a16="http://schemas.microsoft.com/office/drawing/2014/main" id="{D8BB49CD-162E-9AE1-58B0-D3339D5C289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2C</a:t>
              </a:r>
            </a:p>
          </p:txBody>
        </p:sp>
        <p:sp>
          <p:nvSpPr>
            <p:cNvPr id="308278" name="Line 54">
              <a:extLst>
                <a:ext uri="{FF2B5EF4-FFF2-40B4-BE49-F238E27FC236}">
                  <a16:creationId xmlns:a16="http://schemas.microsoft.com/office/drawing/2014/main" id="{11CB6EDD-1F6E-15AE-2E61-A675B400C34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447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79" name="Line 55">
              <a:extLst>
                <a:ext uri="{FF2B5EF4-FFF2-40B4-BE49-F238E27FC236}">
                  <a16:creationId xmlns:a16="http://schemas.microsoft.com/office/drawing/2014/main" id="{C94460BB-02DE-1E5A-5D8A-9AD1B295C98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735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80" name="Line 56">
              <a:extLst>
                <a:ext uri="{FF2B5EF4-FFF2-40B4-BE49-F238E27FC236}">
                  <a16:creationId xmlns:a16="http://schemas.microsoft.com/office/drawing/2014/main" id="{D6E2935A-72F5-3BF5-A85A-FAD8885CC5B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4023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81" name="Line 57">
              <a:extLst>
                <a:ext uri="{FF2B5EF4-FFF2-40B4-BE49-F238E27FC236}">
                  <a16:creationId xmlns:a16="http://schemas.microsoft.com/office/drawing/2014/main" id="{87F86AA5-C165-9AC9-E4F2-95FB96C303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73" y="3735"/>
              <a:ext cx="48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82" name="Oval 58">
              <a:extLst>
                <a:ext uri="{FF2B5EF4-FFF2-40B4-BE49-F238E27FC236}">
                  <a16:creationId xmlns:a16="http://schemas.microsoft.com/office/drawing/2014/main" id="{B02FFB9E-081A-3C5C-BFD0-458DD54D550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62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08283" name="Line 59">
              <a:extLst>
                <a:ext uri="{FF2B5EF4-FFF2-40B4-BE49-F238E27FC236}">
                  <a16:creationId xmlns:a16="http://schemas.microsoft.com/office/drawing/2014/main" id="{BBE01EFC-7B2C-C021-693C-8AA36E92666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37" y="3735"/>
              <a:ext cx="48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308284" name="Oval 60">
              <a:extLst>
                <a:ext uri="{FF2B5EF4-FFF2-40B4-BE49-F238E27FC236}">
                  <a16:creationId xmlns:a16="http://schemas.microsoft.com/office/drawing/2014/main" id="{D09B7B00-3406-F14A-7E0E-21721293362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20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0</a:t>
              </a:r>
            </a:p>
          </p:txBody>
        </p:sp>
        <p:sp>
          <p:nvSpPr>
            <p:cNvPr id="308285" name="Oval 61">
              <a:extLst>
                <a:ext uri="{FF2B5EF4-FFF2-40B4-BE49-F238E27FC236}">
                  <a16:creationId xmlns:a16="http://schemas.microsoft.com/office/drawing/2014/main" id="{4CA3B41F-C489-0DFA-0C04-A898C39D9C8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3A</a:t>
              </a:r>
            </a:p>
          </p:txBody>
        </p:sp>
        <p:sp>
          <p:nvSpPr>
            <p:cNvPr id="308286" name="Oval 62">
              <a:extLst>
                <a:ext uri="{FF2B5EF4-FFF2-40B4-BE49-F238E27FC236}">
                  <a16:creationId xmlns:a16="http://schemas.microsoft.com/office/drawing/2014/main" id="{09F80F78-009B-D759-731A-B45FB487699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3B</a:t>
              </a:r>
            </a:p>
          </p:txBody>
        </p:sp>
        <p:sp>
          <p:nvSpPr>
            <p:cNvPr id="308287" name="Oval 63">
              <a:extLst>
                <a:ext uri="{FF2B5EF4-FFF2-40B4-BE49-F238E27FC236}">
                  <a16:creationId xmlns:a16="http://schemas.microsoft.com/office/drawing/2014/main" id="{BF7556DD-2813-7C1A-1B2D-5E77B6DB8AB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3C</a:t>
              </a:r>
            </a:p>
          </p:txBody>
        </p:sp>
        <p:sp>
          <p:nvSpPr>
            <p:cNvPr id="308288" name="Oval 64">
              <a:extLst>
                <a:ext uri="{FF2B5EF4-FFF2-40B4-BE49-F238E27FC236}">
                  <a16:creationId xmlns:a16="http://schemas.microsoft.com/office/drawing/2014/main" id="{38FF9CDE-482A-8225-7EA3-FB4A2990ECB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2A</a:t>
              </a:r>
            </a:p>
          </p:txBody>
        </p:sp>
        <p:sp>
          <p:nvSpPr>
            <p:cNvPr id="308289" name="Oval 65">
              <a:extLst>
                <a:ext uri="{FF2B5EF4-FFF2-40B4-BE49-F238E27FC236}">
                  <a16:creationId xmlns:a16="http://schemas.microsoft.com/office/drawing/2014/main" id="{D8812372-7567-A0D2-DB46-F680D904454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2B</a:t>
              </a:r>
            </a:p>
          </p:txBody>
        </p:sp>
        <p:sp>
          <p:nvSpPr>
            <p:cNvPr id="308290" name="Oval 66">
              <a:extLst>
                <a:ext uri="{FF2B5EF4-FFF2-40B4-BE49-F238E27FC236}">
                  <a16:creationId xmlns:a16="http://schemas.microsoft.com/office/drawing/2014/main" id="{B6FB14BC-3D65-BDE6-6CDB-D58DA976385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2C</a:t>
              </a:r>
            </a:p>
          </p:txBody>
        </p:sp>
        <p:sp>
          <p:nvSpPr>
            <p:cNvPr id="308291" name="Oval 67">
              <a:extLst>
                <a:ext uri="{FF2B5EF4-FFF2-40B4-BE49-F238E27FC236}">
                  <a16:creationId xmlns:a16="http://schemas.microsoft.com/office/drawing/2014/main" id="{F6A77AE8-B16B-47A7-AC2B-39AFA0F085B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54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sp>
        <p:nvSpPr>
          <p:cNvPr id="308292" name="Text Box 68">
            <a:extLst>
              <a:ext uri="{FF2B5EF4-FFF2-40B4-BE49-F238E27FC236}">
                <a16:creationId xmlns:a16="http://schemas.microsoft.com/office/drawing/2014/main" id="{B1E860FB-D126-78FD-336D-35484FEAC6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038" y="2843213"/>
            <a:ext cx="8510587" cy="1457325"/>
          </a:xfrm>
          <a:prstGeom prst="rect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zh-CN" sz="2400">
                <a:ea typeface="宋体" panose="02010600030101010101" pitchFamily="2" charset="-122"/>
              </a:rPr>
              <a:t>A network theorem: </a:t>
            </a:r>
          </a:p>
          <a:p>
            <a:r>
              <a:rPr lang="en-US" altLang="zh-CN" sz="2400">
                <a:solidFill>
                  <a:srgbClr val="0000FF"/>
                </a:solidFill>
                <a:ea typeface="宋体" panose="02010600030101010101" pitchFamily="2" charset="-122"/>
              </a:rPr>
              <a:t>Mean visiting frequency of node i </a:t>
            </a:r>
            <a:r>
              <a:rPr lang="en-US" altLang="zh-CN" sz="2400">
                <a:solidFill>
                  <a:srgbClr val="0000FF"/>
                </a:solidFill>
                <a:ea typeface="宋体" panose="02010600030101010101" pitchFamily="2" charset="-122"/>
                <a:sym typeface="Symbol" panose="05050102010706020507" pitchFamily="18" charset="2"/>
              </a:rPr>
              <a:t></a:t>
            </a:r>
            <a:r>
              <a:rPr lang="en-US" altLang="en-US" sz="2400">
                <a:solidFill>
                  <a:srgbClr val="0000FF"/>
                </a:solidFill>
              </a:rPr>
              <a:t> local connectivity </a:t>
            </a:r>
            <a:r>
              <a:rPr lang="en-US" altLang="en-US" sz="2400" i="1">
                <a:solidFill>
                  <a:srgbClr val="0000FF"/>
                </a:solidFill>
              </a:rPr>
              <a:t>k</a:t>
            </a:r>
            <a:r>
              <a:rPr lang="en-US" altLang="en-US" sz="2400" baseline="-25000">
                <a:solidFill>
                  <a:srgbClr val="0000FF"/>
                </a:solidFill>
              </a:rPr>
              <a:t>i</a:t>
            </a:r>
            <a:endParaRPr lang="en-US" altLang="en-US" sz="2400">
              <a:solidFill>
                <a:srgbClr val="0000FF"/>
              </a:solidFill>
            </a:endParaRPr>
          </a:p>
          <a:p>
            <a:r>
              <a:rPr lang="en-US" altLang="en-US" sz="2400"/>
              <a:t>(independent to</a:t>
            </a:r>
            <a:r>
              <a:rPr lang="en-US" altLang="zh-CN" sz="2400">
                <a:ea typeface="宋体" panose="02010600030101010101" pitchFamily="2" charset="-122"/>
              </a:rPr>
              <a:t> </a:t>
            </a:r>
            <a:r>
              <a:rPr lang="en-US" altLang="en-US" sz="2400"/>
              <a:t>the global structure of the network</a:t>
            </a:r>
            <a:r>
              <a:rPr lang="en-US" altLang="zh-CN" sz="2400">
                <a:ea typeface="宋体" panose="02010600030101010101" pitchFamily="2" charset="-122"/>
              </a:rPr>
              <a:t>!</a:t>
            </a:r>
            <a:r>
              <a:rPr lang="en-US" altLang="en-US" sz="2400"/>
              <a:t>)</a:t>
            </a:r>
            <a:r>
              <a:rPr lang="en-US" altLang="zh-CN" sz="1600" b="0">
                <a:solidFill>
                  <a:srgbClr val="A50021"/>
                </a:solidFill>
                <a:ea typeface="宋体" panose="02010600030101010101" pitchFamily="2" charset="-122"/>
              </a:rPr>
              <a:t>					      J. Noh, and H. Rieger, </a:t>
            </a:r>
            <a:r>
              <a:rPr lang="en-US" altLang="zh-CN" sz="1600" i="1">
                <a:solidFill>
                  <a:srgbClr val="A50021"/>
                </a:solidFill>
                <a:ea typeface="宋体" panose="02010600030101010101" pitchFamily="2" charset="-122"/>
              </a:rPr>
              <a:t>Phys. Rev. Lett.</a:t>
            </a:r>
            <a:r>
              <a:rPr lang="en-US" altLang="zh-CN" sz="1600" b="0">
                <a:solidFill>
                  <a:srgbClr val="A50021"/>
                </a:solidFill>
                <a:ea typeface="宋体" panose="02010600030101010101" pitchFamily="2" charset="-122"/>
              </a:rPr>
              <a:t>. 92, 118701, </a:t>
            </a:r>
            <a:r>
              <a:rPr lang="en-US" altLang="zh-CN" sz="1600">
                <a:solidFill>
                  <a:srgbClr val="A50021"/>
                </a:solidFill>
                <a:ea typeface="宋体" panose="02010600030101010101" pitchFamily="2" charset="-122"/>
              </a:rPr>
              <a:t>2004</a:t>
            </a:r>
            <a:endParaRPr lang="en-US" altLang="en-US" sz="2400"/>
          </a:p>
        </p:txBody>
      </p:sp>
      <p:sp>
        <p:nvSpPr>
          <p:cNvPr id="308294" name="Text Box 70">
            <a:extLst>
              <a:ext uri="{FF2B5EF4-FFF2-40B4-BE49-F238E27FC236}">
                <a16:creationId xmlns:a16="http://schemas.microsoft.com/office/drawing/2014/main" id="{F2BED5A9-FD42-D429-C1C1-6E46D3FCF6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763" y="4359275"/>
            <a:ext cx="8382000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zh-CN" sz="2400" b="0" dirty="0">
                <a:ea typeface="宋体" panose="02010600030101010101" pitchFamily="2" charset="-122"/>
              </a:rPr>
              <a:t>Example: </a:t>
            </a:r>
          </a:p>
          <a:p>
            <a:r>
              <a:rPr lang="en-US" altLang="zh-CN" sz="2400" b="0" dirty="0">
                <a:solidFill>
                  <a:srgbClr val="CC0000"/>
                </a:solidFill>
                <a:ea typeface="宋体" panose="02010600030101010101" pitchFamily="2" charset="-122"/>
              </a:rPr>
              <a:t>A random walker visits       	</a:t>
            </a:r>
          </a:p>
          <a:p>
            <a:endParaRPr lang="en-US" altLang="zh-CN" sz="800" b="0" dirty="0">
              <a:solidFill>
                <a:srgbClr val="CC0000"/>
              </a:solidFill>
              <a:ea typeface="宋体" panose="02010600030101010101" pitchFamily="2" charset="-122"/>
            </a:endParaRPr>
          </a:p>
          <a:p>
            <a:r>
              <a:rPr lang="en-US" altLang="zh-CN" sz="2400" b="0" dirty="0">
                <a:solidFill>
                  <a:srgbClr val="CC0000"/>
                </a:solidFill>
                <a:ea typeface="宋体" panose="02010600030101010101" pitchFamily="2" charset="-122"/>
              </a:rPr>
              <a:t>6 times more frequently than visiting</a:t>
            </a:r>
          </a:p>
          <a:p>
            <a:endParaRPr lang="en-US" altLang="zh-CN" sz="2400" b="0" dirty="0">
              <a:ea typeface="宋体" panose="02010600030101010101" pitchFamily="2" charset="-122"/>
            </a:endParaRPr>
          </a:p>
          <a:p>
            <a:r>
              <a:rPr lang="en-US" altLang="zh-CN" sz="2400" b="0" dirty="0">
                <a:ea typeface="宋体" panose="02010600030101010101" pitchFamily="2" charset="-122"/>
              </a:rPr>
              <a:t>However, the staying time at	  	     is 1/6 </a:t>
            </a:r>
          </a:p>
        </p:txBody>
      </p:sp>
      <p:grpSp>
        <p:nvGrpSpPr>
          <p:cNvPr id="308307" name="Group 83">
            <a:extLst>
              <a:ext uri="{FF2B5EF4-FFF2-40B4-BE49-F238E27FC236}">
                <a16:creationId xmlns:a16="http://schemas.microsoft.com/office/drawing/2014/main" id="{F332562D-659C-D9FF-DBFE-9B443BF78EC5}"/>
              </a:ext>
            </a:extLst>
          </p:cNvPr>
          <p:cNvGrpSpPr>
            <a:grpSpLocks/>
          </p:cNvGrpSpPr>
          <p:nvPr/>
        </p:nvGrpSpPr>
        <p:grpSpPr bwMode="auto">
          <a:xfrm>
            <a:off x="3438525" y="4554538"/>
            <a:ext cx="2716213" cy="1304925"/>
            <a:chOff x="2166" y="2869"/>
            <a:chExt cx="1711" cy="822"/>
          </a:xfrm>
        </p:grpSpPr>
        <p:sp>
          <p:nvSpPr>
            <p:cNvPr id="308293" name="Oval 69">
              <a:extLst>
                <a:ext uri="{FF2B5EF4-FFF2-40B4-BE49-F238E27FC236}">
                  <a16:creationId xmlns:a16="http://schemas.microsoft.com/office/drawing/2014/main" id="{2BF4FB4E-35D1-B539-E42A-52D71D31FA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6" y="3013"/>
              <a:ext cx="192" cy="192"/>
            </a:xfrm>
            <a:prstGeom prst="ellips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b="0">
                  <a:ea typeface="宋体" panose="02010600030101010101" pitchFamily="2" charset="-122"/>
                </a:rPr>
                <a:t>4</a:t>
              </a:r>
              <a:endParaRPr lang="en-US" altLang="en-US" b="0"/>
            </a:p>
          </p:txBody>
        </p:sp>
        <p:sp>
          <p:nvSpPr>
            <p:cNvPr id="308295" name="Oval 71">
              <a:extLst>
                <a:ext uri="{FF2B5EF4-FFF2-40B4-BE49-F238E27FC236}">
                  <a16:creationId xmlns:a16="http://schemas.microsoft.com/office/drawing/2014/main" id="{E79DFD25-764B-03B1-3E1A-29EB361C4C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4" y="3353"/>
              <a:ext cx="192" cy="192"/>
            </a:xfrm>
            <a:prstGeom prst="ellips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b="0">
                  <a:ea typeface="宋体" panose="02010600030101010101" pitchFamily="2" charset="-122"/>
                </a:rPr>
                <a:t>0</a:t>
              </a:r>
              <a:endParaRPr lang="en-US" altLang="en-US" b="0"/>
            </a:p>
          </p:txBody>
        </p:sp>
        <p:pic>
          <p:nvPicPr>
            <p:cNvPr id="308296" name="Picture 72">
              <a:extLst>
                <a:ext uri="{FF2B5EF4-FFF2-40B4-BE49-F238E27FC236}">
                  <a16:creationId xmlns:a16="http://schemas.microsoft.com/office/drawing/2014/main" id="{61F4F6B6-E75D-5144-AA0B-BD83B8D29E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6" y="2869"/>
              <a:ext cx="424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8297" name="Picture 73">
              <a:extLst>
                <a:ext uri="{FF2B5EF4-FFF2-40B4-BE49-F238E27FC236}">
                  <a16:creationId xmlns:a16="http://schemas.microsoft.com/office/drawing/2014/main" id="{7331ABD9-314B-46F7-E996-31FCC07504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4" y="3209"/>
              <a:ext cx="423" cy="4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08308" name="Group 84">
            <a:extLst>
              <a:ext uri="{FF2B5EF4-FFF2-40B4-BE49-F238E27FC236}">
                <a16:creationId xmlns:a16="http://schemas.microsoft.com/office/drawing/2014/main" id="{7CD91465-7637-4BE9-17C5-DCF260C71D9B}"/>
              </a:ext>
            </a:extLst>
          </p:cNvPr>
          <p:cNvGrpSpPr>
            <a:grpSpLocks/>
          </p:cNvGrpSpPr>
          <p:nvPr/>
        </p:nvGrpSpPr>
        <p:grpSpPr bwMode="auto">
          <a:xfrm>
            <a:off x="4132263" y="5184775"/>
            <a:ext cx="4929187" cy="1439863"/>
            <a:chOff x="2603" y="3266"/>
            <a:chExt cx="3105" cy="907"/>
          </a:xfrm>
        </p:grpSpPr>
        <p:sp>
          <p:nvSpPr>
            <p:cNvPr id="308298" name="Text Box 74">
              <a:extLst>
                <a:ext uri="{FF2B5EF4-FFF2-40B4-BE49-F238E27FC236}">
                  <a16:creationId xmlns:a16="http://schemas.microsoft.com/office/drawing/2014/main" id="{68B33D77-B572-2D95-1C64-12A42B64E2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74" y="3492"/>
              <a:ext cx="1234" cy="333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zh-CN" sz="2800">
                  <a:ea typeface="宋体" panose="02010600030101010101" pitchFamily="2" charset="-122"/>
                  <a:sym typeface="Symbol" panose="05050102010706020507" pitchFamily="18" charset="2"/>
                </a:rPr>
                <a:t>still ergodic</a:t>
              </a:r>
              <a:endParaRPr lang="en-US" altLang="en-US" sz="2800">
                <a:sym typeface="Symbol" panose="05050102010706020507" pitchFamily="18" charset="2"/>
              </a:endParaRPr>
            </a:p>
          </p:txBody>
        </p:sp>
        <p:sp>
          <p:nvSpPr>
            <p:cNvPr id="308299" name="Oval 75">
              <a:extLst>
                <a:ext uri="{FF2B5EF4-FFF2-40B4-BE49-F238E27FC236}">
                  <a16:creationId xmlns:a16="http://schemas.microsoft.com/office/drawing/2014/main" id="{18901B56-ECBC-2D14-10AB-1A616F7952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3837"/>
              <a:ext cx="192" cy="192"/>
            </a:xfrm>
            <a:prstGeom prst="ellips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b="0">
                  <a:ea typeface="宋体" panose="02010600030101010101" pitchFamily="2" charset="-122"/>
                </a:rPr>
                <a:t>4</a:t>
              </a:r>
              <a:endParaRPr lang="en-US" altLang="en-US" b="0"/>
            </a:p>
          </p:txBody>
        </p:sp>
        <p:pic>
          <p:nvPicPr>
            <p:cNvPr id="308300" name="Picture 76">
              <a:extLst>
                <a:ext uri="{FF2B5EF4-FFF2-40B4-BE49-F238E27FC236}">
                  <a16:creationId xmlns:a16="http://schemas.microsoft.com/office/drawing/2014/main" id="{7DE783BF-9D9A-FA24-8B0A-40F76C6B2EC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" y="3693"/>
              <a:ext cx="424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8301" name="AutoShape 77">
              <a:extLst>
                <a:ext uri="{FF2B5EF4-FFF2-40B4-BE49-F238E27FC236}">
                  <a16:creationId xmlns:a16="http://schemas.microsoft.com/office/drawing/2014/main" id="{835CF438-5E82-916F-3048-C5C42E903DC5}"/>
                </a:ext>
              </a:extLst>
            </p:cNvPr>
            <p:cNvSpPr>
              <a:spLocks/>
            </p:cNvSpPr>
            <p:nvPr/>
          </p:nvSpPr>
          <p:spPr bwMode="auto">
            <a:xfrm>
              <a:off x="3936" y="3266"/>
              <a:ext cx="170" cy="850"/>
            </a:xfrm>
            <a:prstGeom prst="rightBrace">
              <a:avLst>
                <a:gd name="adj1" fmla="val 41667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308302" name="AutoShape 78">
              <a:extLst>
                <a:ext uri="{FF2B5EF4-FFF2-40B4-BE49-F238E27FC236}">
                  <a16:creationId xmlns:a16="http://schemas.microsoft.com/office/drawing/2014/main" id="{073A4242-3DBC-748E-844C-31C609C671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4" y="3634"/>
              <a:ext cx="312" cy="113"/>
            </a:xfrm>
            <a:prstGeom prst="rightArrow">
              <a:avLst>
                <a:gd name="adj1" fmla="val 50000"/>
                <a:gd name="adj2" fmla="val 6902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</p:grpSp>
      <p:sp>
        <p:nvSpPr>
          <p:cNvPr id="308303" name="Text Box 79">
            <a:extLst>
              <a:ext uri="{FF2B5EF4-FFF2-40B4-BE49-F238E27FC236}">
                <a16:creationId xmlns:a16="http://schemas.microsoft.com/office/drawing/2014/main" id="{87B19032-E07D-E405-FD0A-AB0B7AF3FE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0675" y="728663"/>
            <a:ext cx="223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connectivity = 6</a:t>
            </a:r>
          </a:p>
        </p:txBody>
      </p:sp>
      <p:sp>
        <p:nvSpPr>
          <p:cNvPr id="308304" name="Line 80">
            <a:extLst>
              <a:ext uri="{FF2B5EF4-FFF2-40B4-BE49-F238E27FC236}">
                <a16:creationId xmlns:a16="http://schemas.microsoft.com/office/drawing/2014/main" id="{243E9C06-EB41-BA21-4E6B-27DEA2D9AC1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049588" y="954088"/>
            <a:ext cx="108108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08305" name="Line 81">
            <a:extLst>
              <a:ext uri="{FF2B5EF4-FFF2-40B4-BE49-F238E27FC236}">
                <a16:creationId xmlns:a16="http://schemas.microsoft.com/office/drawing/2014/main" id="{C66ED549-0DD8-4286-9F62-DB4CD8A7F49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157788" y="1898650"/>
            <a:ext cx="628650" cy="1809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08306" name="Text Box 82">
            <a:extLst>
              <a:ext uri="{FF2B5EF4-FFF2-40B4-BE49-F238E27FC236}">
                <a16:creationId xmlns:a16="http://schemas.microsoft.com/office/drawing/2014/main" id="{3A046694-28C4-C133-73D2-CD68C670A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32475" y="1673225"/>
            <a:ext cx="223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connectivity =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08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3082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82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08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082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9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4" name="Picture 4">
            <a:extLst>
              <a:ext uri="{FF2B5EF4-FFF2-40B4-BE49-F238E27FC236}">
                <a16:creationId xmlns:a16="http://schemas.microsoft.com/office/drawing/2014/main" id="{FB5FD7D2-E068-482D-E84F-150DB58691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066800"/>
            <a:ext cx="3886200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0467" name="Group 67">
            <a:extLst>
              <a:ext uri="{FF2B5EF4-FFF2-40B4-BE49-F238E27FC236}">
                <a16:creationId xmlns:a16="http://schemas.microsoft.com/office/drawing/2014/main" id="{B5044213-9010-D6F3-6137-5C361B0FB2D3}"/>
              </a:ext>
            </a:extLst>
          </p:cNvPr>
          <p:cNvGrpSpPr>
            <a:grpSpLocks/>
          </p:cNvGrpSpPr>
          <p:nvPr/>
        </p:nvGrpSpPr>
        <p:grpSpPr bwMode="auto">
          <a:xfrm>
            <a:off x="304800" y="4572000"/>
            <a:ext cx="8610600" cy="2092325"/>
            <a:chOff x="240" y="2688"/>
            <a:chExt cx="5424" cy="1318"/>
          </a:xfrm>
        </p:grpSpPr>
        <p:sp>
          <p:nvSpPr>
            <p:cNvPr id="230456" name="Rectangle 56">
              <a:extLst>
                <a:ext uri="{FF2B5EF4-FFF2-40B4-BE49-F238E27FC236}">
                  <a16:creationId xmlns:a16="http://schemas.microsoft.com/office/drawing/2014/main" id="{29A86AE6-ADAC-B737-660E-6D2DEEB0F5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" y="2688"/>
              <a:ext cx="5424" cy="1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dirty="0"/>
                <a:t>For </a:t>
              </a:r>
              <a:r>
                <a:rPr lang="en-US" altLang="en-US" dirty="0" err="1"/>
                <a:t>m</a:t>
              </a:r>
              <a:r>
                <a:rPr lang="en-US" altLang="en-US" dirty="0" err="1">
                  <a:sym typeface="Symbol" panose="05050102010706020507" pitchFamily="18" charset="2"/>
                </a:rPr>
                <a:t>n</a:t>
              </a:r>
              <a:r>
                <a:rPr lang="en-US" altLang="en-US" dirty="0">
                  <a:sym typeface="Symbol" panose="05050102010706020507" pitchFamily="18" charset="2"/>
                </a:rPr>
                <a:t> square ice:</a:t>
              </a:r>
            </a:p>
            <a:p>
              <a:endParaRPr lang="en-US" altLang="en-US" sz="400" dirty="0">
                <a:sym typeface="Symbol" panose="05050102010706020507" pitchFamily="18" charset="2"/>
              </a:endParaRPr>
            </a:p>
            <a:p>
              <a:pPr>
                <a:buFont typeface="Wingdings" panose="05000000000000000000" pitchFamily="2" charset="2"/>
                <a:buChar char="Ø"/>
              </a:pPr>
              <a:r>
                <a:rPr lang="en-US" altLang="en-US" dirty="0"/>
                <a:t> 		     </a:t>
              </a:r>
              <a:r>
                <a:rPr lang="en-US" altLang="zh-CN" dirty="0">
                  <a:ea typeface="宋体" panose="02010600030101010101" pitchFamily="2" charset="-122"/>
                </a:rPr>
                <a:t>single</a:t>
              </a:r>
              <a:r>
                <a:rPr lang="en-US" altLang="en-US" dirty="0"/>
                <a:t> nodes</a:t>
              </a:r>
            </a:p>
            <a:p>
              <a:pPr>
                <a:buFont typeface="Wingdings" panose="05000000000000000000" pitchFamily="2" charset="2"/>
                <a:buNone/>
              </a:pPr>
              <a:endParaRPr lang="en-US" altLang="en-US" sz="400" dirty="0"/>
            </a:p>
            <a:p>
              <a:pPr>
                <a:buFont typeface="Wingdings" panose="05000000000000000000" pitchFamily="2" charset="2"/>
                <a:buChar char="Ø"/>
              </a:pPr>
              <a:r>
                <a:rPr lang="en-US" altLang="en-US" dirty="0"/>
                <a:t> 		     nontrivial networks</a:t>
              </a:r>
              <a:endParaRPr lang="en-US" altLang="zh-CN" dirty="0">
                <a:ea typeface="宋体" panose="02010600030101010101" pitchFamily="2" charset="-122"/>
              </a:endParaRPr>
            </a:p>
            <a:p>
              <a:pPr>
                <a:buFont typeface="Wingdings" panose="05000000000000000000" pitchFamily="2" charset="2"/>
                <a:buChar char="Ø"/>
              </a:pPr>
              <a:endParaRPr lang="en-US" altLang="en-US" sz="400" dirty="0"/>
            </a:p>
            <a:p>
              <a:pPr>
                <a:buFont typeface="Wingdings" panose="05000000000000000000" pitchFamily="2" charset="2"/>
                <a:buChar char="Ø"/>
              </a:pPr>
              <a:r>
                <a:rPr lang="en-US" altLang="en-US" dirty="0"/>
                <a:t> The smallest nontrivial network has	   		nodes</a:t>
              </a:r>
              <a:endParaRPr lang="en-US" altLang="zh-CN" dirty="0">
                <a:ea typeface="宋体" panose="02010600030101010101" pitchFamily="2" charset="-122"/>
              </a:endParaRPr>
            </a:p>
            <a:p>
              <a:pPr>
                <a:buFont typeface="Wingdings" panose="05000000000000000000" pitchFamily="2" charset="2"/>
                <a:buChar char="Ø"/>
              </a:pPr>
              <a:endParaRPr lang="en-US" altLang="zh-CN" sz="800" dirty="0">
                <a:ea typeface="宋体" panose="02010600030101010101" pitchFamily="2" charset="-122"/>
              </a:endParaRPr>
            </a:p>
            <a:p>
              <a:pPr>
                <a:buFont typeface="Wingdings" panose="05000000000000000000" pitchFamily="2" charset="2"/>
                <a:buNone/>
              </a:pPr>
              <a:endParaRPr lang="en-US" altLang="en-US" dirty="0">
                <a:sym typeface="Symbol" panose="05050102010706020507" pitchFamily="18" charset="2"/>
              </a:endParaRPr>
            </a:p>
          </p:txBody>
        </p:sp>
        <p:graphicFrame>
          <p:nvGraphicFramePr>
            <p:cNvPr id="230406" name="Object 6">
              <a:extLst>
                <a:ext uri="{FF2B5EF4-FFF2-40B4-BE49-F238E27FC236}">
                  <a16:creationId xmlns:a16="http://schemas.microsoft.com/office/drawing/2014/main" id="{4E78FD3C-8547-8647-D929-12D335481CC1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528" y="2948"/>
            <a:ext cx="1008" cy="22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876240" imgH="190440" progId="Equation.3">
                    <p:embed/>
                  </p:oleObj>
                </mc:Choice>
                <mc:Fallback>
                  <p:oleObj name="Equation" r:id="rId4" imgW="876240" imgH="190440" progId="Equation.3">
                    <p:embed/>
                    <p:pic>
                      <p:nvPicPr>
                        <p:cNvPr id="230406" name="Object 6">
                          <a:extLst>
                            <a:ext uri="{FF2B5EF4-FFF2-40B4-BE49-F238E27FC236}">
                              <a16:creationId xmlns:a16="http://schemas.microsoft.com/office/drawing/2014/main" id="{4E78FD3C-8547-8647-D929-12D335481CC1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28" y="2948"/>
                          <a:ext cx="1008" cy="22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30407" name="Object 7">
              <a:extLst>
                <a:ext uri="{FF2B5EF4-FFF2-40B4-BE49-F238E27FC236}">
                  <a16:creationId xmlns:a16="http://schemas.microsoft.com/office/drawing/2014/main" id="{B72FF55C-DDE1-CF41-A496-FB1AD7EFE385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3312" y="3374"/>
            <a:ext cx="912" cy="41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6" imgW="914400" imgH="419040" progId="Equation.3">
                    <p:embed/>
                  </p:oleObj>
                </mc:Choice>
                <mc:Fallback>
                  <p:oleObj name="Equation" r:id="rId6" imgW="914400" imgH="419040" progId="Equation.3">
                    <p:embed/>
                    <p:pic>
                      <p:nvPicPr>
                        <p:cNvPr id="230407" name="Object 7">
                          <a:extLst>
                            <a:ext uri="{FF2B5EF4-FFF2-40B4-BE49-F238E27FC236}">
                              <a16:creationId xmlns:a16="http://schemas.microsoft.com/office/drawing/2014/main" id="{B72FF55C-DDE1-CF41-A496-FB1AD7EFE385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12" y="3374"/>
                          <a:ext cx="912" cy="4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30410" name="Object 10">
              <a:extLst>
                <a:ext uri="{FF2B5EF4-FFF2-40B4-BE49-F238E27FC236}">
                  <a16:creationId xmlns:a16="http://schemas.microsoft.com/office/drawing/2014/main" id="{BB5A777E-123E-531E-8C17-B0FF4C99B750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538" y="3238"/>
            <a:ext cx="998" cy="21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8" imgW="927000" imgH="203040" progId="Equation.3">
                    <p:embed/>
                  </p:oleObj>
                </mc:Choice>
                <mc:Fallback>
                  <p:oleObj name="Equation" r:id="rId8" imgW="927000" imgH="203040" progId="Equation.3">
                    <p:embed/>
                    <p:pic>
                      <p:nvPicPr>
                        <p:cNvPr id="230410" name="Object 10">
                          <a:extLst>
                            <a:ext uri="{FF2B5EF4-FFF2-40B4-BE49-F238E27FC236}">
                              <a16:creationId xmlns:a16="http://schemas.microsoft.com/office/drawing/2014/main" id="{BB5A777E-123E-531E-8C17-B0FF4C99B750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38" y="3238"/>
                          <a:ext cx="998" cy="2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0412" name="Rectangle 12">
            <a:extLst>
              <a:ext uri="{FF2B5EF4-FFF2-40B4-BE49-F238E27FC236}">
                <a16:creationId xmlns:a16="http://schemas.microsoft.com/office/drawing/2014/main" id="{4666EBB6-BBEB-ED6F-4104-403DF34FA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Periodic Boundary Condition: Non-ergodic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30413" name="Text Box 13">
            <a:extLst>
              <a:ext uri="{FF2B5EF4-FFF2-40B4-BE49-F238E27FC236}">
                <a16:creationId xmlns:a16="http://schemas.microsoft.com/office/drawing/2014/main" id="{62829B15-D82F-11E0-5A38-63EF2F29D3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124200"/>
            <a:ext cx="44958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The phase space of 2</a:t>
            </a:r>
            <a:r>
              <a:rPr lang="en-US" altLang="en-US">
                <a:sym typeface="Symbol" panose="05050102010706020507" pitchFamily="18" charset="2"/>
              </a:rPr>
              <a:t>3 square ice under periodic boundary condition</a:t>
            </a:r>
          </a:p>
        </p:txBody>
      </p:sp>
      <p:grpSp>
        <p:nvGrpSpPr>
          <p:cNvPr id="230466" name="Group 66">
            <a:extLst>
              <a:ext uri="{FF2B5EF4-FFF2-40B4-BE49-F238E27FC236}">
                <a16:creationId xmlns:a16="http://schemas.microsoft.com/office/drawing/2014/main" id="{2E4E41D3-4EF2-4DC7-F6E2-FC5DCED82E3A}"/>
              </a:ext>
            </a:extLst>
          </p:cNvPr>
          <p:cNvGrpSpPr>
            <a:grpSpLocks/>
          </p:cNvGrpSpPr>
          <p:nvPr/>
        </p:nvGrpSpPr>
        <p:grpSpPr bwMode="auto">
          <a:xfrm>
            <a:off x="5181600" y="990600"/>
            <a:ext cx="3798888" cy="1295400"/>
            <a:chOff x="3264" y="624"/>
            <a:chExt cx="2393" cy="816"/>
          </a:xfrm>
        </p:grpSpPr>
        <p:grpSp>
          <p:nvGrpSpPr>
            <p:cNvPr id="230414" name="Group 14">
              <a:extLst>
                <a:ext uri="{FF2B5EF4-FFF2-40B4-BE49-F238E27FC236}">
                  <a16:creationId xmlns:a16="http://schemas.microsoft.com/office/drawing/2014/main" id="{97596863-26CC-18F5-FE4A-DBCBE096357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07" y="624"/>
              <a:ext cx="288" cy="288"/>
              <a:chOff x="3744" y="1296"/>
              <a:chExt cx="288" cy="288"/>
            </a:xfrm>
          </p:grpSpPr>
          <p:sp>
            <p:nvSpPr>
              <p:cNvPr id="230415" name="Rectangle 15">
                <a:extLst>
                  <a:ext uri="{FF2B5EF4-FFF2-40B4-BE49-F238E27FC236}">
                    <a16:creationId xmlns:a16="http://schemas.microsoft.com/office/drawing/2014/main" id="{E21FBCBA-3511-CEAA-670B-4859746A10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4" y="1296"/>
                <a:ext cx="288" cy="288"/>
              </a:xfrm>
              <a:prstGeom prst="rect">
                <a:avLst/>
              </a:prstGeom>
              <a:solidFill>
                <a:srgbClr val="FF0000">
                  <a:alpha val="60001"/>
                </a:srgb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230416" name="Line 16">
                <a:extLst>
                  <a:ext uri="{FF2B5EF4-FFF2-40B4-BE49-F238E27FC236}">
                    <a16:creationId xmlns:a16="http://schemas.microsoft.com/office/drawing/2014/main" id="{5D668924-82DB-5A27-0505-B35B0ABCB45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92" y="1296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17" name="Line 17">
                <a:extLst>
                  <a:ext uri="{FF2B5EF4-FFF2-40B4-BE49-F238E27FC236}">
                    <a16:creationId xmlns:a16="http://schemas.microsoft.com/office/drawing/2014/main" id="{E4054DF4-9F22-C6C4-DC6C-67D8FD555C3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840" y="1584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18" name="Line 18">
                <a:extLst>
                  <a:ext uri="{FF2B5EF4-FFF2-40B4-BE49-F238E27FC236}">
                    <a16:creationId xmlns:a16="http://schemas.microsoft.com/office/drawing/2014/main" id="{00708656-BB99-D5EF-F59F-B099A64C5CC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-5400000">
                <a:off x="3672" y="1464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19" name="Line 19">
                <a:extLst>
                  <a:ext uri="{FF2B5EF4-FFF2-40B4-BE49-F238E27FC236}">
                    <a16:creationId xmlns:a16="http://schemas.microsoft.com/office/drawing/2014/main" id="{39E33A84-7C68-FBE8-5B9A-C73BA48579F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3960" y="1416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grpSp>
          <p:nvGrpSpPr>
            <p:cNvPr id="230420" name="Group 20">
              <a:extLst>
                <a:ext uri="{FF2B5EF4-FFF2-40B4-BE49-F238E27FC236}">
                  <a16:creationId xmlns:a16="http://schemas.microsoft.com/office/drawing/2014/main" id="{3B6627F3-00A1-999D-03C0-211EAE2AB40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33" y="624"/>
              <a:ext cx="288" cy="288"/>
              <a:chOff x="4752" y="1392"/>
              <a:chExt cx="288" cy="288"/>
            </a:xfrm>
          </p:grpSpPr>
          <p:sp>
            <p:nvSpPr>
              <p:cNvPr id="230421" name="Rectangle 21">
                <a:extLst>
                  <a:ext uri="{FF2B5EF4-FFF2-40B4-BE49-F238E27FC236}">
                    <a16:creationId xmlns:a16="http://schemas.microsoft.com/office/drawing/2014/main" id="{35225807-D09E-4E09-1421-918836D989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4752" y="1392"/>
                <a:ext cx="288" cy="288"/>
              </a:xfrm>
              <a:prstGeom prst="rect">
                <a:avLst/>
              </a:prstGeom>
              <a:solidFill>
                <a:srgbClr val="FFFF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HK"/>
              </a:p>
            </p:txBody>
          </p:sp>
          <p:sp>
            <p:nvSpPr>
              <p:cNvPr id="230422" name="Line 22">
                <a:extLst>
                  <a:ext uri="{FF2B5EF4-FFF2-40B4-BE49-F238E27FC236}">
                    <a16:creationId xmlns:a16="http://schemas.microsoft.com/office/drawing/2014/main" id="{8E0CBBD4-3785-8F7F-1CD2-85C16FD31D7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4800" y="1392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23" name="Line 23">
                <a:extLst>
                  <a:ext uri="{FF2B5EF4-FFF2-40B4-BE49-F238E27FC236}">
                    <a16:creationId xmlns:a16="http://schemas.microsoft.com/office/drawing/2014/main" id="{0351B840-7309-2DA2-9DD5-6A4971AF1FC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848" y="1680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24" name="Line 24">
                <a:extLst>
                  <a:ext uri="{FF2B5EF4-FFF2-40B4-BE49-F238E27FC236}">
                    <a16:creationId xmlns:a16="http://schemas.microsoft.com/office/drawing/2014/main" id="{F6AD7C16-7B7D-2CD5-0F5C-E4FBBC625EF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-5400000" flipH="1" flipV="1">
                <a:off x="4680" y="1560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25" name="Line 25">
                <a:extLst>
                  <a:ext uri="{FF2B5EF4-FFF2-40B4-BE49-F238E27FC236}">
                    <a16:creationId xmlns:a16="http://schemas.microsoft.com/office/drawing/2014/main" id="{E5B6743B-A507-AAE2-FDA1-A70F8F7A74A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4968" y="1512"/>
                <a:ext cx="14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sp>
          <p:nvSpPr>
            <p:cNvPr id="230426" name="AutoShape 26">
              <a:extLst>
                <a:ext uri="{FF2B5EF4-FFF2-40B4-BE49-F238E27FC236}">
                  <a16:creationId xmlns:a16="http://schemas.microsoft.com/office/drawing/2014/main" id="{4FB58678-7155-6CBF-DFC9-3036DC54D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2" y="720"/>
              <a:ext cx="384" cy="96"/>
            </a:xfrm>
            <a:prstGeom prst="leftRightArrow">
              <a:avLst>
                <a:gd name="adj1" fmla="val 50000"/>
                <a:gd name="adj2" fmla="val 80000"/>
              </a:avLst>
            </a:prstGeom>
            <a:solidFill>
              <a:schemeClr val="accent1">
                <a:alpha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30427" name="Text Box 27">
              <a:extLst>
                <a:ext uri="{FF2B5EF4-FFF2-40B4-BE49-F238E27FC236}">
                  <a16:creationId xmlns:a16="http://schemas.microsoft.com/office/drawing/2014/main" id="{028AAB26-7228-F4E1-2B42-06769DC9F9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64" y="624"/>
              <a:ext cx="27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h</a:t>
              </a:r>
              <a:r>
                <a:rPr lang="en-US" altLang="en-US" baseline="-25000"/>
                <a:t>a</a:t>
              </a:r>
            </a:p>
          </p:txBody>
        </p:sp>
        <p:sp>
          <p:nvSpPr>
            <p:cNvPr id="230428" name="Text Box 28">
              <a:extLst>
                <a:ext uri="{FF2B5EF4-FFF2-40B4-BE49-F238E27FC236}">
                  <a16:creationId xmlns:a16="http://schemas.microsoft.com/office/drawing/2014/main" id="{045B7976-5968-2A8C-A658-A961426D3B4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64" y="960"/>
              <a:ext cx="2256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>
                  <a:sym typeface="Symbol" panose="05050102010706020507" pitchFamily="18" charset="2"/>
                </a:rPr>
                <a:t>h = h</a:t>
              </a:r>
              <a:r>
                <a:rPr lang="en-US" altLang="en-US" baseline="-25000">
                  <a:sym typeface="Symbol" panose="05050102010706020507" pitchFamily="18" charset="2"/>
                </a:rPr>
                <a:t>a</a:t>
              </a:r>
              <a:r>
                <a:rPr lang="en-US" altLang="en-US">
                  <a:cs typeface="Times New Roman" panose="02020603050405020304" pitchFamily="18" charset="0"/>
                  <a:sym typeface="Symbol" panose="05050102010706020507" pitchFamily="18" charset="2"/>
                </a:rPr>
                <a:t>–</a:t>
              </a:r>
              <a:r>
                <a:rPr lang="en-US" altLang="en-US">
                  <a:sym typeface="Symbol" panose="05050102010706020507" pitchFamily="18" charset="2"/>
                </a:rPr>
                <a:t> h</a:t>
              </a:r>
              <a:r>
                <a:rPr lang="en-US" altLang="en-US" baseline="-25000">
                  <a:sym typeface="Symbol" panose="05050102010706020507" pitchFamily="18" charset="2"/>
                </a:rPr>
                <a:t>b</a:t>
              </a:r>
              <a:r>
                <a:rPr lang="en-US" altLang="en-US">
                  <a:sym typeface="Symbol" panose="05050102010706020507" pitchFamily="18" charset="2"/>
                </a:rPr>
                <a:t>   keeps the same after a basic flip</a:t>
              </a:r>
            </a:p>
          </p:txBody>
        </p:sp>
        <p:sp>
          <p:nvSpPr>
            <p:cNvPr id="230429" name="Text Box 29">
              <a:extLst>
                <a:ext uri="{FF2B5EF4-FFF2-40B4-BE49-F238E27FC236}">
                  <a16:creationId xmlns:a16="http://schemas.microsoft.com/office/drawing/2014/main" id="{6FF41470-95E3-B2CD-6D14-6D96F36EFD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36" y="624"/>
              <a:ext cx="281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h</a:t>
              </a:r>
              <a:r>
                <a:rPr lang="en-US" altLang="en-US" baseline="-25000"/>
                <a:t>b</a:t>
              </a:r>
            </a:p>
          </p:txBody>
        </p:sp>
        <p:sp>
          <p:nvSpPr>
            <p:cNvPr id="230430" name="Text Box 30">
              <a:extLst>
                <a:ext uri="{FF2B5EF4-FFF2-40B4-BE49-F238E27FC236}">
                  <a16:creationId xmlns:a16="http://schemas.microsoft.com/office/drawing/2014/main" id="{C9BCC7D9-EA67-58F5-8947-5414DBD86C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18" y="624"/>
              <a:ext cx="27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h</a:t>
              </a:r>
              <a:r>
                <a:rPr lang="en-US" altLang="en-US" baseline="-25000"/>
                <a:t>a</a:t>
              </a:r>
            </a:p>
          </p:txBody>
        </p:sp>
        <p:sp>
          <p:nvSpPr>
            <p:cNvPr id="230431" name="Text Box 31">
              <a:extLst>
                <a:ext uri="{FF2B5EF4-FFF2-40B4-BE49-F238E27FC236}">
                  <a16:creationId xmlns:a16="http://schemas.microsoft.com/office/drawing/2014/main" id="{3BF6FCE8-1651-C81A-9C83-558917C015C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76" y="624"/>
              <a:ext cx="281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h</a:t>
              </a:r>
              <a:r>
                <a:rPr lang="en-US" altLang="en-US" baseline="-25000"/>
                <a:t>b</a:t>
              </a:r>
            </a:p>
          </p:txBody>
        </p:sp>
      </p:grpSp>
      <p:sp>
        <p:nvSpPr>
          <p:cNvPr id="230457" name="Rectangle 57">
            <a:extLst>
              <a:ext uri="{FF2B5EF4-FFF2-40B4-BE49-F238E27FC236}">
                <a16:creationId xmlns:a16="http://schemas.microsoft.com/office/drawing/2014/main" id="{48511C81-4C71-B908-8E57-306AEE31F5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914400"/>
            <a:ext cx="4572000" cy="3048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grpSp>
        <p:nvGrpSpPr>
          <p:cNvPr id="230464" name="Group 64">
            <a:extLst>
              <a:ext uri="{FF2B5EF4-FFF2-40B4-BE49-F238E27FC236}">
                <a16:creationId xmlns:a16="http://schemas.microsoft.com/office/drawing/2014/main" id="{7C94386D-63D2-1D25-5E29-D898703294E9}"/>
              </a:ext>
            </a:extLst>
          </p:cNvPr>
          <p:cNvGrpSpPr>
            <a:grpSpLocks/>
          </p:cNvGrpSpPr>
          <p:nvPr/>
        </p:nvGrpSpPr>
        <p:grpSpPr bwMode="auto">
          <a:xfrm>
            <a:off x="4887913" y="2274888"/>
            <a:ext cx="3919537" cy="2678112"/>
            <a:chOff x="3079" y="1385"/>
            <a:chExt cx="2469" cy="1687"/>
          </a:xfrm>
        </p:grpSpPr>
        <p:sp>
          <p:nvSpPr>
            <p:cNvPr id="230460" name="Rectangle 60">
              <a:extLst>
                <a:ext uri="{FF2B5EF4-FFF2-40B4-BE49-F238E27FC236}">
                  <a16:creationId xmlns:a16="http://schemas.microsoft.com/office/drawing/2014/main" id="{1B8D03E6-6AC5-062E-3DF2-087DDE69A3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1" y="1868"/>
              <a:ext cx="240" cy="240"/>
            </a:xfrm>
            <a:prstGeom prst="rect">
              <a:avLst/>
            </a:prstGeom>
            <a:solidFill>
              <a:srgbClr val="0099FF">
                <a:alpha val="39999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30459" name="Rectangle 59">
              <a:extLst>
                <a:ext uri="{FF2B5EF4-FFF2-40B4-BE49-F238E27FC236}">
                  <a16:creationId xmlns:a16="http://schemas.microsoft.com/office/drawing/2014/main" id="{03AE84E7-41D4-AFC3-4D66-F5A782EC81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0" y="1868"/>
              <a:ext cx="240" cy="240"/>
            </a:xfrm>
            <a:prstGeom prst="rect">
              <a:avLst/>
            </a:prstGeom>
            <a:solidFill>
              <a:srgbClr val="0099FF">
                <a:alpha val="39999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grpSp>
          <p:nvGrpSpPr>
            <p:cNvPr id="230450" name="Group 50">
              <a:extLst>
                <a:ext uri="{FF2B5EF4-FFF2-40B4-BE49-F238E27FC236}">
                  <a16:creationId xmlns:a16="http://schemas.microsoft.com/office/drawing/2014/main" id="{63A9AAD2-9ED0-F133-E8A6-F3F7BD9D17D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79" y="1824"/>
              <a:ext cx="2469" cy="720"/>
              <a:chOff x="3686" y="2311"/>
              <a:chExt cx="2469" cy="720"/>
            </a:xfrm>
          </p:grpSpPr>
          <p:sp>
            <p:nvSpPr>
              <p:cNvPr id="230433" name="Line 33">
                <a:extLst>
                  <a:ext uri="{FF2B5EF4-FFF2-40B4-BE49-F238E27FC236}">
                    <a16:creationId xmlns:a16="http://schemas.microsoft.com/office/drawing/2014/main" id="{31B7ED9F-1A33-2A65-9805-D039518CD9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2592"/>
                <a:ext cx="96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36" name="Line 36">
                <a:extLst>
                  <a:ext uri="{FF2B5EF4-FFF2-40B4-BE49-F238E27FC236}">
                    <a16:creationId xmlns:a16="http://schemas.microsoft.com/office/drawing/2014/main" id="{2D1D312D-BA39-9CFB-9384-0DAA150E65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320" y="2400"/>
                <a:ext cx="0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38" name="Line 38">
                <a:extLst>
                  <a:ext uri="{FF2B5EF4-FFF2-40B4-BE49-F238E27FC236}">
                    <a16:creationId xmlns:a16="http://schemas.microsoft.com/office/drawing/2014/main" id="{60626AE0-32DA-73AE-D2EC-42356E6967C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2832"/>
                <a:ext cx="96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stealth" w="lg" len="lg"/>
                <a:tailEnd type="none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39" name="Line 39">
                <a:extLst>
                  <a:ext uri="{FF2B5EF4-FFF2-40B4-BE49-F238E27FC236}">
                    <a16:creationId xmlns:a16="http://schemas.microsoft.com/office/drawing/2014/main" id="{CE39F185-3313-2F6A-36E0-66DC778B92A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60" y="2400"/>
                <a:ext cx="0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0" name="Line 40">
                <a:extLst>
                  <a:ext uri="{FF2B5EF4-FFF2-40B4-BE49-F238E27FC236}">
                    <a16:creationId xmlns:a16="http://schemas.microsoft.com/office/drawing/2014/main" id="{3DD1C3C3-4D10-D22F-2F4E-42D3EAFBFD6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080" y="2400"/>
                <a:ext cx="0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1" name="Text Box 41">
                <a:extLst>
                  <a:ext uri="{FF2B5EF4-FFF2-40B4-BE49-F238E27FC236}">
                    <a16:creationId xmlns:a16="http://schemas.microsoft.com/office/drawing/2014/main" id="{35FB9E77-6995-4849-BDCE-5F32ABBC6F8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686" y="2323"/>
                <a:ext cx="402" cy="2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/>
                  <a:t>h=0</a:t>
                </a:r>
              </a:p>
            </p:txBody>
          </p:sp>
          <p:sp>
            <p:nvSpPr>
              <p:cNvPr id="230442" name="Text Box 42">
                <a:extLst>
                  <a:ext uri="{FF2B5EF4-FFF2-40B4-BE49-F238E27FC236}">
                    <a16:creationId xmlns:a16="http://schemas.microsoft.com/office/drawing/2014/main" id="{AD290F0A-B8CF-163D-2CF4-E27C8081DBD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596" y="2323"/>
                <a:ext cx="204" cy="2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/>
                  <a:t>1</a:t>
                </a:r>
              </a:p>
            </p:txBody>
          </p:sp>
          <p:sp>
            <p:nvSpPr>
              <p:cNvPr id="230443" name="Line 43">
                <a:extLst>
                  <a:ext uri="{FF2B5EF4-FFF2-40B4-BE49-F238E27FC236}">
                    <a16:creationId xmlns:a16="http://schemas.microsoft.com/office/drawing/2014/main" id="{E88C1E9C-C00C-02A7-3FF2-1A9D3D25BA7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136" y="2599"/>
                <a:ext cx="96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4" name="Line 44">
                <a:extLst>
                  <a:ext uri="{FF2B5EF4-FFF2-40B4-BE49-F238E27FC236}">
                    <a16:creationId xmlns:a16="http://schemas.microsoft.com/office/drawing/2014/main" id="{F69A49AD-CAA7-577C-71B8-A325FDCA73F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616" y="2407"/>
                <a:ext cx="0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5" name="Line 45">
                <a:extLst>
                  <a:ext uri="{FF2B5EF4-FFF2-40B4-BE49-F238E27FC236}">
                    <a16:creationId xmlns:a16="http://schemas.microsoft.com/office/drawing/2014/main" id="{D265EBA8-7AA9-5FF3-E125-F2072950214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136" y="2839"/>
                <a:ext cx="96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stealth" w="lg" len="lg"/>
                <a:tailEnd type="none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6" name="Line 46">
                <a:extLst>
                  <a:ext uri="{FF2B5EF4-FFF2-40B4-BE49-F238E27FC236}">
                    <a16:creationId xmlns:a16="http://schemas.microsoft.com/office/drawing/2014/main" id="{475E6CE6-1567-EBA7-7FFF-20C2DA75AFE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856" y="2407"/>
                <a:ext cx="0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7" name="Line 47">
                <a:extLst>
                  <a:ext uri="{FF2B5EF4-FFF2-40B4-BE49-F238E27FC236}">
                    <a16:creationId xmlns:a16="http://schemas.microsoft.com/office/drawing/2014/main" id="{75053590-1926-BCC7-2428-0B1FF1BEC49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376" y="2407"/>
                <a:ext cx="0" cy="62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lg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30448" name="Text Box 48">
                <a:extLst>
                  <a:ext uri="{FF2B5EF4-FFF2-40B4-BE49-F238E27FC236}">
                    <a16:creationId xmlns:a16="http://schemas.microsoft.com/office/drawing/2014/main" id="{1D12878E-E9B6-BBB2-A367-EABCD402FFC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36" y="2352"/>
                <a:ext cx="204" cy="2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/>
                  <a:t>0</a:t>
                </a:r>
              </a:p>
            </p:txBody>
          </p:sp>
          <p:sp>
            <p:nvSpPr>
              <p:cNvPr id="230449" name="Text Box 49">
                <a:extLst>
                  <a:ext uri="{FF2B5EF4-FFF2-40B4-BE49-F238E27FC236}">
                    <a16:creationId xmlns:a16="http://schemas.microsoft.com/office/drawing/2014/main" id="{824D5EB5-F875-F567-E2B7-7FBF7CC9BB7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892" y="2311"/>
                <a:ext cx="263" cy="2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/>
                  <a:t>-1</a:t>
                </a:r>
              </a:p>
            </p:txBody>
          </p:sp>
        </p:grpSp>
        <p:sp>
          <p:nvSpPr>
            <p:cNvPr id="230452" name="Text Box 52">
              <a:extLst>
                <a:ext uri="{FF2B5EF4-FFF2-40B4-BE49-F238E27FC236}">
                  <a16:creationId xmlns:a16="http://schemas.microsoft.com/office/drawing/2014/main" id="{3934904A-0E2C-C3EA-2448-7A872CE511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08" y="2592"/>
              <a:ext cx="1872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en-US" altLang="en-US">
                  <a:sym typeface="Symbol" panose="05050102010706020507" pitchFamily="18" charset="2"/>
                </a:rPr>
                <a:t>h = +1	 h = -1</a:t>
              </a:r>
            </a:p>
            <a:p>
              <a:pPr algn="ctr"/>
              <a:r>
                <a:rPr lang="en-US" altLang="en-US">
                  <a:solidFill>
                    <a:srgbClr val="0000FF"/>
                  </a:solidFill>
                  <a:sym typeface="Symbol" panose="05050102010706020507" pitchFamily="18" charset="2"/>
                </a:rPr>
                <a:t>disconnected</a:t>
              </a:r>
            </a:p>
          </p:txBody>
        </p:sp>
        <p:sp>
          <p:nvSpPr>
            <p:cNvPr id="230454" name="AutoShape 54">
              <a:extLst>
                <a:ext uri="{FF2B5EF4-FFF2-40B4-BE49-F238E27FC236}">
                  <a16:creationId xmlns:a16="http://schemas.microsoft.com/office/drawing/2014/main" id="{D86C4928-CD76-E911-0FD4-E820F85C22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6" y="2688"/>
              <a:ext cx="336" cy="96"/>
            </a:xfrm>
            <a:prstGeom prst="leftRightArrow">
              <a:avLst>
                <a:gd name="adj1" fmla="val 50000"/>
                <a:gd name="adj2" fmla="val 70000"/>
              </a:avLst>
            </a:prstGeom>
            <a:solidFill>
              <a:srgbClr val="0000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30458" name="Text Box 58">
              <a:extLst>
                <a:ext uri="{FF2B5EF4-FFF2-40B4-BE49-F238E27FC236}">
                  <a16:creationId xmlns:a16="http://schemas.microsoft.com/office/drawing/2014/main" id="{C519F33B-1A70-519C-FAA0-ED492D2C0E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58" y="1385"/>
              <a:ext cx="1945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zh-CN">
                  <a:solidFill>
                    <a:srgbClr val="0099FF"/>
                  </a:solidFill>
                  <a:ea typeface="宋体" panose="02010600030101010101" pitchFamily="2" charset="-122"/>
                </a:rPr>
                <a:t>Same square</a:t>
              </a:r>
              <a:r>
                <a:rPr lang="en-US" altLang="zh-CN">
                  <a:ea typeface="宋体" panose="02010600030101010101" pitchFamily="2" charset="-122"/>
                </a:rPr>
                <a:t> </a:t>
              </a:r>
              <a:r>
                <a:rPr lang="en-US" altLang="zh-CN">
                  <a:solidFill>
                    <a:srgbClr val="0099FF"/>
                  </a:solidFill>
                  <a:ea typeface="宋体" panose="02010600030101010101" pitchFamily="2" charset="-122"/>
                </a:rPr>
                <a:t>on a toroid</a:t>
              </a:r>
              <a:endParaRPr lang="en-US" altLang="en-US">
                <a:solidFill>
                  <a:srgbClr val="0099FF"/>
                </a:solidFill>
              </a:endParaRPr>
            </a:p>
          </p:txBody>
        </p:sp>
        <p:sp>
          <p:nvSpPr>
            <p:cNvPr id="230461" name="Line 61">
              <a:extLst>
                <a:ext uri="{FF2B5EF4-FFF2-40B4-BE49-F238E27FC236}">
                  <a16:creationId xmlns:a16="http://schemas.microsoft.com/office/drawing/2014/main" id="{73C254DC-03DA-A304-9789-8C8A79CC5DF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60" y="1632"/>
              <a:ext cx="144" cy="192"/>
            </a:xfrm>
            <a:prstGeom prst="line">
              <a:avLst/>
            </a:prstGeom>
            <a:noFill/>
            <a:ln w="19050">
              <a:solidFill>
                <a:srgbClr val="0099FF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30463" name="Line 63">
              <a:extLst>
                <a:ext uri="{FF2B5EF4-FFF2-40B4-BE49-F238E27FC236}">
                  <a16:creationId xmlns:a16="http://schemas.microsoft.com/office/drawing/2014/main" id="{3C23B577-5552-DEB2-45FB-B7D9004EB75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1632"/>
              <a:ext cx="144" cy="192"/>
            </a:xfrm>
            <a:prstGeom prst="line">
              <a:avLst/>
            </a:prstGeom>
            <a:noFill/>
            <a:ln w="19050">
              <a:solidFill>
                <a:srgbClr val="0099FF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0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0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0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2">
            <a:extLst>
              <a:ext uri="{FF2B5EF4-FFF2-40B4-BE49-F238E27FC236}">
                <a16:creationId xmlns:a16="http://schemas.microsoft.com/office/drawing/2014/main" id="{D820C715-C68C-1F99-94F7-53461825C4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63" y="908050"/>
            <a:ext cx="77104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</a:rPr>
              <a:t>A network is described by its connectivity matrix.</a:t>
            </a:r>
          </a:p>
        </p:txBody>
      </p:sp>
      <p:grpSp>
        <p:nvGrpSpPr>
          <p:cNvPr id="52227" name="Group 3">
            <a:extLst>
              <a:ext uri="{FF2B5EF4-FFF2-40B4-BE49-F238E27FC236}">
                <a16:creationId xmlns:a16="http://schemas.microsoft.com/office/drawing/2014/main" id="{9FED82B0-9EB5-C8F3-768A-39B8F319CA65}"/>
              </a:ext>
            </a:extLst>
          </p:cNvPr>
          <p:cNvGrpSpPr>
            <a:grpSpLocks/>
          </p:cNvGrpSpPr>
          <p:nvPr/>
        </p:nvGrpSpPr>
        <p:grpSpPr bwMode="auto">
          <a:xfrm>
            <a:off x="2022475" y="1922463"/>
            <a:ext cx="1219200" cy="1295400"/>
            <a:chOff x="2688" y="2736"/>
            <a:chExt cx="768" cy="816"/>
          </a:xfrm>
        </p:grpSpPr>
        <p:sp>
          <p:nvSpPr>
            <p:cNvPr id="52235" name="Oval 4">
              <a:extLst>
                <a:ext uri="{FF2B5EF4-FFF2-40B4-BE49-F238E27FC236}">
                  <a16:creationId xmlns:a16="http://schemas.microsoft.com/office/drawing/2014/main" id="{B45F40C8-4FA3-1C8D-FEAE-0F5B4D9921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736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200" b="0"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endParaRPr lang="en-US" altLang="en-US" sz="2200" b="0">
                <a:latin typeface="Times New Roman" panose="02020603050405020304" pitchFamily="18" charset="0"/>
              </a:endParaRPr>
            </a:p>
          </p:txBody>
        </p:sp>
        <p:sp>
          <p:nvSpPr>
            <p:cNvPr id="52236" name="Oval 5">
              <a:extLst>
                <a:ext uri="{FF2B5EF4-FFF2-40B4-BE49-F238E27FC236}">
                  <a16:creationId xmlns:a16="http://schemas.microsoft.com/office/drawing/2014/main" id="{D838E362-2E66-C106-E61C-2FDD9EA431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3264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200" b="0">
                  <a:latin typeface="Times New Roman" panose="02020603050405020304" pitchFamily="18" charset="0"/>
                  <a:ea typeface="宋体" panose="02010600030101010101" pitchFamily="2" charset="-122"/>
                </a:rPr>
                <a:t>4</a:t>
              </a:r>
              <a:endParaRPr lang="en-US" altLang="en-US" sz="2200" b="0">
                <a:latin typeface="Times New Roman" panose="02020603050405020304" pitchFamily="18" charset="0"/>
              </a:endParaRPr>
            </a:p>
          </p:txBody>
        </p:sp>
        <p:sp>
          <p:nvSpPr>
            <p:cNvPr id="52237" name="Oval 6">
              <a:extLst>
                <a:ext uri="{FF2B5EF4-FFF2-40B4-BE49-F238E27FC236}">
                  <a16:creationId xmlns:a16="http://schemas.microsoft.com/office/drawing/2014/main" id="{BE4E6C62-DDAA-B65C-3013-764B0CF38C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3312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200" b="0">
                  <a:latin typeface="Times New Roman" panose="02020603050405020304" pitchFamily="18" charset="0"/>
                  <a:ea typeface="宋体" panose="02010600030101010101" pitchFamily="2" charset="-122"/>
                </a:rPr>
                <a:t>3</a:t>
              </a:r>
              <a:endParaRPr lang="en-US" altLang="en-US" sz="2200" b="0">
                <a:latin typeface="Times New Roman" panose="02020603050405020304" pitchFamily="18" charset="0"/>
              </a:endParaRPr>
            </a:p>
          </p:txBody>
        </p:sp>
        <p:sp>
          <p:nvSpPr>
            <p:cNvPr id="52238" name="Oval 7">
              <a:extLst>
                <a:ext uri="{FF2B5EF4-FFF2-40B4-BE49-F238E27FC236}">
                  <a16:creationId xmlns:a16="http://schemas.microsoft.com/office/drawing/2014/main" id="{D9499343-5169-34F9-C744-87A9A33697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2784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200" b="0">
                  <a:latin typeface="Times New Roman" panose="02020603050405020304" pitchFamily="18" charset="0"/>
                  <a:ea typeface="宋体" panose="02010600030101010101" pitchFamily="2" charset="-122"/>
                </a:rPr>
                <a:t>2</a:t>
              </a:r>
              <a:endParaRPr lang="en-US" altLang="en-US" sz="2200" b="0">
                <a:latin typeface="Times New Roman" panose="02020603050405020304" pitchFamily="18" charset="0"/>
              </a:endParaRPr>
            </a:p>
          </p:txBody>
        </p:sp>
        <p:cxnSp>
          <p:nvCxnSpPr>
            <p:cNvPr id="52239" name="AutoShape 8">
              <a:extLst>
                <a:ext uri="{FF2B5EF4-FFF2-40B4-BE49-F238E27FC236}">
                  <a16:creationId xmlns:a16="http://schemas.microsoft.com/office/drawing/2014/main" id="{B50FD824-E5BF-B0BF-5D48-71BA18B65DD4}"/>
                </a:ext>
              </a:extLst>
            </p:cNvPr>
            <p:cNvCxnSpPr>
              <a:cxnSpLocks noChangeShapeType="1"/>
              <a:stCxn id="52235" idx="6"/>
              <a:endCxn id="52238" idx="2"/>
            </p:cNvCxnSpPr>
            <p:nvPr/>
          </p:nvCxnSpPr>
          <p:spPr bwMode="auto">
            <a:xfrm>
              <a:off x="2928" y="2856"/>
              <a:ext cx="288" cy="48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2240" name="AutoShape 9">
              <a:extLst>
                <a:ext uri="{FF2B5EF4-FFF2-40B4-BE49-F238E27FC236}">
                  <a16:creationId xmlns:a16="http://schemas.microsoft.com/office/drawing/2014/main" id="{73116171-31FA-C9F9-0CF6-77C2A9CDB8BF}"/>
                </a:ext>
              </a:extLst>
            </p:cNvPr>
            <p:cNvCxnSpPr>
              <a:cxnSpLocks noChangeShapeType="1"/>
              <a:stCxn id="52235" idx="4"/>
              <a:endCxn id="52237" idx="0"/>
            </p:cNvCxnSpPr>
            <p:nvPr/>
          </p:nvCxnSpPr>
          <p:spPr bwMode="auto">
            <a:xfrm>
              <a:off x="2808" y="2976"/>
              <a:ext cx="48" cy="336"/>
            </a:xfrm>
            <a:prstGeom prst="straightConnector1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2241" name="AutoShape 10">
              <a:extLst>
                <a:ext uri="{FF2B5EF4-FFF2-40B4-BE49-F238E27FC236}">
                  <a16:creationId xmlns:a16="http://schemas.microsoft.com/office/drawing/2014/main" id="{E0280338-F7DF-F15F-A4BE-29DEBA27B2EF}"/>
                </a:ext>
              </a:extLst>
            </p:cNvPr>
            <p:cNvCxnSpPr>
              <a:cxnSpLocks noChangeShapeType="1"/>
              <a:stCxn id="52238" idx="4"/>
              <a:endCxn id="52236" idx="0"/>
            </p:cNvCxnSpPr>
            <p:nvPr/>
          </p:nvCxnSpPr>
          <p:spPr bwMode="auto">
            <a:xfrm>
              <a:off x="3336" y="3024"/>
              <a:ext cx="0" cy="240"/>
            </a:xfrm>
            <a:prstGeom prst="straightConnector1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2242" name="AutoShape 11">
              <a:extLst>
                <a:ext uri="{FF2B5EF4-FFF2-40B4-BE49-F238E27FC236}">
                  <a16:creationId xmlns:a16="http://schemas.microsoft.com/office/drawing/2014/main" id="{4A244D95-8A5C-EF3B-A001-1C9E23924090}"/>
                </a:ext>
              </a:extLst>
            </p:cNvPr>
            <p:cNvCxnSpPr>
              <a:cxnSpLocks noChangeShapeType="1"/>
              <a:stCxn id="52235" idx="5"/>
              <a:endCxn id="52236" idx="1"/>
            </p:cNvCxnSpPr>
            <p:nvPr/>
          </p:nvCxnSpPr>
          <p:spPr bwMode="auto">
            <a:xfrm>
              <a:off x="2893" y="2941"/>
              <a:ext cx="358" cy="358"/>
            </a:xfrm>
            <a:prstGeom prst="straightConnector1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aphicFrame>
        <p:nvGraphicFramePr>
          <p:cNvPr id="52228" name="Object 12">
            <a:extLst>
              <a:ext uri="{FF2B5EF4-FFF2-40B4-BE49-F238E27FC236}">
                <a16:creationId xmlns:a16="http://schemas.microsoft.com/office/drawing/2014/main" id="{AF26548C-018F-DAFF-63D6-B70C11BF3B4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803650" y="1606550"/>
          <a:ext cx="2520950" cy="1951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81100" imgH="914400" progId="Equation.3">
                  <p:embed/>
                </p:oleObj>
              </mc:Choice>
              <mc:Fallback>
                <p:oleObj name="Equation" r:id="rId3" imgW="1181100" imgH="914400" progId="Equation.3">
                  <p:embed/>
                  <p:pic>
                    <p:nvPicPr>
                      <p:cNvPr id="52228" name="Object 12">
                        <a:extLst>
                          <a:ext uri="{FF2B5EF4-FFF2-40B4-BE49-F238E27FC236}">
                            <a16:creationId xmlns:a16="http://schemas.microsoft.com/office/drawing/2014/main" id="{AF26548C-018F-DAFF-63D6-B70C11BF3B4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03650" y="1606550"/>
                        <a:ext cx="2520950" cy="195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29" name="Rectangle 13">
            <a:extLst>
              <a:ext uri="{FF2B5EF4-FFF2-40B4-BE49-F238E27FC236}">
                <a16:creationId xmlns:a16="http://schemas.microsoft.com/office/drawing/2014/main" id="{861C1D9A-EF24-0D25-0848-CB36CB58F3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Connectivity Matrix and Eigenvalues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2230" name="Rectangle 14">
            <a:extLst>
              <a:ext uri="{FF2B5EF4-FFF2-40B4-BE49-F238E27FC236}">
                <a16:creationId xmlns:a16="http://schemas.microsoft.com/office/drawing/2014/main" id="{CEE571F6-A7E8-B934-FF66-8FB5D3823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675" y="2074863"/>
            <a:ext cx="12557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Example:</a:t>
            </a:r>
            <a:endParaRPr lang="en-US" altLang="en-US" sz="2200" b="0">
              <a:latin typeface="Times New Roman" panose="02020603050405020304" pitchFamily="18" charset="0"/>
            </a:endParaRPr>
          </a:p>
        </p:txBody>
      </p:sp>
      <p:sp>
        <p:nvSpPr>
          <p:cNvPr id="52231" name="Text Box 15">
            <a:extLst>
              <a:ext uri="{FF2B5EF4-FFF2-40B4-BE49-F238E27FC236}">
                <a16:creationId xmlns:a16="http://schemas.microsoft.com/office/drawing/2014/main" id="{53899296-D781-FF56-E450-F6E97AE3EE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675" y="4019550"/>
            <a:ext cx="76057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Spectral Density: the distribution of eigenvalues</a:t>
            </a:r>
            <a:endParaRPr lang="en-US" altLang="en-US" sz="280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aphicFrame>
        <p:nvGraphicFramePr>
          <p:cNvPr id="52232" name="Object 16">
            <a:extLst>
              <a:ext uri="{FF2B5EF4-FFF2-40B4-BE49-F238E27FC236}">
                <a16:creationId xmlns:a16="http://schemas.microsoft.com/office/drawing/2014/main" id="{DB80FAA2-89FF-64AF-BAE5-56AD7E2C19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636838" y="4470400"/>
          <a:ext cx="3419475" cy="1223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206500" imgH="431800" progId="Equation.3">
                  <p:embed/>
                </p:oleObj>
              </mc:Choice>
              <mc:Fallback>
                <p:oleObj name="Equation" r:id="rId5" imgW="1206500" imgH="431800" progId="Equation.3">
                  <p:embed/>
                  <p:pic>
                    <p:nvPicPr>
                      <p:cNvPr id="52232" name="Object 16">
                        <a:extLst>
                          <a:ext uri="{FF2B5EF4-FFF2-40B4-BE49-F238E27FC236}">
                            <a16:creationId xmlns:a16="http://schemas.microsoft.com/office/drawing/2014/main" id="{DB80FAA2-89FF-64AF-BAE5-56AD7E2C19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36838" y="4470400"/>
                        <a:ext cx="3419475" cy="1223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0000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FF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33" name="Text Box 17">
            <a:extLst>
              <a:ext uri="{FF2B5EF4-FFF2-40B4-BE49-F238E27FC236}">
                <a16:creationId xmlns:a16="http://schemas.microsoft.com/office/drawing/2014/main" id="{92E3FAC1-58C3-69CA-839D-902F85DC53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738" y="5729288"/>
            <a:ext cx="63547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800" b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It is </a:t>
            </a:r>
            <a:r>
              <a:rPr lang="en-US" altLang="zh-CN" sz="2800" b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a fingerprint of the </a:t>
            </a:r>
            <a:r>
              <a:rPr lang="en-US" altLang="zh-CN" sz="2800" b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network’s topology</a:t>
            </a:r>
            <a:endParaRPr lang="en-US" altLang="en-US" sz="2800" b="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  <a:sym typeface="Symbol" panose="05050102010706020507" pitchFamily="18" charset="2"/>
            </a:endParaRPr>
          </a:p>
        </p:txBody>
      </p:sp>
      <p:sp>
        <p:nvSpPr>
          <p:cNvPr id="52234" name="Rectangle 18">
            <a:extLst>
              <a:ext uri="{FF2B5EF4-FFF2-40B4-BE49-F238E27FC236}">
                <a16:creationId xmlns:a16="http://schemas.microsoft.com/office/drawing/2014/main" id="{75DDF225-A0BB-C97F-0247-E22428F8EE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738" y="3929063"/>
            <a:ext cx="7831137" cy="1755775"/>
          </a:xfrm>
          <a:prstGeom prst="rect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AB572BDF-F89D-59AA-4003-6A368BCAE3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Gaussian Spectral Density (key result of this ppt)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54275" name="Picture 3">
            <a:extLst>
              <a:ext uri="{FF2B5EF4-FFF2-40B4-BE49-F238E27FC236}">
                <a16:creationId xmlns:a16="http://schemas.microsoft.com/office/drawing/2014/main" id="{22E4DF8A-AA0D-EC0B-955D-1F4BFF4DE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3" y="865188"/>
            <a:ext cx="5943600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276" name="Rectangle 4">
            <a:extLst>
              <a:ext uri="{FF2B5EF4-FFF2-40B4-BE49-F238E27FC236}">
                <a16:creationId xmlns:a16="http://schemas.microsoft.com/office/drawing/2014/main" id="{2954D3C3-C293-75AD-A198-2404807192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068638"/>
            <a:ext cx="86106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2400" b="0">
                <a:latin typeface="Times New Roman" panose="02020603050405020304" pitchFamily="18" charset="0"/>
              </a:rPr>
              <a:t>Spectral Density </a:t>
            </a:r>
            <a:r>
              <a:rPr lang="en-US" altLang="en-US" sz="2400" b="0">
                <a:latin typeface="Times New Roman" panose="02020603050405020304" pitchFamily="18" charset="0"/>
                <a:sym typeface="Symbol" panose="05050102010706020507" pitchFamily="18" charset="2"/>
              </a:rPr>
              <a:t>()</a:t>
            </a:r>
            <a:r>
              <a:rPr lang="en-US" altLang="en-US" sz="2400" b="0">
                <a:latin typeface="Times New Roman" panose="02020603050405020304" pitchFamily="18" charset="0"/>
              </a:rPr>
              <a:t>: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>
                <a:solidFill>
                  <a:srgbClr val="0000FF"/>
                </a:solidFill>
                <a:latin typeface="Times New Roman" panose="02020603050405020304" pitchFamily="18" charset="0"/>
              </a:rPr>
              <a:t> Phase-space networks: Gaussian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>
                <a:latin typeface="Times New Roman" panose="02020603050405020304" pitchFamily="18" charset="0"/>
              </a:rPr>
              <a:t> </a:t>
            </a:r>
            <a:r>
              <a:rPr lang="en-US" altLang="en-US" sz="2400" b="0">
                <a:latin typeface="Times New Roman" panose="02020603050405020304" pitchFamily="18" charset="0"/>
              </a:rPr>
              <a:t>Random networks: </a:t>
            </a:r>
            <a:r>
              <a:rPr lang="en-US" altLang="en-US" sz="2400" b="0">
                <a:solidFill>
                  <a:srgbClr val="A50021"/>
                </a:solidFill>
                <a:latin typeface="Times New Roman" panose="02020603050405020304" pitchFamily="18" charset="0"/>
              </a:rPr>
              <a:t>semicircular</a:t>
            </a:r>
            <a:r>
              <a:rPr lang="en-US" altLang="zh-CN" sz="2400" b="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(Wigner’s semicircle law)</a:t>
            </a:r>
            <a:endParaRPr lang="en-US" altLang="en-US" sz="2400" b="0">
              <a:solidFill>
                <a:srgbClr val="A50021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400" b="0">
                <a:latin typeface="Times New Roman" panose="02020603050405020304" pitchFamily="18" charset="0"/>
              </a:rPr>
              <a:t> Scale free networks: </a:t>
            </a:r>
            <a:r>
              <a:rPr lang="en-US" altLang="en-US" sz="2400" b="0">
                <a:solidFill>
                  <a:srgbClr val="A50021"/>
                </a:solidFill>
                <a:latin typeface="Times New Roman" panose="02020603050405020304" pitchFamily="18" charset="0"/>
              </a:rPr>
              <a:t>triangular with a power-law tail</a:t>
            </a:r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400" b="0">
                <a:latin typeface="Times New Roman" panose="02020603050405020304" pitchFamily="18" charset="0"/>
              </a:rPr>
              <a:t> Other networks: </a:t>
            </a:r>
            <a:r>
              <a:rPr lang="en-US" altLang="en-US" sz="2400" b="0">
                <a:solidFill>
                  <a:srgbClr val="A50021"/>
                </a:solidFill>
                <a:latin typeface="Times New Roman" panose="02020603050405020304" pitchFamily="18" charset="0"/>
              </a:rPr>
              <a:t>irregular</a:t>
            </a:r>
          </a:p>
        </p:txBody>
      </p:sp>
      <p:sp>
        <p:nvSpPr>
          <p:cNvPr id="54277" name="Rectangle 5">
            <a:extLst>
              <a:ext uri="{FF2B5EF4-FFF2-40B4-BE49-F238E27FC236}">
                <a16:creationId xmlns:a16="http://schemas.microsoft.com/office/drawing/2014/main" id="{88023E82-28CC-AFCD-B3CC-CCAAD1F76C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1425" y="5094288"/>
            <a:ext cx="7470775" cy="1590675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FF"/>
                </a:solidFill>
                <a:latin typeface="Times New Roman" panose="02020603050405020304" pitchFamily="18" charset="0"/>
              </a:rPr>
              <a:t>Phase-space networks belong to a new class of networks with unique topology.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 New Roman" panose="02020603050405020304" pitchFamily="18" charset="0"/>
              </a:rPr>
              <a:t>Different from transportation, social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, </a:t>
            </a:r>
            <a:r>
              <a:rPr lang="en-US" altLang="en-US" sz="2400" i="1">
                <a:latin typeface="Times New Roman" panose="02020603050405020304" pitchFamily="18" charset="0"/>
              </a:rPr>
              <a:t>biologica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l,</a:t>
            </a:r>
            <a:r>
              <a:rPr lang="en-US" altLang="en-US" sz="2400" i="1">
                <a:latin typeface="Times New Roman" panose="02020603050405020304" pitchFamily="18" charset="0"/>
              </a:rPr>
              <a:t> computer networks etc…</a:t>
            </a:r>
          </a:p>
        </p:txBody>
      </p:sp>
      <p:sp>
        <p:nvSpPr>
          <p:cNvPr id="54278" name="AutoShape 7">
            <a:extLst>
              <a:ext uri="{FF2B5EF4-FFF2-40B4-BE49-F238E27FC236}">
                <a16:creationId xmlns:a16="http://schemas.microsoft.com/office/drawing/2014/main" id="{1EC9D5F8-49B2-4E20-56D2-8D88B3046B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763" y="5724525"/>
            <a:ext cx="676275" cy="358775"/>
          </a:xfrm>
          <a:prstGeom prst="rightArrow">
            <a:avLst>
              <a:gd name="adj1" fmla="val 50000"/>
              <a:gd name="adj2" fmla="val 4712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74" name="Rectangle 70">
            <a:extLst>
              <a:ext uri="{FF2B5EF4-FFF2-40B4-BE49-F238E27FC236}">
                <a16:creationId xmlns:a16="http://schemas.microsoft.com/office/drawing/2014/main" id="{BE6B745F-128F-D6E1-FFD3-F817535CC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Proof of Gaussian Spectral Density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26375" name="Rectangle 71">
            <a:extLst>
              <a:ext uri="{FF2B5EF4-FFF2-40B4-BE49-F238E27FC236}">
                <a16:creationId xmlns:a16="http://schemas.microsoft.com/office/drawing/2014/main" id="{9C0588C2-64D6-E7BF-681C-4BB797C28C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5091113"/>
            <a:ext cx="8382000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b="0" i="1">
                <a:solidFill>
                  <a:srgbClr val="CC0000"/>
                </a:solidFill>
                <a:sym typeface="Symbol" panose="05050102010706020507" pitchFamily="18" charset="2"/>
              </a:rPr>
              <a:t></a:t>
            </a:r>
            <a:r>
              <a:rPr lang="en-US" altLang="en-US" b="0">
                <a:solidFill>
                  <a:srgbClr val="CC0000"/>
                </a:solidFill>
              </a:rPr>
              <a:t>(</a:t>
            </a:r>
            <a:r>
              <a:rPr lang="en-US" altLang="zh-CN" b="0" i="1">
                <a:solidFill>
                  <a:srgbClr val="CC0000"/>
                </a:solidFill>
                <a:ea typeface="宋体" panose="02010600030101010101" pitchFamily="2" charset="-122"/>
                <a:sym typeface="Symbol" panose="05050102010706020507" pitchFamily="18" charset="2"/>
              </a:rPr>
              <a:t></a:t>
            </a:r>
            <a:r>
              <a:rPr lang="en-US" altLang="en-US" b="0">
                <a:solidFill>
                  <a:srgbClr val="CC0000"/>
                </a:solidFill>
              </a:rPr>
              <a:t>)’s </a:t>
            </a:r>
            <a:r>
              <a:rPr lang="en-US" altLang="en-US" b="0" i="1">
                <a:solidFill>
                  <a:srgbClr val="CC0000"/>
                </a:solidFill>
              </a:rPr>
              <a:t>q</a:t>
            </a:r>
            <a:r>
              <a:rPr lang="en-US" altLang="en-US" b="0">
                <a:solidFill>
                  <a:srgbClr val="CC0000"/>
                </a:solidFill>
              </a:rPr>
              <a:t>th moment, </a:t>
            </a:r>
            <a:r>
              <a:rPr lang="en-US" altLang="en-US" b="0" i="1">
                <a:solidFill>
                  <a:srgbClr val="CC0000"/>
                </a:solidFill>
              </a:rPr>
              <a:t>M</a:t>
            </a:r>
            <a:r>
              <a:rPr lang="en-US" altLang="en-US" b="0" i="1" baseline="-25000">
                <a:solidFill>
                  <a:srgbClr val="CC0000"/>
                </a:solidFill>
              </a:rPr>
              <a:t>q</a:t>
            </a:r>
            <a:r>
              <a:rPr lang="en-US" altLang="en-US" b="0">
                <a:solidFill>
                  <a:srgbClr val="CC0000"/>
                </a:solidFill>
              </a:rPr>
              <a:t>, is directly related to the network’s</a:t>
            </a:r>
            <a:r>
              <a:rPr lang="en-US" altLang="zh-CN" b="0">
                <a:solidFill>
                  <a:srgbClr val="CC0000"/>
                </a:solidFill>
                <a:ea typeface="宋体" panose="02010600030101010101" pitchFamily="2" charset="-122"/>
              </a:rPr>
              <a:t> </a:t>
            </a:r>
            <a:r>
              <a:rPr lang="en-US" altLang="en-US" b="0">
                <a:solidFill>
                  <a:srgbClr val="CC0000"/>
                </a:solidFill>
              </a:rPr>
              <a:t>topolog</a:t>
            </a:r>
            <a:r>
              <a:rPr lang="en-US" altLang="zh-CN" b="0">
                <a:solidFill>
                  <a:srgbClr val="CC0000"/>
                </a:solidFill>
                <a:ea typeface="宋体" panose="02010600030101010101" pitchFamily="2" charset="-122"/>
              </a:rPr>
              <a:t>y</a:t>
            </a:r>
            <a:r>
              <a:rPr lang="en-US" altLang="en-US" b="0">
                <a:solidFill>
                  <a:srgbClr val="CC0000"/>
                </a:solidFill>
              </a:rPr>
              <a:t>. </a:t>
            </a:r>
            <a:r>
              <a:rPr lang="en-US" altLang="zh-CN" b="0">
                <a:solidFill>
                  <a:srgbClr val="CC0000"/>
                </a:solidFill>
                <a:ea typeface="宋体" panose="02010600030101010101" pitchFamily="2" charset="-122"/>
              </a:rPr>
              <a:t>   </a:t>
            </a:r>
          </a:p>
          <a:p>
            <a:endParaRPr lang="en-US" altLang="zh-CN" sz="1200" b="0">
              <a:solidFill>
                <a:srgbClr val="CC0000"/>
              </a:solidFill>
              <a:ea typeface="宋体" panose="02010600030101010101" pitchFamily="2" charset="-122"/>
            </a:endParaRPr>
          </a:p>
          <a:p>
            <a:r>
              <a:rPr lang="en-US" altLang="zh-CN" b="0">
                <a:solidFill>
                  <a:srgbClr val="CC0000"/>
                </a:solidFill>
                <a:ea typeface="宋体" panose="02010600030101010101" pitchFamily="2" charset="-122"/>
              </a:rPr>
              <a:t>			  </a:t>
            </a:r>
            <a:r>
              <a:rPr lang="en-US" altLang="zh-CN">
                <a:solidFill>
                  <a:srgbClr val="CC0000"/>
                </a:solidFill>
                <a:ea typeface="宋体" panose="02010600030101010101" pitchFamily="2" charset="-122"/>
              </a:rPr>
              <a:t>i</a:t>
            </a:r>
            <a:r>
              <a:rPr lang="en-US" altLang="en-US">
                <a:solidFill>
                  <a:srgbClr val="CC0000"/>
                </a:solidFill>
              </a:rPr>
              <a:t>s</a:t>
            </a:r>
            <a:r>
              <a:rPr lang="en-US" altLang="zh-CN">
                <a:solidFill>
                  <a:srgbClr val="CC0000"/>
                </a:solidFill>
                <a:ea typeface="宋体" panose="02010600030101010101" pitchFamily="2" charset="-122"/>
              </a:rPr>
              <a:t> </a:t>
            </a:r>
            <a:r>
              <a:rPr lang="en-US" altLang="en-US">
                <a:solidFill>
                  <a:srgbClr val="CC0000"/>
                </a:solidFill>
              </a:rPr>
              <a:t>the number of paths (or loops) that return </a:t>
            </a:r>
            <a:endParaRPr lang="en-US" altLang="zh-CN">
              <a:solidFill>
                <a:srgbClr val="CC0000"/>
              </a:solidFill>
              <a:ea typeface="宋体" panose="02010600030101010101" pitchFamily="2" charset="-122"/>
            </a:endParaRPr>
          </a:p>
          <a:p>
            <a:endParaRPr lang="en-US" altLang="zh-CN" sz="1200">
              <a:solidFill>
                <a:srgbClr val="CC0000"/>
              </a:solidFill>
              <a:ea typeface="宋体" panose="02010600030101010101" pitchFamily="2" charset="-122"/>
            </a:endParaRPr>
          </a:p>
          <a:p>
            <a:r>
              <a:rPr lang="en-US" altLang="en-US">
                <a:solidFill>
                  <a:srgbClr val="CC0000"/>
                </a:solidFill>
              </a:rPr>
              <a:t>back to the</a:t>
            </a:r>
            <a:r>
              <a:rPr lang="en-US" altLang="zh-CN">
                <a:solidFill>
                  <a:srgbClr val="CC0000"/>
                </a:solidFill>
                <a:ea typeface="宋体" panose="02010600030101010101" pitchFamily="2" charset="-122"/>
              </a:rPr>
              <a:t> </a:t>
            </a:r>
            <a:r>
              <a:rPr lang="en-US" altLang="en-US">
                <a:solidFill>
                  <a:srgbClr val="CC0000"/>
                </a:solidFill>
              </a:rPr>
              <a:t>original node after </a:t>
            </a:r>
            <a:r>
              <a:rPr lang="en-US" altLang="en-US" i="1">
                <a:solidFill>
                  <a:srgbClr val="CC0000"/>
                </a:solidFill>
              </a:rPr>
              <a:t>q </a:t>
            </a:r>
            <a:r>
              <a:rPr lang="en-US" altLang="en-US">
                <a:solidFill>
                  <a:srgbClr val="CC0000"/>
                </a:solidFill>
              </a:rPr>
              <a:t>steps</a:t>
            </a:r>
            <a:r>
              <a:rPr lang="en-US" altLang="en-US" b="0">
                <a:solidFill>
                  <a:srgbClr val="CC0000"/>
                </a:solidFill>
              </a:rPr>
              <a:t> </a:t>
            </a:r>
          </a:p>
        </p:txBody>
      </p:sp>
      <p:graphicFrame>
        <p:nvGraphicFramePr>
          <p:cNvPr id="226376" name="Object 72">
            <a:extLst>
              <a:ext uri="{FF2B5EF4-FFF2-40B4-BE49-F238E27FC236}">
                <a16:creationId xmlns:a16="http://schemas.microsoft.com/office/drawing/2014/main" id="{226FB544-14A4-9F3E-8DF2-4260A384B81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1025978"/>
              </p:ext>
            </p:extLst>
          </p:nvPr>
        </p:nvGraphicFramePr>
        <p:xfrm>
          <a:off x="484188" y="5434013"/>
          <a:ext cx="2716212" cy="862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358640" imgH="431640" progId="Equation.3">
                  <p:embed/>
                </p:oleObj>
              </mc:Choice>
              <mc:Fallback>
                <p:oleObj name="Equation" r:id="rId3" imgW="1358640" imgH="431640" progId="Equation.3">
                  <p:embed/>
                  <p:pic>
                    <p:nvPicPr>
                      <p:cNvPr id="226376" name="Object 72">
                        <a:extLst>
                          <a:ext uri="{FF2B5EF4-FFF2-40B4-BE49-F238E27FC236}">
                            <a16:creationId xmlns:a16="http://schemas.microsoft.com/office/drawing/2014/main" id="{226FB544-14A4-9F3E-8DF2-4260A384B81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188" y="5434013"/>
                        <a:ext cx="2716212" cy="8620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6381" name="Rectangle 77">
            <a:extLst>
              <a:ext uri="{FF2B5EF4-FFF2-40B4-BE49-F238E27FC236}">
                <a16:creationId xmlns:a16="http://schemas.microsoft.com/office/drawing/2014/main" id="{3D3A6599-70D7-AEBA-1685-D6591A6CB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219200"/>
            <a:ext cx="8763000" cy="1119188"/>
          </a:xfrm>
          <a:prstGeom prst="rect">
            <a:avLst/>
          </a:prstGeom>
          <a:noFill/>
          <a:ln w="222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zh-CN" b="0">
                <a:ea typeface="宋体" panose="02010600030101010101" pitchFamily="2" charset="-122"/>
              </a:rPr>
              <a:t>Strategy: </a:t>
            </a:r>
          </a:p>
          <a:p>
            <a:r>
              <a:rPr lang="en-US" altLang="zh-CN" b="0">
                <a:solidFill>
                  <a:srgbClr val="0000FF"/>
                </a:solidFill>
                <a:ea typeface="宋体" panose="02010600030101010101" pitchFamily="2" charset="-122"/>
              </a:rPr>
              <a:t>If  </a:t>
            </a:r>
            <a:r>
              <a:rPr lang="en-US" altLang="en-US" b="0">
                <a:solidFill>
                  <a:srgbClr val="0000FF"/>
                </a:solidFill>
              </a:rPr>
              <a:t>the moments</a:t>
            </a:r>
            <a:r>
              <a:rPr lang="en-US" altLang="zh-CN" b="0">
                <a:solidFill>
                  <a:srgbClr val="0000FF"/>
                </a:solidFill>
                <a:ea typeface="宋体" panose="02010600030101010101" pitchFamily="2" charset="-122"/>
              </a:rPr>
              <a:t> of our distribution =</a:t>
            </a:r>
            <a:r>
              <a:rPr lang="en-US" altLang="en-US" b="0">
                <a:solidFill>
                  <a:srgbClr val="0000FF"/>
                </a:solidFill>
              </a:rPr>
              <a:t> </a:t>
            </a:r>
            <a:r>
              <a:rPr lang="en-US" altLang="zh-CN" b="0">
                <a:solidFill>
                  <a:srgbClr val="0000FF"/>
                </a:solidFill>
                <a:ea typeface="宋体" panose="02010600030101010101" pitchFamily="2" charset="-122"/>
              </a:rPr>
              <a:t>the moments of a</a:t>
            </a:r>
            <a:r>
              <a:rPr lang="en-US" altLang="en-US" b="0">
                <a:solidFill>
                  <a:srgbClr val="0000FF"/>
                </a:solidFill>
              </a:rPr>
              <a:t> Gaussian distribution</a:t>
            </a:r>
            <a:endParaRPr lang="en-US" altLang="zh-CN" b="0">
              <a:solidFill>
                <a:srgbClr val="0000FF"/>
              </a:solidFill>
              <a:ea typeface="宋体" panose="02010600030101010101" pitchFamily="2" charset="-122"/>
            </a:endParaRPr>
          </a:p>
          <a:p>
            <a:r>
              <a:rPr lang="en-US" altLang="en-US" b="0">
                <a:solidFill>
                  <a:srgbClr val="0000FF"/>
                </a:solidFill>
                <a:sym typeface="Symbol" panose="05050102010706020507" pitchFamily="18" charset="2"/>
              </a:rPr>
              <a:t></a:t>
            </a:r>
            <a:r>
              <a:rPr lang="en-US" altLang="zh-CN" b="0">
                <a:solidFill>
                  <a:srgbClr val="0000FF"/>
                </a:solidFill>
                <a:ea typeface="宋体" panose="02010600030101010101" pitchFamily="2" charset="-122"/>
                <a:sym typeface="Symbol" panose="05050102010706020507" pitchFamily="18" charset="2"/>
              </a:rPr>
              <a:t> Our distribution is Gaussian</a:t>
            </a:r>
            <a:endParaRPr lang="en-US" altLang="en-US" b="0">
              <a:solidFill>
                <a:srgbClr val="0000FF"/>
              </a:solidFill>
              <a:sym typeface="Symbol" panose="05050102010706020507" pitchFamily="18" charset="2"/>
            </a:endParaRPr>
          </a:p>
        </p:txBody>
      </p:sp>
      <p:sp>
        <p:nvSpPr>
          <p:cNvPr id="226382" name="Rectangle 78">
            <a:extLst>
              <a:ext uri="{FF2B5EF4-FFF2-40B4-BE49-F238E27FC236}">
                <a16:creationId xmlns:a16="http://schemas.microsoft.com/office/drawing/2014/main" id="{CDEA92E6-7479-9CA0-C233-0BFE88C8E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2514600"/>
            <a:ext cx="64008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zh-CN" b="0">
                <a:ea typeface="宋体" panose="02010600030101010101" pitchFamily="2" charset="-122"/>
              </a:rPr>
              <a:t>The moments of a </a:t>
            </a:r>
            <a:r>
              <a:rPr lang="en-US" altLang="en-US" b="0"/>
              <a:t>Gaussian distribution centered at 0</a:t>
            </a:r>
            <a:r>
              <a:rPr lang="en-US" altLang="zh-CN" b="0">
                <a:ea typeface="宋体" panose="02010600030101010101" pitchFamily="2" charset="-122"/>
              </a:rPr>
              <a:t>:</a:t>
            </a:r>
            <a:endParaRPr lang="en-US" altLang="en-US" b="0"/>
          </a:p>
        </p:txBody>
      </p:sp>
      <p:graphicFrame>
        <p:nvGraphicFramePr>
          <p:cNvPr id="226383" name="Object 79">
            <a:extLst>
              <a:ext uri="{FF2B5EF4-FFF2-40B4-BE49-F238E27FC236}">
                <a16:creationId xmlns:a16="http://schemas.microsoft.com/office/drawing/2014/main" id="{C773DE81-6DFD-4014-86CF-472414B1857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141060"/>
              </p:ext>
            </p:extLst>
          </p:nvPr>
        </p:nvGraphicFramePr>
        <p:xfrm>
          <a:off x="838200" y="2971800"/>
          <a:ext cx="5718175" cy="1741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2171520" imgH="660240" progId="Equation.3">
                  <p:embed/>
                </p:oleObj>
              </mc:Choice>
              <mc:Fallback>
                <p:oleObj name="Equation" r:id="rId5" imgW="2171520" imgH="660240" progId="Equation.3">
                  <p:embed/>
                  <p:pic>
                    <p:nvPicPr>
                      <p:cNvPr id="226383" name="Object 79">
                        <a:extLst>
                          <a:ext uri="{FF2B5EF4-FFF2-40B4-BE49-F238E27FC236}">
                            <a16:creationId xmlns:a16="http://schemas.microsoft.com/office/drawing/2014/main" id="{C773DE81-6DFD-4014-86CF-472414B185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2971800"/>
                        <a:ext cx="5718175" cy="1741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327" name="TextBox 226378">
            <a:extLst>
              <a:ext uri="{FF2B5EF4-FFF2-40B4-BE49-F238E27FC236}">
                <a16:creationId xmlns:a16="http://schemas.microsoft.com/office/drawing/2014/main" id="{8C10667B-CB03-8EBE-09C1-1576BBF5DA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1075" y="768350"/>
            <a:ext cx="46418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b="0" dirty="0" err="1">
                <a:solidFill>
                  <a:srgbClr val="A50021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A50021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 80, 051102 (</a:t>
            </a:r>
            <a:r>
              <a:rPr lang="en-US" altLang="en-US" sz="1800" dirty="0">
                <a:solidFill>
                  <a:srgbClr val="A50021"/>
                </a:solidFill>
                <a:latin typeface="Times New Roman" panose="02020603050405020304" pitchFamily="18" charset="0"/>
              </a:rPr>
              <a:t>2009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)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2" name="Rectangle 4">
            <a:extLst>
              <a:ext uri="{FF2B5EF4-FFF2-40B4-BE49-F238E27FC236}">
                <a16:creationId xmlns:a16="http://schemas.microsoft.com/office/drawing/2014/main" id="{A6E735AD-35D3-A529-26AE-8A20180237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3200400"/>
            <a:ext cx="71628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b="0"/>
              <a:t>The </a:t>
            </a:r>
            <a:r>
              <a:rPr lang="en-US" altLang="en-US" b="0" i="1"/>
              <a:t>i</a:t>
            </a:r>
            <a:r>
              <a:rPr lang="en-US" altLang="en-US" b="0"/>
              <a:t>th node with </a:t>
            </a:r>
            <a:r>
              <a:rPr lang="en-US" altLang="en-US" b="0" i="1"/>
              <a:t>k</a:t>
            </a:r>
            <a:r>
              <a:rPr lang="en-US" altLang="en-US" b="0" i="1" baseline="-25000"/>
              <a:t>i</a:t>
            </a:r>
            <a:r>
              <a:rPr lang="en-US" altLang="en-US" b="0" i="1"/>
              <a:t> </a:t>
            </a:r>
            <a:r>
              <a:rPr lang="en-US" altLang="en-US" b="0"/>
              <a:t>neighbors has </a:t>
            </a:r>
            <a:r>
              <a:rPr lang="en-US" altLang="en-US" b="0" i="1"/>
              <a:t>k</a:t>
            </a:r>
            <a:r>
              <a:rPr lang="en-US" altLang="en-US" b="0" i="1" baseline="-25000"/>
              <a:t>i</a:t>
            </a:r>
            <a:r>
              <a:rPr lang="en-US" altLang="en-US" b="0" i="1"/>
              <a:t> </a:t>
            </a:r>
            <a:r>
              <a:rPr lang="en-US" altLang="en-US" b="0"/>
              <a:t>ways to return back after two steps, </a:t>
            </a:r>
            <a:r>
              <a:rPr lang="en-US" altLang="en-US" b="0">
                <a:sym typeface="Symbol" panose="05050102010706020507" pitchFamily="18" charset="2"/>
              </a:rPr>
              <a:t></a:t>
            </a:r>
            <a:endParaRPr lang="en-US" altLang="en-US">
              <a:solidFill>
                <a:srgbClr val="0000FF"/>
              </a:solidFill>
              <a:sym typeface="Symbol" panose="05050102010706020507" pitchFamily="18" charset="2"/>
            </a:endParaRPr>
          </a:p>
        </p:txBody>
      </p:sp>
      <p:sp>
        <p:nvSpPr>
          <p:cNvPr id="227333" name="Rectangle 5">
            <a:extLst>
              <a:ext uri="{FF2B5EF4-FFF2-40B4-BE49-F238E27FC236}">
                <a16:creationId xmlns:a16="http://schemas.microsoft.com/office/drawing/2014/main" id="{6AF77E45-B3C4-1CC0-71DF-B64BE434F7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892675"/>
            <a:ext cx="82296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zh-CN" b="0">
                <a:ea typeface="宋体" panose="02010600030101010101" pitchFamily="2" charset="-122"/>
              </a:rPr>
              <a:t>Coming back to the original state needs 2n steps (adding n cubes, removing n cubes)</a:t>
            </a:r>
            <a:endParaRPr lang="en-US" altLang="en-US" b="0"/>
          </a:p>
          <a:p>
            <a:r>
              <a:rPr lang="en-US" altLang="en-US" b="0">
                <a:sym typeface="Symbol" panose="05050102010706020507" pitchFamily="18" charset="2"/>
              </a:rPr>
              <a:t></a:t>
            </a:r>
            <a:r>
              <a:rPr lang="en-US" altLang="en-US" b="0"/>
              <a:t> all closed paths have even steps; </a:t>
            </a:r>
            <a:r>
              <a:rPr lang="en-US" altLang="en-US">
                <a:solidFill>
                  <a:srgbClr val="0000FF"/>
                </a:solidFill>
              </a:rPr>
              <a:t>all odd moments</a:t>
            </a:r>
            <a:r>
              <a:rPr lang="en-US" altLang="zh-CN">
                <a:solidFill>
                  <a:srgbClr val="0000FF"/>
                </a:solidFill>
                <a:ea typeface="宋体" panose="02010600030101010101" pitchFamily="2" charset="-122"/>
              </a:rPr>
              <a:t> </a:t>
            </a:r>
            <a:r>
              <a:rPr lang="en-US" altLang="en-US">
                <a:solidFill>
                  <a:srgbClr val="0000FF"/>
                </a:solidFill>
              </a:rPr>
              <a:t>are zero</a:t>
            </a:r>
            <a:r>
              <a:rPr lang="en-US" altLang="en-US" b="0"/>
              <a:t>. </a:t>
            </a:r>
            <a:endParaRPr lang="en-US" altLang="zh-CN" b="0">
              <a:ea typeface="宋体" panose="02010600030101010101" pitchFamily="2" charset="-122"/>
            </a:endParaRPr>
          </a:p>
          <a:p>
            <a:r>
              <a:rPr lang="en-US" altLang="en-US" b="0">
                <a:sym typeface="Symbol" panose="05050102010706020507" pitchFamily="18" charset="2"/>
              </a:rPr>
              <a:t></a:t>
            </a:r>
            <a:r>
              <a:rPr lang="en-US" altLang="en-US" b="0"/>
              <a:t> the spectral density is symmetric</a:t>
            </a:r>
            <a:r>
              <a:rPr lang="en-US" altLang="zh-CN" b="0">
                <a:ea typeface="宋体" panose="02010600030101010101" pitchFamily="2" charset="-122"/>
              </a:rPr>
              <a:t> </a:t>
            </a:r>
            <a:r>
              <a:rPr lang="en-US" altLang="en-US" b="0"/>
              <a:t>and centered at zero. </a:t>
            </a:r>
            <a:endParaRPr lang="en-US" altLang="zh-CN" b="0">
              <a:ea typeface="宋体" panose="02010600030101010101" pitchFamily="2" charset="-122"/>
            </a:endParaRPr>
          </a:p>
        </p:txBody>
      </p:sp>
      <p:grpSp>
        <p:nvGrpSpPr>
          <p:cNvPr id="227334" name="Group 6">
            <a:extLst>
              <a:ext uri="{FF2B5EF4-FFF2-40B4-BE49-F238E27FC236}">
                <a16:creationId xmlns:a16="http://schemas.microsoft.com/office/drawing/2014/main" id="{1D661631-0374-36A7-E69E-D55F0AB2FA81}"/>
              </a:ext>
            </a:extLst>
          </p:cNvPr>
          <p:cNvGrpSpPr>
            <a:grpSpLocks/>
          </p:cNvGrpSpPr>
          <p:nvPr/>
        </p:nvGrpSpPr>
        <p:grpSpPr bwMode="auto">
          <a:xfrm>
            <a:off x="762000" y="1033463"/>
            <a:ext cx="4572000" cy="1901825"/>
            <a:chOff x="2208" y="2976"/>
            <a:chExt cx="2880" cy="1198"/>
          </a:xfrm>
        </p:grpSpPr>
        <p:grpSp>
          <p:nvGrpSpPr>
            <p:cNvPr id="227335" name="Group 7">
              <a:extLst>
                <a:ext uri="{FF2B5EF4-FFF2-40B4-BE49-F238E27FC236}">
                  <a16:creationId xmlns:a16="http://schemas.microsoft.com/office/drawing/2014/main" id="{4C01DB4D-2644-8800-593B-A8278B49C10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0" y="3118"/>
              <a:ext cx="1152" cy="960"/>
              <a:chOff x="1392" y="2544"/>
              <a:chExt cx="1152" cy="960"/>
            </a:xfrm>
          </p:grpSpPr>
          <p:sp>
            <p:nvSpPr>
              <p:cNvPr id="227336" name="Line 8">
                <a:extLst>
                  <a:ext uri="{FF2B5EF4-FFF2-40B4-BE49-F238E27FC236}">
                    <a16:creationId xmlns:a16="http://schemas.microsoft.com/office/drawing/2014/main" id="{87EA67AA-51BE-4737-F5CB-67FA340BA7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37" name="Line 9">
                <a:extLst>
                  <a:ext uri="{FF2B5EF4-FFF2-40B4-BE49-F238E27FC236}">
                    <a16:creationId xmlns:a16="http://schemas.microsoft.com/office/drawing/2014/main" id="{F5376FC5-8F5B-681B-3B4E-4764A2F530F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38" name="Line 10">
                <a:extLst>
                  <a:ext uri="{FF2B5EF4-FFF2-40B4-BE49-F238E27FC236}">
                    <a16:creationId xmlns:a16="http://schemas.microsoft.com/office/drawing/2014/main" id="{C27F337F-B370-FBBF-B304-4DF4CCFDF90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39" name="Line 11">
                <a:extLst>
                  <a:ext uri="{FF2B5EF4-FFF2-40B4-BE49-F238E27FC236}">
                    <a16:creationId xmlns:a16="http://schemas.microsoft.com/office/drawing/2014/main" id="{E63A7EAA-0650-B25A-CC67-EF57BE26BB5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0" name="Line 12">
                <a:extLst>
                  <a:ext uri="{FF2B5EF4-FFF2-40B4-BE49-F238E27FC236}">
                    <a16:creationId xmlns:a16="http://schemas.microsoft.com/office/drawing/2014/main" id="{2B2AA4B0-C788-E0BD-6B11-0CEDD6597F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1" name="Line 13">
                <a:extLst>
                  <a:ext uri="{FF2B5EF4-FFF2-40B4-BE49-F238E27FC236}">
                    <a16:creationId xmlns:a16="http://schemas.microsoft.com/office/drawing/2014/main" id="{CB7D7935-ABF9-919B-3D62-817A2200BD3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2" name="Line 14">
                <a:extLst>
                  <a:ext uri="{FF2B5EF4-FFF2-40B4-BE49-F238E27FC236}">
                    <a16:creationId xmlns:a16="http://schemas.microsoft.com/office/drawing/2014/main" id="{975FDD23-9E84-A176-54AE-8EE0701BC8E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3" name="Line 15">
                <a:extLst>
                  <a:ext uri="{FF2B5EF4-FFF2-40B4-BE49-F238E27FC236}">
                    <a16:creationId xmlns:a16="http://schemas.microsoft.com/office/drawing/2014/main" id="{9A54840B-2A5C-9012-BB48-321F57FFA62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4" name="Line 16">
                <a:extLst>
                  <a:ext uri="{FF2B5EF4-FFF2-40B4-BE49-F238E27FC236}">
                    <a16:creationId xmlns:a16="http://schemas.microsoft.com/office/drawing/2014/main" id="{D1090BAD-BC41-B924-DA05-0260669473C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5" name="Line 17">
                <a:extLst>
                  <a:ext uri="{FF2B5EF4-FFF2-40B4-BE49-F238E27FC236}">
                    <a16:creationId xmlns:a16="http://schemas.microsoft.com/office/drawing/2014/main" id="{1A3B4624-C698-EA52-DAD0-4A38A5ADBA4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6" name="Line 18">
                <a:extLst>
                  <a:ext uri="{FF2B5EF4-FFF2-40B4-BE49-F238E27FC236}">
                    <a16:creationId xmlns:a16="http://schemas.microsoft.com/office/drawing/2014/main" id="{AE0BD2FF-9114-B992-D992-45A2D2F8B82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47" name="Line 19">
                <a:extLst>
                  <a:ext uri="{FF2B5EF4-FFF2-40B4-BE49-F238E27FC236}">
                    <a16:creationId xmlns:a16="http://schemas.microsoft.com/office/drawing/2014/main" id="{36ABC868-7D95-DC42-7F40-B92CCA1498F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227348" name="Group 20">
                <a:extLst>
                  <a:ext uri="{FF2B5EF4-FFF2-40B4-BE49-F238E27FC236}">
                    <a16:creationId xmlns:a16="http://schemas.microsoft.com/office/drawing/2014/main" id="{7CB2C0FE-7EC4-8988-493D-9D7CC072EE5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227349" name="Line 21">
                  <a:extLst>
                    <a:ext uri="{FF2B5EF4-FFF2-40B4-BE49-F238E27FC236}">
                      <a16:creationId xmlns:a16="http://schemas.microsoft.com/office/drawing/2014/main" id="{2A8DC7C4-D7F6-DE7A-E359-439300BCCF4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7350" name="Line 22">
                  <a:extLst>
                    <a:ext uri="{FF2B5EF4-FFF2-40B4-BE49-F238E27FC236}">
                      <a16:creationId xmlns:a16="http://schemas.microsoft.com/office/drawing/2014/main" id="{D64D6E7B-4773-9D28-D5B1-1BFF3080B80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7351" name="Line 23">
                  <a:extLst>
                    <a:ext uri="{FF2B5EF4-FFF2-40B4-BE49-F238E27FC236}">
                      <a16:creationId xmlns:a16="http://schemas.microsoft.com/office/drawing/2014/main" id="{D661C21C-3796-B6A4-B450-313A2361B64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7352" name="Line 24">
                  <a:extLst>
                    <a:ext uri="{FF2B5EF4-FFF2-40B4-BE49-F238E27FC236}">
                      <a16:creationId xmlns:a16="http://schemas.microsoft.com/office/drawing/2014/main" id="{B593F163-F5B9-61C3-5BEA-CF56F96A23D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grpSp>
          <p:nvGrpSpPr>
            <p:cNvPr id="227353" name="Group 25">
              <a:extLst>
                <a:ext uri="{FF2B5EF4-FFF2-40B4-BE49-F238E27FC236}">
                  <a16:creationId xmlns:a16="http://schemas.microsoft.com/office/drawing/2014/main" id="{60EDD075-4EFD-0F2A-E61D-7A0D06DF74AF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744" y="3118"/>
              <a:ext cx="1152" cy="960"/>
              <a:chOff x="1392" y="2544"/>
              <a:chExt cx="1152" cy="960"/>
            </a:xfrm>
          </p:grpSpPr>
          <p:sp>
            <p:nvSpPr>
              <p:cNvPr id="227354" name="Line 26">
                <a:extLst>
                  <a:ext uri="{FF2B5EF4-FFF2-40B4-BE49-F238E27FC236}">
                    <a16:creationId xmlns:a16="http://schemas.microsoft.com/office/drawing/2014/main" id="{A18AECDE-11D2-D22F-5506-DBDDAB902DD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92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55" name="Line 27">
                <a:extLst>
                  <a:ext uri="{FF2B5EF4-FFF2-40B4-BE49-F238E27FC236}">
                    <a16:creationId xmlns:a16="http://schemas.microsoft.com/office/drawing/2014/main" id="{119EEF48-8C4E-DFF2-3C76-353811BF734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8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56" name="Line 28">
                <a:extLst>
                  <a:ext uri="{FF2B5EF4-FFF2-40B4-BE49-F238E27FC236}">
                    <a16:creationId xmlns:a16="http://schemas.microsoft.com/office/drawing/2014/main" id="{22D67EBB-16CF-FA79-5147-30E08FF48F0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504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57" name="Line 29">
                <a:extLst>
                  <a:ext uri="{FF2B5EF4-FFF2-40B4-BE49-F238E27FC236}">
                    <a16:creationId xmlns:a16="http://schemas.microsoft.com/office/drawing/2014/main" id="{9F5EACA7-7A25-C6A2-657A-6B236B44046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3216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58" name="Line 30">
                <a:extLst>
                  <a:ext uri="{FF2B5EF4-FFF2-40B4-BE49-F238E27FC236}">
                    <a16:creationId xmlns:a16="http://schemas.microsoft.com/office/drawing/2014/main" id="{5333FC48-0CE1-50D2-DA97-B9B39C0780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00" y="2928"/>
                <a:ext cx="144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59" name="Line 31">
                <a:extLst>
                  <a:ext uri="{FF2B5EF4-FFF2-40B4-BE49-F238E27FC236}">
                    <a16:creationId xmlns:a16="http://schemas.microsoft.com/office/drawing/2014/main" id="{4DDC89DB-3D72-9055-51A8-43EAC6D20B8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1688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60" name="Line 32">
                <a:extLst>
                  <a:ext uri="{FF2B5EF4-FFF2-40B4-BE49-F238E27FC236}">
                    <a16:creationId xmlns:a16="http://schemas.microsoft.com/office/drawing/2014/main" id="{263856A6-956D-C221-43B1-467E2125933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024" y="2965"/>
                <a:ext cx="184" cy="1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61" name="Line 33">
                <a:extLst>
                  <a:ext uri="{FF2B5EF4-FFF2-40B4-BE49-F238E27FC236}">
                    <a16:creationId xmlns:a16="http://schemas.microsoft.com/office/drawing/2014/main" id="{CFEB4B4A-E2FC-2BB0-31F2-318380FD8D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64" y="2928"/>
                <a:ext cx="144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62" name="Line 34">
                <a:extLst>
                  <a:ext uri="{FF2B5EF4-FFF2-40B4-BE49-F238E27FC236}">
                    <a16:creationId xmlns:a16="http://schemas.microsoft.com/office/drawing/2014/main" id="{7C0EA765-C81C-5017-E920-7D0876D9A4F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064" y="2928"/>
                <a:ext cx="192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63" name="Line 35">
                <a:extLst>
                  <a:ext uri="{FF2B5EF4-FFF2-40B4-BE49-F238E27FC236}">
                    <a16:creationId xmlns:a16="http://schemas.microsoft.com/office/drawing/2014/main" id="{17159482-BF4C-F14D-CFD6-978D8B4745D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352" y="2544"/>
                <a:ext cx="192" cy="28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64" name="Line 36">
                <a:extLst>
                  <a:ext uri="{FF2B5EF4-FFF2-40B4-BE49-F238E27FC236}">
                    <a16:creationId xmlns:a16="http://schemas.microsoft.com/office/drawing/2014/main" id="{D9EF9679-6397-1704-143C-E6AAAFB2AED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96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227365" name="Line 37">
                <a:extLst>
                  <a:ext uri="{FF2B5EF4-FFF2-40B4-BE49-F238E27FC236}">
                    <a16:creationId xmlns:a16="http://schemas.microsoft.com/office/drawing/2014/main" id="{62C4D36A-1D49-6B04-7694-B26DED508CC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400" y="2544"/>
                <a:ext cx="144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  <p:grpSp>
            <p:nvGrpSpPr>
              <p:cNvPr id="227366" name="Group 38">
                <a:extLst>
                  <a:ext uri="{FF2B5EF4-FFF2-40B4-BE49-F238E27FC236}">
                    <a16:creationId xmlns:a16="http://schemas.microsoft.com/office/drawing/2014/main" id="{C9B3C64A-F02A-234D-FD0E-EB9E741C33E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688" y="2976"/>
                <a:ext cx="568" cy="528"/>
                <a:chOff x="1784" y="3024"/>
                <a:chExt cx="568" cy="528"/>
              </a:xfrm>
            </p:grpSpPr>
            <p:sp>
              <p:nvSpPr>
                <p:cNvPr id="227367" name="Line 39">
                  <a:extLst>
                    <a:ext uri="{FF2B5EF4-FFF2-40B4-BE49-F238E27FC236}">
                      <a16:creationId xmlns:a16="http://schemas.microsoft.com/office/drawing/2014/main" id="{2AAD89E3-9B00-6E23-EB90-959E2A3A110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1784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7368" name="Line 40">
                  <a:extLst>
                    <a:ext uri="{FF2B5EF4-FFF2-40B4-BE49-F238E27FC236}">
                      <a16:creationId xmlns:a16="http://schemas.microsoft.com/office/drawing/2014/main" id="{A4FB9D15-EA9E-6B6E-7432-DC9B3FD1DEE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120" y="3061"/>
                  <a:ext cx="184" cy="184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7369" name="Line 41">
                  <a:extLst>
                    <a:ext uri="{FF2B5EF4-FFF2-40B4-BE49-F238E27FC236}">
                      <a16:creationId xmlns:a16="http://schemas.microsoft.com/office/drawing/2014/main" id="{FB75EB5C-CA85-D070-1068-8FA646C3644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160" y="3024"/>
                  <a:ext cx="144" cy="528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  <p:sp>
              <p:nvSpPr>
                <p:cNvPr id="227370" name="Line 42">
                  <a:extLst>
                    <a:ext uri="{FF2B5EF4-FFF2-40B4-BE49-F238E27FC236}">
                      <a16:creationId xmlns:a16="http://schemas.microsoft.com/office/drawing/2014/main" id="{1E5D9593-793C-8E8C-7958-A4CAB4B3E3C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160" y="3024"/>
                  <a:ext cx="192" cy="192"/>
                </a:xfrm>
                <a:prstGeom prst="line">
                  <a:avLst/>
                </a:pr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HK"/>
                </a:p>
              </p:txBody>
            </p:sp>
          </p:grpSp>
        </p:grpSp>
        <p:sp>
          <p:nvSpPr>
            <p:cNvPr id="227371" name="Oval 43">
              <a:extLst>
                <a:ext uri="{FF2B5EF4-FFF2-40B4-BE49-F238E27FC236}">
                  <a16:creationId xmlns:a16="http://schemas.microsoft.com/office/drawing/2014/main" id="{9D533745-DFCB-1C97-F4DD-518417F85C2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297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600">
                  <a:latin typeface="Arial" panose="020B0604020202020204" pitchFamily="34" charset="0"/>
                </a:rPr>
                <a:t>4</a:t>
              </a:r>
            </a:p>
          </p:txBody>
        </p:sp>
        <p:sp>
          <p:nvSpPr>
            <p:cNvPr id="227372" name="Oval 44">
              <a:extLst>
                <a:ext uri="{FF2B5EF4-FFF2-40B4-BE49-F238E27FC236}">
                  <a16:creationId xmlns:a16="http://schemas.microsoft.com/office/drawing/2014/main" id="{3F87C1A4-0ACB-CC0A-59DE-FB2D0BD3EB4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4A</a:t>
              </a:r>
            </a:p>
          </p:txBody>
        </p:sp>
        <p:sp>
          <p:nvSpPr>
            <p:cNvPr id="227373" name="Oval 45">
              <a:extLst>
                <a:ext uri="{FF2B5EF4-FFF2-40B4-BE49-F238E27FC236}">
                  <a16:creationId xmlns:a16="http://schemas.microsoft.com/office/drawing/2014/main" id="{186FC9EA-20F1-CBF8-F74B-A8089B1EED0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4B</a:t>
              </a:r>
            </a:p>
          </p:txBody>
        </p:sp>
        <p:sp>
          <p:nvSpPr>
            <p:cNvPr id="227374" name="Oval 46">
              <a:extLst>
                <a:ext uri="{FF2B5EF4-FFF2-40B4-BE49-F238E27FC236}">
                  <a16:creationId xmlns:a16="http://schemas.microsoft.com/office/drawing/2014/main" id="{7DD2CE7F-6664-9F89-B577-4A28F58E4A8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52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4C</a:t>
              </a:r>
            </a:p>
          </p:txBody>
        </p:sp>
        <p:sp>
          <p:nvSpPr>
            <p:cNvPr id="227375" name="Oval 47">
              <a:extLst>
                <a:ext uri="{FF2B5EF4-FFF2-40B4-BE49-F238E27FC236}">
                  <a16:creationId xmlns:a16="http://schemas.microsoft.com/office/drawing/2014/main" id="{227B3611-63A9-8C4A-3823-31DAEF6C436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89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0</a:t>
              </a:r>
            </a:p>
          </p:txBody>
        </p:sp>
        <p:sp>
          <p:nvSpPr>
            <p:cNvPr id="227376" name="Oval 48">
              <a:extLst>
                <a:ext uri="{FF2B5EF4-FFF2-40B4-BE49-F238E27FC236}">
                  <a16:creationId xmlns:a16="http://schemas.microsoft.com/office/drawing/2014/main" id="{24D0937F-BD91-23CB-B775-7349880D850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3A</a:t>
              </a:r>
            </a:p>
          </p:txBody>
        </p:sp>
        <p:sp>
          <p:nvSpPr>
            <p:cNvPr id="227377" name="Oval 49">
              <a:extLst>
                <a:ext uri="{FF2B5EF4-FFF2-40B4-BE49-F238E27FC236}">
                  <a16:creationId xmlns:a16="http://schemas.microsoft.com/office/drawing/2014/main" id="{02E0A733-7B50-E187-ED7B-610954FB094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3B</a:t>
              </a:r>
            </a:p>
          </p:txBody>
        </p:sp>
        <p:sp>
          <p:nvSpPr>
            <p:cNvPr id="227378" name="Oval 50">
              <a:extLst>
                <a:ext uri="{FF2B5EF4-FFF2-40B4-BE49-F238E27FC236}">
                  <a16:creationId xmlns:a16="http://schemas.microsoft.com/office/drawing/2014/main" id="{ED821088-B00C-A3C3-7AB4-4054B8E491F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890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3C</a:t>
              </a:r>
            </a:p>
          </p:txBody>
        </p:sp>
        <p:sp>
          <p:nvSpPr>
            <p:cNvPr id="227379" name="Line 51">
              <a:extLst>
                <a:ext uri="{FF2B5EF4-FFF2-40B4-BE49-F238E27FC236}">
                  <a16:creationId xmlns:a16="http://schemas.microsoft.com/office/drawing/2014/main" id="{45057F97-F83E-0D12-B162-BC4470801E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447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0" name="Line 52">
              <a:extLst>
                <a:ext uri="{FF2B5EF4-FFF2-40B4-BE49-F238E27FC236}">
                  <a16:creationId xmlns:a16="http://schemas.microsoft.com/office/drawing/2014/main" id="{661C0CF3-E76D-EFB6-0679-86CD01F770E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3735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1" name="Line 53">
              <a:extLst>
                <a:ext uri="{FF2B5EF4-FFF2-40B4-BE49-F238E27FC236}">
                  <a16:creationId xmlns:a16="http://schemas.microsoft.com/office/drawing/2014/main" id="{29C3B83C-6AAD-F411-4E7B-E775601BD1D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36" y="4023"/>
              <a:ext cx="96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2" name="Oval 54">
              <a:extLst>
                <a:ext uri="{FF2B5EF4-FFF2-40B4-BE49-F238E27FC236}">
                  <a16:creationId xmlns:a16="http://schemas.microsoft.com/office/drawing/2014/main" id="{25D63209-EFAF-F19E-7F49-10E9AF41D5C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2A</a:t>
              </a:r>
            </a:p>
          </p:txBody>
        </p:sp>
        <p:sp>
          <p:nvSpPr>
            <p:cNvPr id="227383" name="Oval 55">
              <a:extLst>
                <a:ext uri="{FF2B5EF4-FFF2-40B4-BE49-F238E27FC236}">
                  <a16:creationId xmlns:a16="http://schemas.microsoft.com/office/drawing/2014/main" id="{9A660AA0-BE03-78CE-093F-DFEB4DD2D81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2B</a:t>
              </a:r>
            </a:p>
          </p:txBody>
        </p:sp>
        <p:sp>
          <p:nvSpPr>
            <p:cNvPr id="227384" name="Oval 56">
              <a:extLst>
                <a:ext uri="{FF2B5EF4-FFF2-40B4-BE49-F238E27FC236}">
                  <a16:creationId xmlns:a16="http://schemas.microsoft.com/office/drawing/2014/main" id="{15AD981E-3235-E24B-CB85-1C5D9EB08C1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26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2C</a:t>
              </a:r>
            </a:p>
          </p:txBody>
        </p:sp>
        <p:sp>
          <p:nvSpPr>
            <p:cNvPr id="227385" name="Line 57">
              <a:extLst>
                <a:ext uri="{FF2B5EF4-FFF2-40B4-BE49-F238E27FC236}">
                  <a16:creationId xmlns:a16="http://schemas.microsoft.com/office/drawing/2014/main" id="{B613E31C-69D2-8F2F-54E5-BCAD5022C1F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447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6" name="Line 58">
              <a:extLst>
                <a:ext uri="{FF2B5EF4-FFF2-40B4-BE49-F238E27FC236}">
                  <a16:creationId xmlns:a16="http://schemas.microsoft.com/office/drawing/2014/main" id="{694DC13D-9611-2BEC-3932-AFCEB1FCB00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3735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7" name="Line 59">
              <a:extLst>
                <a:ext uri="{FF2B5EF4-FFF2-40B4-BE49-F238E27FC236}">
                  <a16:creationId xmlns:a16="http://schemas.microsoft.com/office/drawing/2014/main" id="{AC535EB8-7620-FF85-2FD2-1CDA75D2335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72" y="4023"/>
              <a:ext cx="9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8" name="Line 60">
              <a:extLst>
                <a:ext uri="{FF2B5EF4-FFF2-40B4-BE49-F238E27FC236}">
                  <a16:creationId xmlns:a16="http://schemas.microsoft.com/office/drawing/2014/main" id="{32781951-CD51-0920-11F0-4ACDF135B4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73" y="3735"/>
              <a:ext cx="48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89" name="Oval 61">
              <a:extLst>
                <a:ext uri="{FF2B5EF4-FFF2-40B4-BE49-F238E27FC236}">
                  <a16:creationId xmlns:a16="http://schemas.microsoft.com/office/drawing/2014/main" id="{3744AF1B-DF9E-0B07-00E9-0574EAB8857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62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227390" name="Line 62">
              <a:extLst>
                <a:ext uri="{FF2B5EF4-FFF2-40B4-BE49-F238E27FC236}">
                  <a16:creationId xmlns:a16="http://schemas.microsoft.com/office/drawing/2014/main" id="{DF10C95E-0D6C-F850-F95A-DD396EC40E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37" y="3735"/>
              <a:ext cx="48" cy="0"/>
            </a:xfrm>
            <a:prstGeom prst="line">
              <a:avLst/>
            </a:prstGeom>
            <a:noFill/>
            <a:ln w="158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7391" name="Oval 63">
              <a:extLst>
                <a:ext uri="{FF2B5EF4-FFF2-40B4-BE49-F238E27FC236}">
                  <a16:creationId xmlns:a16="http://schemas.microsoft.com/office/drawing/2014/main" id="{984038E0-8F4D-F31E-3BCE-831A9A67E0E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208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0</a:t>
              </a:r>
            </a:p>
          </p:txBody>
        </p:sp>
        <p:sp>
          <p:nvSpPr>
            <p:cNvPr id="227392" name="Oval 64">
              <a:extLst>
                <a:ext uri="{FF2B5EF4-FFF2-40B4-BE49-F238E27FC236}">
                  <a16:creationId xmlns:a16="http://schemas.microsoft.com/office/drawing/2014/main" id="{5D0955CD-E638-F6D2-463B-3091A9328E4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40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3A</a:t>
              </a:r>
            </a:p>
          </p:txBody>
        </p:sp>
        <p:sp>
          <p:nvSpPr>
            <p:cNvPr id="227393" name="Oval 65">
              <a:extLst>
                <a:ext uri="{FF2B5EF4-FFF2-40B4-BE49-F238E27FC236}">
                  <a16:creationId xmlns:a16="http://schemas.microsoft.com/office/drawing/2014/main" id="{1F215B08-6592-B212-5047-F255FA9B6FC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3B</a:t>
              </a:r>
            </a:p>
          </p:txBody>
        </p:sp>
        <p:sp>
          <p:nvSpPr>
            <p:cNvPr id="227394" name="Oval 66">
              <a:extLst>
                <a:ext uri="{FF2B5EF4-FFF2-40B4-BE49-F238E27FC236}">
                  <a16:creationId xmlns:a16="http://schemas.microsoft.com/office/drawing/2014/main" id="{8739A287-8D9A-286E-E5FA-406E2C6EB5C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3214" y="3984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3C</a:t>
              </a:r>
            </a:p>
          </p:txBody>
        </p:sp>
        <p:sp>
          <p:nvSpPr>
            <p:cNvPr id="227395" name="Oval 67">
              <a:extLst>
                <a:ext uri="{FF2B5EF4-FFF2-40B4-BE49-F238E27FC236}">
                  <a16:creationId xmlns:a16="http://schemas.microsoft.com/office/drawing/2014/main" id="{C1A9A504-D594-003B-F412-1E8DFEDA028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40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2A</a:t>
              </a:r>
            </a:p>
          </p:txBody>
        </p:sp>
        <p:sp>
          <p:nvSpPr>
            <p:cNvPr id="227396" name="Oval 68">
              <a:extLst>
                <a:ext uri="{FF2B5EF4-FFF2-40B4-BE49-F238E27FC236}">
                  <a16:creationId xmlns:a16="http://schemas.microsoft.com/office/drawing/2014/main" id="{C60456C3-2234-7E85-9A57-CE40EEED864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696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2B</a:t>
              </a:r>
            </a:p>
          </p:txBody>
        </p:sp>
        <p:sp>
          <p:nvSpPr>
            <p:cNvPr id="227397" name="Oval 69">
              <a:extLst>
                <a:ext uri="{FF2B5EF4-FFF2-40B4-BE49-F238E27FC236}">
                  <a16:creationId xmlns:a16="http://schemas.microsoft.com/office/drawing/2014/main" id="{D5781DFA-26E0-3D3E-C94D-634303795C7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880" y="3984"/>
              <a:ext cx="190" cy="190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latin typeface="Arial" panose="020B0604020202020204" pitchFamily="34" charset="0"/>
                </a:rPr>
                <a:t>2C</a:t>
              </a:r>
            </a:p>
          </p:txBody>
        </p:sp>
        <p:sp>
          <p:nvSpPr>
            <p:cNvPr id="227398" name="Oval 70">
              <a:extLst>
                <a:ext uri="{FF2B5EF4-FFF2-40B4-BE49-F238E27FC236}">
                  <a16:creationId xmlns:a16="http://schemas.microsoft.com/office/drawing/2014/main" id="{EAFAF89E-8A5B-816C-62AA-D675AB6CCEF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2544" y="3696"/>
              <a:ext cx="190" cy="190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400">
                  <a:solidFill>
                    <a:srgbClr val="FF00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sp>
        <p:nvSpPr>
          <p:cNvPr id="227399" name="Oval 71">
            <a:extLst>
              <a:ext uri="{FF2B5EF4-FFF2-40B4-BE49-F238E27FC236}">
                <a16:creationId xmlns:a16="http://schemas.microsoft.com/office/drawing/2014/main" id="{3D1AE7AA-BEED-870A-5833-70432E18BF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1612900"/>
            <a:ext cx="304800" cy="304800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227400" name="Oval 72">
            <a:extLst>
              <a:ext uri="{FF2B5EF4-FFF2-40B4-BE49-F238E27FC236}">
                <a16:creationId xmlns:a16="http://schemas.microsoft.com/office/drawing/2014/main" id="{4CAF3340-E05D-D5F0-AFDC-78CD075E54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0" y="1612900"/>
            <a:ext cx="304800" cy="3048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227401" name="Rectangle 73">
            <a:extLst>
              <a:ext uri="{FF2B5EF4-FFF2-40B4-BE49-F238E27FC236}">
                <a16:creationId xmlns:a16="http://schemas.microsoft.com/office/drawing/2014/main" id="{EF461BF6-49A7-C3B9-01D8-DEDFE0A1FA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2600" y="1536700"/>
            <a:ext cx="3200400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bipartite network</a:t>
            </a:r>
            <a:r>
              <a:rPr lang="en-US" altLang="en-US" b="0"/>
              <a:t>: </a:t>
            </a:r>
          </a:p>
          <a:p>
            <a:r>
              <a:rPr lang="en-US" altLang="en-US" b="0"/>
              <a:t>two neighbors always have different color</a:t>
            </a:r>
          </a:p>
        </p:txBody>
      </p:sp>
      <p:graphicFrame>
        <p:nvGraphicFramePr>
          <p:cNvPr id="227433" name="Object 105">
            <a:extLst>
              <a:ext uri="{FF2B5EF4-FFF2-40B4-BE49-F238E27FC236}">
                <a16:creationId xmlns:a16="http://schemas.microsoft.com/office/drawing/2014/main" id="{C1427B9A-619A-37D4-1C8E-C34D1C7EA1D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85800" y="3943350"/>
          <a:ext cx="7010400" cy="933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565360" imgH="342720" progId="Equation.3">
                  <p:embed/>
                </p:oleObj>
              </mc:Choice>
              <mc:Fallback>
                <p:oleObj name="Equation" r:id="rId3" imgW="2565360" imgH="342720" progId="Equation.3">
                  <p:embed/>
                  <p:pic>
                    <p:nvPicPr>
                      <p:cNvPr id="227433" name="Object 105">
                        <a:extLst>
                          <a:ext uri="{FF2B5EF4-FFF2-40B4-BE49-F238E27FC236}">
                            <a16:creationId xmlns:a16="http://schemas.microsoft.com/office/drawing/2014/main" id="{C1427B9A-619A-37D4-1C8E-C34D1C7EA1D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3943350"/>
                        <a:ext cx="7010400" cy="933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7435" name="Rectangle 107">
            <a:extLst>
              <a:ext uri="{FF2B5EF4-FFF2-40B4-BE49-F238E27FC236}">
                <a16:creationId xmlns:a16="http://schemas.microsoft.com/office/drawing/2014/main" id="{890E71AE-B24B-505A-F511-4C6D3F19EA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Proof of Gaussian Spectral Density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7" name="Text Box 5">
            <a:extLst>
              <a:ext uri="{FF2B5EF4-FFF2-40B4-BE49-F238E27FC236}">
                <a16:creationId xmlns:a16="http://schemas.microsoft.com/office/drawing/2014/main" id="{37ACDD61-1F06-48DB-866B-607D4A2370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808038"/>
            <a:ext cx="49530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b="0"/>
              <a:t>To count </a:t>
            </a:r>
            <a:r>
              <a:rPr lang="en-US" altLang="en-US" b="0" i="1"/>
              <a:t>D</a:t>
            </a:r>
            <a:r>
              <a:rPr lang="en-US" altLang="en-US" b="0" baseline="-25000"/>
              <a:t>2n</a:t>
            </a:r>
            <a:r>
              <a:rPr lang="en-US" altLang="en-US" b="0"/>
              <a:t>, consider 2</a:t>
            </a:r>
            <a:r>
              <a:rPr lang="en-US" altLang="en-US" b="0" i="1"/>
              <a:t>n</a:t>
            </a:r>
            <a:r>
              <a:rPr lang="en-US" altLang="en-US" b="0"/>
              <a:t> flips</a:t>
            </a:r>
          </a:p>
          <a:p>
            <a:r>
              <a:rPr lang="en-US" altLang="en-US" sz="3200" b="0"/>
              <a:t> </a:t>
            </a:r>
          </a:p>
          <a:p>
            <a:r>
              <a:rPr lang="en-US" altLang="en-US" b="0"/>
              <a:t>Subscripts are in time order.</a:t>
            </a:r>
          </a:p>
          <a:p>
            <a:r>
              <a:rPr lang="en-US" altLang="en-US" b="0"/>
              <a:t> </a:t>
            </a:r>
            <a:r>
              <a:rPr lang="en-US" altLang="en-US" b="0" i="1"/>
              <a:t>    </a:t>
            </a:r>
            <a:r>
              <a:rPr lang="en-US" altLang="en-US" b="0"/>
              <a:t>must be earlier than its reverse flip  </a:t>
            </a:r>
            <a:r>
              <a:rPr lang="en-US" altLang="en-US" b="0" i="1"/>
              <a:t>   </a:t>
            </a:r>
            <a:r>
              <a:rPr lang="en-US" altLang="en-US" b="0"/>
              <a:t>.</a:t>
            </a:r>
          </a:p>
        </p:txBody>
      </p:sp>
      <p:graphicFrame>
        <p:nvGraphicFramePr>
          <p:cNvPr id="228358" name="Object 6">
            <a:extLst>
              <a:ext uri="{FF2B5EF4-FFF2-40B4-BE49-F238E27FC236}">
                <a16:creationId xmlns:a16="http://schemas.microsoft.com/office/drawing/2014/main" id="{FB0D386D-23EB-142B-041A-68472E7E1DC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2000" y="1189038"/>
          <a:ext cx="2667000" cy="496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295280" imgH="241200" progId="Equation.3">
                  <p:embed/>
                </p:oleObj>
              </mc:Choice>
              <mc:Fallback>
                <p:oleObj name="Equation" r:id="rId3" imgW="1295280" imgH="241200" progId="Equation.3">
                  <p:embed/>
                  <p:pic>
                    <p:nvPicPr>
                      <p:cNvPr id="228358" name="Object 6">
                        <a:extLst>
                          <a:ext uri="{FF2B5EF4-FFF2-40B4-BE49-F238E27FC236}">
                            <a16:creationId xmlns:a16="http://schemas.microsoft.com/office/drawing/2014/main" id="{FB0D386D-23EB-142B-041A-68472E7E1DC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0" y="1189038"/>
                        <a:ext cx="2667000" cy="496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8377" name="Object 25">
            <a:extLst>
              <a:ext uri="{FF2B5EF4-FFF2-40B4-BE49-F238E27FC236}">
                <a16:creationId xmlns:a16="http://schemas.microsoft.com/office/drawing/2014/main" id="{3D791DA1-B32E-4AE4-5579-0FC55104BBE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648200" y="1914525"/>
          <a:ext cx="320675" cy="493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64880" imgH="253800" progId="Equation.3">
                  <p:embed/>
                </p:oleObj>
              </mc:Choice>
              <mc:Fallback>
                <p:oleObj name="Equation" r:id="rId5" imgW="164880" imgH="253800" progId="Equation.3">
                  <p:embed/>
                  <p:pic>
                    <p:nvPicPr>
                      <p:cNvPr id="228377" name="Object 25">
                        <a:extLst>
                          <a:ext uri="{FF2B5EF4-FFF2-40B4-BE49-F238E27FC236}">
                            <a16:creationId xmlns:a16="http://schemas.microsoft.com/office/drawing/2014/main" id="{3D791DA1-B32E-4AE4-5579-0FC55104BBE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1914525"/>
                        <a:ext cx="320675" cy="493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8378" name="Object 26">
            <a:extLst>
              <a:ext uri="{FF2B5EF4-FFF2-40B4-BE49-F238E27FC236}">
                <a16:creationId xmlns:a16="http://schemas.microsoft.com/office/drawing/2014/main" id="{0C0A801F-84B0-D36F-BA00-71B56406163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81000" y="1951038"/>
          <a:ext cx="28575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52280" imgH="228600" progId="Equation.3">
                  <p:embed/>
                </p:oleObj>
              </mc:Choice>
              <mc:Fallback>
                <p:oleObj name="Equation" r:id="rId7" imgW="152280" imgH="228600" progId="Equation.3">
                  <p:embed/>
                  <p:pic>
                    <p:nvPicPr>
                      <p:cNvPr id="228378" name="Object 26">
                        <a:extLst>
                          <a:ext uri="{FF2B5EF4-FFF2-40B4-BE49-F238E27FC236}">
                            <a16:creationId xmlns:a16="http://schemas.microsoft.com/office/drawing/2014/main" id="{0C0A801F-84B0-D36F-BA00-71B56406163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1951038"/>
                        <a:ext cx="285750" cy="428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28379" name="Picture 27">
            <a:extLst>
              <a:ext uri="{FF2B5EF4-FFF2-40B4-BE49-F238E27FC236}">
                <a16:creationId xmlns:a16="http://schemas.microsoft.com/office/drawing/2014/main" id="{0B3CEAAF-ECB8-CCC0-32E1-EC1EF2206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838200"/>
            <a:ext cx="2971800" cy="1998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8393" name="Group 41">
            <a:extLst>
              <a:ext uri="{FF2B5EF4-FFF2-40B4-BE49-F238E27FC236}">
                <a16:creationId xmlns:a16="http://schemas.microsoft.com/office/drawing/2014/main" id="{72AAB78D-7538-1C58-D833-D76938692C1A}"/>
              </a:ext>
            </a:extLst>
          </p:cNvPr>
          <p:cNvGrpSpPr>
            <a:grpSpLocks/>
          </p:cNvGrpSpPr>
          <p:nvPr/>
        </p:nvGrpSpPr>
        <p:grpSpPr bwMode="auto">
          <a:xfrm>
            <a:off x="457200" y="2728913"/>
            <a:ext cx="5657850" cy="441325"/>
            <a:chOff x="288" y="1738"/>
            <a:chExt cx="3564" cy="278"/>
          </a:xfrm>
        </p:grpSpPr>
        <p:graphicFrame>
          <p:nvGraphicFramePr>
            <p:cNvPr id="228373" name="Object 21">
              <a:extLst>
                <a:ext uri="{FF2B5EF4-FFF2-40B4-BE49-F238E27FC236}">
                  <a16:creationId xmlns:a16="http://schemas.microsoft.com/office/drawing/2014/main" id="{C9B33A5D-B9E1-8EBA-EA25-0DB41A306840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88" y="1738"/>
            <a:ext cx="157" cy="22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0" imgW="152280" imgH="215640" progId="Equation.3">
                    <p:embed/>
                  </p:oleObj>
                </mc:Choice>
                <mc:Fallback>
                  <p:oleObj name="Equation" r:id="rId10" imgW="152280" imgH="215640" progId="Equation.3">
                    <p:embed/>
                    <p:pic>
                      <p:nvPicPr>
                        <p:cNvPr id="228373" name="Object 21">
                          <a:extLst>
                            <a:ext uri="{FF2B5EF4-FFF2-40B4-BE49-F238E27FC236}">
                              <a16:creationId xmlns:a16="http://schemas.microsoft.com/office/drawing/2014/main" id="{C9B33A5D-B9E1-8EBA-EA25-0DB41A306840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8" y="1738"/>
                          <a:ext cx="157" cy="22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8380" name="Text Box 28">
              <a:extLst>
                <a:ext uri="{FF2B5EF4-FFF2-40B4-BE49-F238E27FC236}">
                  <a16:creationId xmlns:a16="http://schemas.microsoft.com/office/drawing/2014/main" id="{2EE23951-FD9A-763C-18BE-5BDBE7D3CE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48" y="1747"/>
              <a:ext cx="20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1</a:t>
              </a:r>
            </a:p>
          </p:txBody>
        </p:sp>
      </p:grpSp>
      <p:grpSp>
        <p:nvGrpSpPr>
          <p:cNvPr id="228395" name="Group 43">
            <a:extLst>
              <a:ext uri="{FF2B5EF4-FFF2-40B4-BE49-F238E27FC236}">
                <a16:creationId xmlns:a16="http://schemas.microsoft.com/office/drawing/2014/main" id="{845F57A2-FEF6-CF0F-2C5F-F9E05EAF6D6F}"/>
              </a:ext>
            </a:extLst>
          </p:cNvPr>
          <p:cNvGrpSpPr>
            <a:grpSpLocks/>
          </p:cNvGrpSpPr>
          <p:nvPr/>
        </p:nvGrpSpPr>
        <p:grpSpPr bwMode="auto">
          <a:xfrm>
            <a:off x="3810000" y="2713038"/>
            <a:ext cx="3333750" cy="457200"/>
            <a:chOff x="2400" y="1728"/>
            <a:chExt cx="2100" cy="288"/>
          </a:xfrm>
        </p:grpSpPr>
        <p:graphicFrame>
          <p:nvGraphicFramePr>
            <p:cNvPr id="228374" name="Object 22">
              <a:extLst>
                <a:ext uri="{FF2B5EF4-FFF2-40B4-BE49-F238E27FC236}">
                  <a16:creationId xmlns:a16="http://schemas.microsoft.com/office/drawing/2014/main" id="{BA3B8168-F2E4-19DC-49C2-16F7D1A223DA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400" y="1728"/>
            <a:ext cx="183" cy="24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2" imgW="177480" imgH="241200" progId="Equation.3">
                    <p:embed/>
                  </p:oleObj>
                </mc:Choice>
                <mc:Fallback>
                  <p:oleObj name="Equation" r:id="rId12" imgW="177480" imgH="241200" progId="Equation.3">
                    <p:embed/>
                    <p:pic>
                      <p:nvPicPr>
                        <p:cNvPr id="228374" name="Object 22">
                          <a:extLst>
                            <a:ext uri="{FF2B5EF4-FFF2-40B4-BE49-F238E27FC236}">
                              <a16:creationId xmlns:a16="http://schemas.microsoft.com/office/drawing/2014/main" id="{BA3B8168-F2E4-19DC-49C2-16F7D1A223DA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00" y="1728"/>
                          <a:ext cx="183" cy="24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8381" name="Text Box 29">
              <a:extLst>
                <a:ext uri="{FF2B5EF4-FFF2-40B4-BE49-F238E27FC236}">
                  <a16:creationId xmlns:a16="http://schemas.microsoft.com/office/drawing/2014/main" id="{BC014616-4316-DD4B-7E75-BACFB3A2CE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1747"/>
              <a:ext cx="708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ym typeface="Symbol" panose="05050102010706020507" pitchFamily="18" charset="2"/>
                </a:rPr>
                <a:t> (2n-1)</a:t>
              </a:r>
            </a:p>
          </p:txBody>
        </p:sp>
      </p:grpSp>
      <p:grpSp>
        <p:nvGrpSpPr>
          <p:cNvPr id="228397" name="Group 45">
            <a:extLst>
              <a:ext uri="{FF2B5EF4-FFF2-40B4-BE49-F238E27FC236}">
                <a16:creationId xmlns:a16="http://schemas.microsoft.com/office/drawing/2014/main" id="{BD493C56-307A-C926-1BF7-431DB2E6274A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2713038"/>
            <a:ext cx="6889750" cy="457200"/>
            <a:chOff x="1248" y="1728"/>
            <a:chExt cx="4340" cy="288"/>
          </a:xfrm>
        </p:grpSpPr>
        <p:graphicFrame>
          <p:nvGraphicFramePr>
            <p:cNvPr id="228376" name="Object 24">
              <a:extLst>
                <a:ext uri="{FF2B5EF4-FFF2-40B4-BE49-F238E27FC236}">
                  <a16:creationId xmlns:a16="http://schemas.microsoft.com/office/drawing/2014/main" id="{85E1B2F9-FD29-A45F-B0C4-BAE6C40E360A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248" y="1728"/>
            <a:ext cx="196" cy="24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4" imgW="190440" imgH="241200" progId="Equation.3">
                    <p:embed/>
                  </p:oleObj>
                </mc:Choice>
                <mc:Fallback>
                  <p:oleObj name="Equation" r:id="rId14" imgW="190440" imgH="241200" progId="Equation.3">
                    <p:embed/>
                    <p:pic>
                      <p:nvPicPr>
                        <p:cNvPr id="228376" name="Object 24">
                          <a:extLst>
                            <a:ext uri="{FF2B5EF4-FFF2-40B4-BE49-F238E27FC236}">
                              <a16:creationId xmlns:a16="http://schemas.microsoft.com/office/drawing/2014/main" id="{85E1B2F9-FD29-A45F-B0C4-BAE6C40E360A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248" y="1728"/>
                          <a:ext cx="196" cy="24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8382" name="Text Box 30">
              <a:extLst>
                <a:ext uri="{FF2B5EF4-FFF2-40B4-BE49-F238E27FC236}">
                  <a16:creationId xmlns:a16="http://schemas.microsoft.com/office/drawing/2014/main" id="{308BEDCB-DEF0-FAB5-C2E0-4F7516ED73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04" y="1747"/>
              <a:ext cx="88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ym typeface="Symbol" panose="05050102010706020507" pitchFamily="18" charset="2"/>
                </a:rPr>
                <a:t> (2n-3)…</a:t>
              </a:r>
            </a:p>
          </p:txBody>
        </p:sp>
      </p:grpSp>
      <p:grpSp>
        <p:nvGrpSpPr>
          <p:cNvPr id="228396" name="Group 44">
            <a:extLst>
              <a:ext uri="{FF2B5EF4-FFF2-40B4-BE49-F238E27FC236}">
                <a16:creationId xmlns:a16="http://schemas.microsoft.com/office/drawing/2014/main" id="{AB98AA18-A059-E67F-4ADA-0D625FF13C43}"/>
              </a:ext>
            </a:extLst>
          </p:cNvPr>
          <p:cNvGrpSpPr>
            <a:grpSpLocks/>
          </p:cNvGrpSpPr>
          <p:nvPr/>
        </p:nvGrpSpPr>
        <p:grpSpPr bwMode="auto">
          <a:xfrm>
            <a:off x="838200" y="2728913"/>
            <a:ext cx="6719888" cy="441325"/>
            <a:chOff x="528" y="1738"/>
            <a:chExt cx="4233" cy="278"/>
          </a:xfrm>
        </p:grpSpPr>
        <p:graphicFrame>
          <p:nvGraphicFramePr>
            <p:cNvPr id="228375" name="Object 23">
              <a:extLst>
                <a:ext uri="{FF2B5EF4-FFF2-40B4-BE49-F238E27FC236}">
                  <a16:creationId xmlns:a16="http://schemas.microsoft.com/office/drawing/2014/main" id="{620F43E4-54E6-2B67-B89A-8F384C32E412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528" y="1738"/>
            <a:ext cx="183" cy="22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6" imgW="177480" imgH="215640" progId="Equation.3">
                    <p:embed/>
                  </p:oleObj>
                </mc:Choice>
                <mc:Fallback>
                  <p:oleObj name="Equation" r:id="rId16" imgW="177480" imgH="215640" progId="Equation.3">
                    <p:embed/>
                    <p:pic>
                      <p:nvPicPr>
                        <p:cNvPr id="228375" name="Object 23">
                          <a:extLst>
                            <a:ext uri="{FF2B5EF4-FFF2-40B4-BE49-F238E27FC236}">
                              <a16:creationId xmlns:a16="http://schemas.microsoft.com/office/drawing/2014/main" id="{620F43E4-54E6-2B67-B89A-8F384C32E412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28" y="1738"/>
                          <a:ext cx="183" cy="22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8383" name="Text Box 31">
              <a:extLst>
                <a:ext uri="{FF2B5EF4-FFF2-40B4-BE49-F238E27FC236}">
                  <a16:creationId xmlns:a16="http://schemas.microsoft.com/office/drawing/2014/main" id="{52E57097-230E-F0F8-A557-C93B51602B1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16" y="1747"/>
              <a:ext cx="345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ym typeface="Symbol" panose="05050102010706020507" pitchFamily="18" charset="2"/>
                </a:rPr>
                <a:t> 1</a:t>
              </a:r>
            </a:p>
          </p:txBody>
        </p:sp>
      </p:grpSp>
      <p:sp>
        <p:nvSpPr>
          <p:cNvPr id="228384" name="Text Box 32">
            <a:extLst>
              <a:ext uri="{FF2B5EF4-FFF2-40B4-BE49-F238E27FC236}">
                <a16:creationId xmlns:a16="http://schemas.microsoft.com/office/drawing/2014/main" id="{DEBCDDAC-C95C-AE61-6C89-2268571111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99163" y="3703638"/>
            <a:ext cx="276383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>
                <a:sym typeface="Symbol" panose="05050102010706020507" pitchFamily="18" charset="2"/>
              </a:rPr>
              <a:t>In total, (2n-1)!! ways</a:t>
            </a:r>
          </a:p>
        </p:txBody>
      </p:sp>
      <p:grpSp>
        <p:nvGrpSpPr>
          <p:cNvPr id="228391" name="Group 39">
            <a:extLst>
              <a:ext uri="{FF2B5EF4-FFF2-40B4-BE49-F238E27FC236}">
                <a16:creationId xmlns:a16="http://schemas.microsoft.com/office/drawing/2014/main" id="{0843833E-24ED-A225-DEE5-1A1FA31B07A2}"/>
              </a:ext>
            </a:extLst>
          </p:cNvPr>
          <p:cNvGrpSpPr>
            <a:grpSpLocks/>
          </p:cNvGrpSpPr>
          <p:nvPr/>
        </p:nvGrpSpPr>
        <p:grpSpPr bwMode="auto">
          <a:xfrm>
            <a:off x="457200" y="3170238"/>
            <a:ext cx="5589588" cy="884237"/>
            <a:chOff x="672" y="2016"/>
            <a:chExt cx="3521" cy="557"/>
          </a:xfrm>
        </p:grpSpPr>
        <p:sp>
          <p:nvSpPr>
            <p:cNvPr id="228359" name="Line 7">
              <a:extLst>
                <a:ext uri="{FF2B5EF4-FFF2-40B4-BE49-F238E27FC236}">
                  <a16:creationId xmlns:a16="http://schemas.microsoft.com/office/drawing/2014/main" id="{E55B1F2A-0073-656F-D394-D3152AB2173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544" y="2064"/>
              <a:ext cx="13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8360" name="Text Box 8">
              <a:extLst>
                <a:ext uri="{FF2B5EF4-FFF2-40B4-BE49-F238E27FC236}">
                  <a16:creationId xmlns:a16="http://schemas.microsoft.com/office/drawing/2014/main" id="{682D934E-CF9A-D945-0931-937ED48307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44" y="2064"/>
              <a:ext cx="449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time</a:t>
              </a:r>
            </a:p>
          </p:txBody>
        </p:sp>
        <p:sp>
          <p:nvSpPr>
            <p:cNvPr id="228361" name="Oval 9">
              <a:extLst>
                <a:ext uri="{FF2B5EF4-FFF2-40B4-BE49-F238E27FC236}">
                  <a16:creationId xmlns:a16="http://schemas.microsoft.com/office/drawing/2014/main" id="{FD0C71FF-46DC-E3AF-7872-7766C5D926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2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2" name="Oval 10">
              <a:extLst>
                <a:ext uri="{FF2B5EF4-FFF2-40B4-BE49-F238E27FC236}">
                  <a16:creationId xmlns:a16="http://schemas.microsoft.com/office/drawing/2014/main" id="{3F5D632E-FAE1-5A5D-DFEF-E473D25EB8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3" name="Oval 11">
              <a:extLst>
                <a:ext uri="{FF2B5EF4-FFF2-40B4-BE49-F238E27FC236}">
                  <a16:creationId xmlns:a16="http://schemas.microsoft.com/office/drawing/2014/main" id="{9E3EE07E-6BE9-803F-C14E-2550D3BAA6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4" name="Oval 12">
              <a:extLst>
                <a:ext uri="{FF2B5EF4-FFF2-40B4-BE49-F238E27FC236}">
                  <a16:creationId xmlns:a16="http://schemas.microsoft.com/office/drawing/2014/main" id="{BBB97C0E-33BC-25C7-BBAA-CD24F0961B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5" name="Oval 13">
              <a:extLst>
                <a:ext uri="{FF2B5EF4-FFF2-40B4-BE49-F238E27FC236}">
                  <a16:creationId xmlns:a16="http://schemas.microsoft.com/office/drawing/2014/main" id="{C7F4D2CB-CC41-8DEB-234B-676E2EDBE5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2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6" name="Oval 14">
              <a:extLst>
                <a:ext uri="{FF2B5EF4-FFF2-40B4-BE49-F238E27FC236}">
                  <a16:creationId xmlns:a16="http://schemas.microsoft.com/office/drawing/2014/main" id="{E372CD5A-A46E-69F5-37D6-E5C770592D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7" name="Oval 15">
              <a:extLst>
                <a:ext uri="{FF2B5EF4-FFF2-40B4-BE49-F238E27FC236}">
                  <a16:creationId xmlns:a16="http://schemas.microsoft.com/office/drawing/2014/main" id="{78295206-1A43-B4AD-2B70-EFEAD61EC3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4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8" name="Oval 16">
              <a:extLst>
                <a:ext uri="{FF2B5EF4-FFF2-40B4-BE49-F238E27FC236}">
                  <a16:creationId xmlns:a16="http://schemas.microsoft.com/office/drawing/2014/main" id="{C9C1EC60-6958-921F-C8CD-941DC72CC0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4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69" name="Oval 17">
              <a:extLst>
                <a:ext uri="{FF2B5EF4-FFF2-40B4-BE49-F238E27FC236}">
                  <a16:creationId xmlns:a16="http://schemas.microsoft.com/office/drawing/2014/main" id="{B517CA1F-96D4-37EE-F0A5-CE56D70305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70" name="Oval 18">
              <a:extLst>
                <a:ext uri="{FF2B5EF4-FFF2-40B4-BE49-F238E27FC236}">
                  <a16:creationId xmlns:a16="http://schemas.microsoft.com/office/drawing/2014/main" id="{138CEF58-3B42-E102-CDB8-1EF9B996A3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4" y="2016"/>
              <a:ext cx="96" cy="96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71" name="Line 19">
              <a:extLst>
                <a:ext uri="{FF2B5EF4-FFF2-40B4-BE49-F238E27FC236}">
                  <a16:creationId xmlns:a16="http://schemas.microsoft.com/office/drawing/2014/main" id="{21426C4C-0A88-A790-D5F8-606C071A321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4" y="2064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8372" name="Line 20">
              <a:extLst>
                <a:ext uri="{FF2B5EF4-FFF2-40B4-BE49-F238E27FC236}">
                  <a16:creationId xmlns:a16="http://schemas.microsoft.com/office/drawing/2014/main" id="{1DF1E6CD-0DDD-E95E-E193-F3B01311AB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2" y="2064"/>
              <a:ext cx="110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28389" name="AutoShape 37">
              <a:extLst>
                <a:ext uri="{FF2B5EF4-FFF2-40B4-BE49-F238E27FC236}">
                  <a16:creationId xmlns:a16="http://schemas.microsoft.com/office/drawing/2014/main" id="{CC9BA869-D8C1-F023-A623-2C37E5AEA42E}"/>
                </a:ext>
              </a:extLst>
            </p:cNvPr>
            <p:cNvSpPr>
              <a:spLocks/>
            </p:cNvSpPr>
            <p:nvPr/>
          </p:nvSpPr>
          <p:spPr bwMode="auto">
            <a:xfrm rot="-5400000">
              <a:off x="2112" y="816"/>
              <a:ext cx="96" cy="2880"/>
            </a:xfrm>
            <a:prstGeom prst="leftBrace">
              <a:avLst>
                <a:gd name="adj1" fmla="val 250000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HK"/>
            </a:p>
          </p:txBody>
        </p:sp>
        <p:sp>
          <p:nvSpPr>
            <p:cNvPr id="228390" name="Text Box 38">
              <a:extLst>
                <a:ext uri="{FF2B5EF4-FFF2-40B4-BE49-F238E27FC236}">
                  <a16:creationId xmlns:a16="http://schemas.microsoft.com/office/drawing/2014/main" id="{B895DE2D-B99A-FBBA-2DC5-BAAA69F9A54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2304"/>
              <a:ext cx="1011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2n positions</a:t>
              </a:r>
            </a:p>
          </p:txBody>
        </p:sp>
      </p:grpSp>
      <p:sp>
        <p:nvSpPr>
          <p:cNvPr id="228399" name="Rectangle 47">
            <a:extLst>
              <a:ext uri="{FF2B5EF4-FFF2-40B4-BE49-F238E27FC236}">
                <a16:creationId xmlns:a16="http://schemas.microsoft.com/office/drawing/2014/main" id="{8FD6288E-F142-9E0D-2020-AA4997D728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Proof of Gaussian Spectral Density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28403" name="Group 51">
            <a:extLst>
              <a:ext uri="{FF2B5EF4-FFF2-40B4-BE49-F238E27FC236}">
                <a16:creationId xmlns:a16="http://schemas.microsoft.com/office/drawing/2014/main" id="{99E2B226-A8BC-0B6D-523A-9C86EB4FB003}"/>
              </a:ext>
            </a:extLst>
          </p:cNvPr>
          <p:cNvGrpSpPr>
            <a:grpSpLocks/>
          </p:cNvGrpSpPr>
          <p:nvPr/>
        </p:nvGrpSpPr>
        <p:grpSpPr bwMode="auto">
          <a:xfrm>
            <a:off x="304800" y="4114800"/>
            <a:ext cx="8610600" cy="2590800"/>
            <a:chOff x="192" y="2592"/>
            <a:chExt cx="5424" cy="1632"/>
          </a:xfrm>
        </p:grpSpPr>
        <p:graphicFrame>
          <p:nvGraphicFramePr>
            <p:cNvPr id="228388" name="Object 36">
              <a:extLst>
                <a:ext uri="{FF2B5EF4-FFF2-40B4-BE49-F238E27FC236}">
                  <a16:creationId xmlns:a16="http://schemas.microsoft.com/office/drawing/2014/main" id="{E1291CCB-988E-2A63-ABED-53911C646CBD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4560" y="2592"/>
            <a:ext cx="454" cy="5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8" imgW="393480" imgH="457200" progId="Equation.3">
                    <p:embed/>
                  </p:oleObj>
                </mc:Choice>
                <mc:Fallback>
                  <p:oleObj name="Equation" r:id="rId18" imgW="393480" imgH="457200" progId="Equation.3">
                    <p:embed/>
                    <p:pic>
                      <p:nvPicPr>
                        <p:cNvPr id="228388" name="Object 36">
                          <a:extLst>
                            <a:ext uri="{FF2B5EF4-FFF2-40B4-BE49-F238E27FC236}">
                              <a16:creationId xmlns:a16="http://schemas.microsoft.com/office/drawing/2014/main" id="{E1291CCB-988E-2A63-ABED-53911C646CBD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560" y="2592"/>
                          <a:ext cx="454" cy="5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8385" name="Rectangle 33">
              <a:extLst>
                <a:ext uri="{FF2B5EF4-FFF2-40B4-BE49-F238E27FC236}">
                  <a16:creationId xmlns:a16="http://schemas.microsoft.com/office/drawing/2014/main" id="{2BE60DEC-5BA3-4389-59FE-44C23C9B4C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" y="2717"/>
              <a:ext cx="5424" cy="6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b="0"/>
                <a:t>Given the initial state i, </a:t>
              </a:r>
              <a:r>
                <a:rPr lang="en-US" altLang="en-US" b="0" i="1"/>
                <a:t>f</a:t>
              </a:r>
              <a:r>
                <a:rPr lang="en-US" altLang="en-US" b="0" baseline="-25000"/>
                <a:t>1</a:t>
              </a:r>
              <a:r>
                <a:rPr lang="en-US" altLang="en-US" b="0"/>
                <a:t> has </a:t>
              </a:r>
              <a:r>
                <a:rPr lang="en-US" altLang="en-US" b="0" i="1"/>
                <a:t>k</a:t>
              </a:r>
              <a:r>
                <a:rPr lang="en-US" altLang="en-US" b="0" baseline="-25000"/>
                <a:t>i</a:t>
              </a:r>
              <a:r>
                <a:rPr lang="en-US" altLang="en-US" b="0"/>
                <a:t> choices, </a:t>
              </a:r>
              <a:r>
                <a:rPr lang="en-US" altLang="en-US" b="0" i="1"/>
                <a:t>f</a:t>
              </a:r>
              <a:r>
                <a:rPr lang="en-US" altLang="en-US" b="0" baseline="-25000"/>
                <a:t>2</a:t>
              </a:r>
              <a:r>
                <a:rPr lang="en-US" altLang="en-US" b="0"/>
                <a:t> has </a:t>
              </a:r>
              <a:r>
                <a:rPr lang="en-US" altLang="en-US" b="0" i="1"/>
                <a:t>k</a:t>
              </a:r>
              <a:r>
                <a:rPr lang="en-US" altLang="en-US" b="0" baseline="-25000"/>
                <a:t>i1</a:t>
              </a:r>
              <a:r>
                <a:rPr lang="en-US" altLang="en-US" b="0"/>
                <a:t> choices, … 	   choices in total.</a:t>
              </a:r>
              <a:endParaRPr lang="en-US" altLang="en-US" sz="1000" b="0"/>
            </a:p>
            <a:p>
              <a:r>
                <a:rPr lang="en-US" altLang="en-US" b="0"/>
                <a:t>When </a:t>
              </a:r>
              <a:r>
                <a:rPr lang="en-US" altLang="en-US" b="0" i="1"/>
                <a:t>L</a:t>
              </a:r>
              <a:r>
                <a:rPr lang="en-US" altLang="en-US" b="0">
                  <a:cs typeface="Times New Roman" panose="02020603050405020304" pitchFamily="18" charset="0"/>
                </a:rPr>
                <a:t>→</a:t>
              </a:r>
              <a:r>
                <a:rPr lang="en-US" altLang="en-US" b="0">
                  <a:cs typeface="Times New Roman" panose="02020603050405020304" pitchFamily="18" charset="0"/>
                  <a:sym typeface="Symbol" panose="05050102010706020507" pitchFamily="18" charset="2"/>
                </a:rPr>
                <a:t></a:t>
              </a:r>
              <a:r>
                <a:rPr lang="en-US" altLang="en-US" b="0"/>
                <a:t>, the dominant number of states is close to the mean surface, </a:t>
              </a:r>
            </a:p>
          </p:txBody>
        </p:sp>
        <p:graphicFrame>
          <p:nvGraphicFramePr>
            <p:cNvPr id="228386" name="Object 34">
              <a:extLst>
                <a:ext uri="{FF2B5EF4-FFF2-40B4-BE49-F238E27FC236}">
                  <a16:creationId xmlns:a16="http://schemas.microsoft.com/office/drawing/2014/main" id="{A2CE152C-1C18-5E9F-39BB-918EFF1E529E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88" y="3355"/>
            <a:ext cx="4224" cy="67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20" imgW="2933640" imgH="469800" progId="Equation.3">
                    <p:embed/>
                  </p:oleObj>
                </mc:Choice>
                <mc:Fallback>
                  <p:oleObj name="Equation" r:id="rId20" imgW="2933640" imgH="469800" progId="Equation.3">
                    <p:embed/>
                    <p:pic>
                      <p:nvPicPr>
                        <p:cNvPr id="228386" name="Object 34">
                          <a:extLst>
                            <a:ext uri="{FF2B5EF4-FFF2-40B4-BE49-F238E27FC236}">
                              <a16:creationId xmlns:a16="http://schemas.microsoft.com/office/drawing/2014/main" id="{A2CE152C-1C18-5E9F-39BB-918EFF1E529E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8" y="3355"/>
                          <a:ext cx="4224" cy="67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8387" name="Text Box 35">
              <a:extLst>
                <a:ext uri="{FF2B5EF4-FFF2-40B4-BE49-F238E27FC236}">
                  <a16:creationId xmlns:a16="http://schemas.microsoft.com/office/drawing/2014/main" id="{0378E35D-A23B-7320-5F13-D19FF95C9ED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955"/>
              <a:ext cx="2579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b="0"/>
                <a:t>becomes exact at infinite-size limit</a:t>
              </a:r>
            </a:p>
          </p:txBody>
        </p:sp>
        <p:sp>
          <p:nvSpPr>
            <p:cNvPr id="228400" name="Text Box 48">
              <a:extLst>
                <a:ext uri="{FF2B5EF4-FFF2-40B4-BE49-F238E27FC236}">
                  <a16:creationId xmlns:a16="http://schemas.microsoft.com/office/drawing/2014/main" id="{7F24837B-68D2-3D02-B0DB-314D9EB718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18" y="3881"/>
              <a:ext cx="1465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Same as Gaussian</a:t>
              </a:r>
            </a:p>
          </p:txBody>
        </p:sp>
        <p:sp>
          <p:nvSpPr>
            <p:cNvPr id="228401" name="Line 49">
              <a:extLst>
                <a:ext uri="{FF2B5EF4-FFF2-40B4-BE49-F238E27FC236}">
                  <a16:creationId xmlns:a16="http://schemas.microsoft.com/office/drawing/2014/main" id="{3B4EDF57-7A09-1CFB-7ECC-F5AF43BF110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984" y="3792"/>
              <a:ext cx="144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8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8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8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8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384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178" name="Rectangle 2">
            <a:extLst>
              <a:ext uri="{FF2B5EF4-FFF2-40B4-BE49-F238E27FC236}">
                <a16:creationId xmlns:a16="http://schemas.microsoft.com/office/drawing/2014/main" id="{453A69A4-2204-178D-6FEB-76736EDFE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 Novel Class of Matrixes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34180" name="Rectangle 4">
            <a:extLst>
              <a:ext uri="{FF2B5EF4-FFF2-40B4-BE49-F238E27FC236}">
                <a16:creationId xmlns:a16="http://schemas.microsoft.com/office/drawing/2014/main" id="{CD00A6C8-988E-38BC-AFC7-8E36B1A621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348" y="839788"/>
            <a:ext cx="7252252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3200" b="0" dirty="0">
                <a:latin typeface="Times New Roman" panose="02020603050405020304" pitchFamily="18" charset="0"/>
              </a:rPr>
              <a:t>Matrixes whose eigenvalue distributions have analytical forms:</a:t>
            </a:r>
          </a:p>
          <a:p>
            <a:pPr>
              <a:buFont typeface="Wingdings" panose="05000000000000000000" pitchFamily="2" charset="2"/>
              <a:buAutoNum type="arabicPeriod"/>
            </a:pPr>
            <a:r>
              <a:rPr lang="en-US" altLang="en-US" sz="3200" b="0" dirty="0">
                <a:latin typeface="Times New Roman" panose="02020603050405020304" pitchFamily="18" charset="0"/>
              </a:rPr>
              <a:t>Random matrixes: </a:t>
            </a:r>
            <a:r>
              <a:rPr lang="en-US" altLang="en-US" sz="32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semicircular</a:t>
            </a:r>
            <a:r>
              <a:rPr lang="en-US" altLang="zh-CN" sz="3200" b="0" dirty="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(Wigner’s semicircle law)</a:t>
            </a:r>
          </a:p>
          <a:p>
            <a:pPr>
              <a:buFont typeface="Wingdings" panose="05000000000000000000" pitchFamily="2" charset="2"/>
              <a:buAutoNum type="arabicPeriod"/>
            </a:pPr>
            <a:endParaRPr lang="en-US" altLang="zh-CN" sz="3200" b="0" dirty="0">
              <a:solidFill>
                <a:srgbClr val="A5002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  <a:buAutoNum type="arabicPeriod"/>
            </a:pPr>
            <a:endParaRPr lang="en-US" altLang="zh-CN" sz="3200" b="0" dirty="0">
              <a:solidFill>
                <a:srgbClr val="A5002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  <a:buAutoNum type="arabicPeriod"/>
            </a:pPr>
            <a:r>
              <a:rPr lang="en-US" altLang="en-US" sz="3200" b="0" dirty="0">
                <a:solidFill>
                  <a:srgbClr val="0000FF"/>
                </a:solidFill>
                <a:latin typeface="Times New Roman" panose="02020603050405020304" pitchFamily="18" charset="0"/>
              </a:rPr>
              <a:t>Matrixes of stacking objects (phase-space networks): Gaussian</a:t>
            </a:r>
            <a:r>
              <a:rPr lang="en-US" altLang="en-US" sz="3200" b="0" dirty="0">
                <a:latin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3200" b="0" dirty="0">
              <a:solidFill>
                <a:srgbClr val="A5002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434184" name="Picture 8">
            <a:hlinkClick r:id="rId3"/>
            <a:extLst>
              <a:ext uri="{FF2B5EF4-FFF2-40B4-BE49-F238E27FC236}">
                <a16:creationId xmlns:a16="http://schemas.microsoft.com/office/drawing/2014/main" id="{9A49384C-6AAA-2F1E-8DDE-35DF3C1857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968" y="987002"/>
            <a:ext cx="1402684" cy="198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4185" name="Rectangle 9">
            <a:extLst>
              <a:ext uri="{FF2B5EF4-FFF2-40B4-BE49-F238E27FC236}">
                <a16:creationId xmlns:a16="http://schemas.microsoft.com/office/drawing/2014/main" id="{8431CE3C-3086-393E-420D-7E45E40153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2910681"/>
            <a:ext cx="2690812" cy="103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en-US" altLang="en-US" dirty="0"/>
              <a:t>Eugene Wigner Nobel Prize</a:t>
            </a:r>
          </a:p>
          <a:p>
            <a:pPr eaLnBrk="0" hangingPunct="0"/>
            <a:r>
              <a:rPr lang="en-US" altLang="en-US" sz="1800" b="0" dirty="0">
                <a:latin typeface="Arial" panose="020B0604020202020204" pitchFamily="34" charset="0"/>
              </a:rPr>
              <a:t>1963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Text Box 9">
            <a:extLst>
              <a:ext uri="{FF2B5EF4-FFF2-40B4-BE49-F238E27FC236}">
                <a16:creationId xmlns:a16="http://schemas.microsoft.com/office/drawing/2014/main" id="{2241FB0F-7958-7725-07BE-6EFCECEE86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686800" cy="389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Probability distribution of the spacing between neighboring eigenvalues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Typical types: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0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 Rayleigh</a:t>
            </a:r>
            <a:r>
              <a:rPr lang="en-US" altLang="en-US" sz="2400" b="0" dirty="0">
                <a:latin typeface="Times New Roman" panose="02020603050405020304" pitchFamily="18" charset="0"/>
              </a:rPr>
              <a:t> distribution, i.e. </a:t>
            </a:r>
            <a:r>
              <a:rPr lang="en-US" altLang="en-US" sz="24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Wigner surmise</a:t>
            </a:r>
            <a:r>
              <a:rPr lang="en-US" altLang="en-US" sz="2400" b="0" dirty="0">
                <a:latin typeface="Times New Roman" panose="02020603050405020304" pitchFamily="18" charset="0"/>
              </a:rPr>
              <a:t> (</a:t>
            </a:r>
            <a:r>
              <a:rPr lang="en-US" altLang="en-US" sz="24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correlated</a:t>
            </a:r>
            <a:r>
              <a:rPr lang="en-US" altLang="en-US" sz="2400" b="0" dirty="0">
                <a:latin typeface="Times New Roman" panose="02020603050405020304" pitchFamily="18" charset="0"/>
              </a:rPr>
              <a:t> eigenvalues)</a:t>
            </a:r>
            <a:endParaRPr lang="en-US" altLang="en-US" sz="2400" b="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en-US" sz="2400" b="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en-US" sz="2400" b="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en-US" sz="2400" b="0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 Poisson </a:t>
            </a:r>
            <a:r>
              <a:rPr lang="en-US" altLang="en-US" sz="2400" b="0" dirty="0">
                <a:latin typeface="Times New Roman" panose="02020603050405020304" pitchFamily="18" charset="0"/>
              </a:rPr>
              <a:t>distribution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 (</a:t>
            </a:r>
            <a:r>
              <a:rPr lang="en-US" altLang="en-US" sz="24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uncorrelated</a:t>
            </a:r>
            <a:r>
              <a:rPr lang="en-US" altLang="en-US" sz="2400" b="0" dirty="0">
                <a:latin typeface="Times New Roman" panose="02020603050405020304" pitchFamily="18" charset="0"/>
              </a:rPr>
              <a:t> eigenvalues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)</a:t>
            </a:r>
            <a:endParaRPr lang="en-US" altLang="en-US" sz="2400" b="0" dirty="0">
              <a:latin typeface="Times New Roman" panose="02020603050405020304" pitchFamily="18" charset="0"/>
            </a:endParaRPr>
          </a:p>
        </p:txBody>
      </p:sp>
      <p:sp>
        <p:nvSpPr>
          <p:cNvPr id="126979" name="Rectangle 4">
            <a:extLst>
              <a:ext uri="{FF2B5EF4-FFF2-40B4-BE49-F238E27FC236}">
                <a16:creationId xmlns:a16="http://schemas.microsoft.com/office/drawing/2014/main" id="{65B5368F-941A-2E52-E70B-B48A2CF4AD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Eigenvalue Spacing Distribution</a:t>
            </a:r>
          </a:p>
        </p:txBody>
      </p:sp>
      <p:graphicFrame>
        <p:nvGraphicFramePr>
          <p:cNvPr id="126980" name="Object 3">
            <a:extLst>
              <a:ext uri="{FF2B5EF4-FFF2-40B4-BE49-F238E27FC236}">
                <a16:creationId xmlns:a16="http://schemas.microsoft.com/office/drawing/2014/main" id="{E46E26F2-3DF6-2314-3D05-9AFA122B129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4151" imgH="215619" progId="Equation.3">
                  <p:embed/>
                </p:oleObj>
              </mc:Choice>
              <mc:Fallback>
                <p:oleObj name="Equation" r:id="rId3" imgW="114151" imgH="215619" progId="Equation.3">
                  <p:embed/>
                  <p:pic>
                    <p:nvPicPr>
                      <p:cNvPr id="126980" name="Object 3">
                        <a:extLst>
                          <a:ext uri="{FF2B5EF4-FFF2-40B4-BE49-F238E27FC236}">
                            <a16:creationId xmlns:a16="http://schemas.microsoft.com/office/drawing/2014/main" id="{E46E26F2-3DF6-2314-3D05-9AFA122B129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6981" name="Object 7">
            <a:extLst>
              <a:ext uri="{FF2B5EF4-FFF2-40B4-BE49-F238E27FC236}">
                <a16:creationId xmlns:a16="http://schemas.microsoft.com/office/drawing/2014/main" id="{348F595D-8032-1431-A146-856AE089C6C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38400" y="1371600"/>
          <a:ext cx="2767013" cy="581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43000" imgH="241300" progId="Equation.DSMT4">
                  <p:embed/>
                </p:oleObj>
              </mc:Choice>
              <mc:Fallback>
                <p:oleObj name="Equation" r:id="rId5" imgW="1143000" imgH="241300" progId="Equation.DSMT4">
                  <p:embed/>
                  <p:pic>
                    <p:nvPicPr>
                      <p:cNvPr id="126981" name="Object 7">
                        <a:extLst>
                          <a:ext uri="{FF2B5EF4-FFF2-40B4-BE49-F238E27FC236}">
                            <a16:creationId xmlns:a16="http://schemas.microsoft.com/office/drawing/2014/main" id="{348F595D-8032-1431-A146-856AE089C6C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1371600"/>
                        <a:ext cx="2767013" cy="581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6982" name="Object 14">
            <a:extLst>
              <a:ext uri="{FF2B5EF4-FFF2-40B4-BE49-F238E27FC236}">
                <a16:creationId xmlns:a16="http://schemas.microsoft.com/office/drawing/2014/main" id="{FF0D31BA-F318-B79B-C8AC-8153AF3B9DB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828800" y="3302000"/>
          <a:ext cx="2743200" cy="81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459866" imgH="431613" progId="Equation.3">
                  <p:embed/>
                </p:oleObj>
              </mc:Choice>
              <mc:Fallback>
                <p:oleObj name="Equation" r:id="rId7" imgW="1459866" imgH="431613" progId="Equation.3">
                  <p:embed/>
                  <p:pic>
                    <p:nvPicPr>
                      <p:cNvPr id="126982" name="Object 14">
                        <a:extLst>
                          <a:ext uri="{FF2B5EF4-FFF2-40B4-BE49-F238E27FC236}">
                            <a16:creationId xmlns:a16="http://schemas.microsoft.com/office/drawing/2014/main" id="{FF0D31BA-F318-B79B-C8AC-8153AF3B9DB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302000"/>
                        <a:ext cx="2743200" cy="812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6983" name="Object 15">
            <a:extLst>
              <a:ext uri="{FF2B5EF4-FFF2-40B4-BE49-F238E27FC236}">
                <a16:creationId xmlns:a16="http://schemas.microsoft.com/office/drawing/2014/main" id="{0C607D8A-0627-A72F-DAE9-823C291D0E6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05000" y="4876800"/>
          <a:ext cx="20574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002865" imgH="215806" progId="Equation.3">
                  <p:embed/>
                </p:oleObj>
              </mc:Choice>
              <mc:Fallback>
                <p:oleObj name="Equation" r:id="rId9" imgW="1002865" imgH="215806" progId="Equation.3">
                  <p:embed/>
                  <p:pic>
                    <p:nvPicPr>
                      <p:cNvPr id="126983" name="Object 15">
                        <a:extLst>
                          <a:ext uri="{FF2B5EF4-FFF2-40B4-BE49-F238E27FC236}">
                            <a16:creationId xmlns:a16="http://schemas.microsoft.com/office/drawing/2014/main" id="{0C607D8A-0627-A72F-DAE9-823C291D0E6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4876800"/>
                        <a:ext cx="20574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23390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>
            <a:extLst>
              <a:ext uri="{FF2B5EF4-FFF2-40B4-BE49-F238E27FC236}">
                <a16:creationId xmlns:a16="http://schemas.microsoft.com/office/drawing/2014/main" id="{268FCA4C-4B5A-98C9-7B5C-07CB23E99A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19" y="1645274"/>
            <a:ext cx="4800600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9027" name="Rectangle 4">
            <a:extLst>
              <a:ext uri="{FF2B5EF4-FFF2-40B4-BE49-F238E27FC236}">
                <a16:creationId xmlns:a16="http://schemas.microsoft.com/office/drawing/2014/main" id="{3B22ED44-1ED4-959B-D489-1BC05407C5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Eigenvalue Spacing Distribution</a:t>
            </a:r>
          </a:p>
        </p:txBody>
      </p:sp>
      <p:sp>
        <p:nvSpPr>
          <p:cNvPr id="129028" name="Text Box 4">
            <a:extLst>
              <a:ext uri="{FF2B5EF4-FFF2-40B4-BE49-F238E27FC236}">
                <a16:creationId xmlns:a16="http://schemas.microsoft.com/office/drawing/2014/main" id="{41C92B54-28A6-AF19-8364-68D4679631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6400" y="1645274"/>
            <a:ext cx="3239990" cy="3354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FF00FF"/>
                </a:solidFill>
                <a:latin typeface="Times New Roman" panose="02020603050405020304" pitchFamily="18" charset="0"/>
              </a:rPr>
              <a:t>Poisson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200" b="0" dirty="0">
                <a:latin typeface="Times New Roman" panose="02020603050405020304" pitchFamily="18" charset="0"/>
              </a:rPr>
              <a:t> Cayley graphs [1]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2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200" u="sng" dirty="0">
                <a:solidFill>
                  <a:srgbClr val="FF0000"/>
                </a:solidFill>
                <a:latin typeface="Times New Roman" panose="02020603050405020304" pitchFamily="18" charset="0"/>
              </a:rPr>
              <a:t>phase space network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uncorrelated</a:t>
            </a:r>
            <a:r>
              <a:rPr lang="en-US" altLang="en-US" sz="1800" b="0" dirty="0">
                <a:latin typeface="Times New Roman" panose="02020603050405020304" pitchFamily="18" charset="0"/>
              </a:rPr>
              <a:t> eigenvalues</a:t>
            </a:r>
            <a:endParaRPr lang="en-US" altLang="en-US" sz="1800" b="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1800" b="0" dirty="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</a:rPr>
              <a:t>Rayleigh/Wigner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200" b="0" dirty="0">
                <a:latin typeface="Times New Roman" panose="02020603050405020304" pitchFamily="18" charset="0"/>
              </a:rPr>
              <a:t> random network [2]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200" b="0" dirty="0">
                <a:latin typeface="Times New Roman" panose="02020603050405020304" pitchFamily="18" charset="0"/>
              </a:rPr>
              <a:t> scale-free network [2]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200" b="0" dirty="0">
                <a:latin typeface="Times New Roman" panose="02020603050405020304" pitchFamily="18" charset="0"/>
              </a:rPr>
              <a:t> small-world network [2]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200" b="0" dirty="0">
                <a:latin typeface="Times New Roman" panose="02020603050405020304" pitchFamily="18" charset="0"/>
              </a:rPr>
              <a:t> regular [3]</a:t>
            </a:r>
          </a:p>
        </p:txBody>
      </p:sp>
      <p:sp>
        <p:nvSpPr>
          <p:cNvPr id="129029" name="Text Box 5">
            <a:extLst>
              <a:ext uri="{FF2B5EF4-FFF2-40B4-BE49-F238E27FC236}">
                <a16:creationId xmlns:a16="http://schemas.microsoft.com/office/drawing/2014/main" id="{BAEF9294-86D6-F0B4-7A48-65C39A431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967413"/>
            <a:ext cx="7545388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b="0">
                <a:solidFill>
                  <a:srgbClr val="A50021"/>
                </a:solidFill>
                <a:latin typeface="Times New Roman" panose="02020603050405020304" pitchFamily="18" charset="0"/>
              </a:rPr>
              <a:t>[1] Dennis A. Hejhal, et al. Emerging applications of number theory, (Springer, 1999)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b="0">
                <a:solidFill>
                  <a:srgbClr val="A50021"/>
                </a:solidFill>
                <a:latin typeface="Times New Roman" panose="02020603050405020304" pitchFamily="18" charset="0"/>
              </a:rPr>
              <a:t>[2] S. Jalan and J. N. Bandyopadhyay, Phys. Rev. E 76, 046107 (2007)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b="0">
                <a:solidFill>
                  <a:srgbClr val="A50021"/>
                </a:solidFill>
                <a:latin typeface="Times New Roman" panose="02020603050405020304" pitchFamily="18" charset="0"/>
              </a:rPr>
              <a:t>[3] D. Jakobson, S.D.Miller, I.Rivin, Z. Rudnick, (2003) preprint arXiv:hep-th/0310002v1</a:t>
            </a:r>
            <a:endParaRPr lang="en-US" altLang="en-US" sz="1600" b="0">
              <a:solidFill>
                <a:srgbClr val="A50021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16713D74-8C3D-D4BF-1F78-C3CC3C710937}"/>
              </a:ext>
            </a:extLst>
          </p:cNvPr>
          <p:cNvSpPr txBox="1"/>
          <p:nvPr/>
        </p:nvSpPr>
        <p:spPr>
          <a:xfrm>
            <a:off x="0" y="745190"/>
            <a:ext cx="60198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Probability distribution of the spacing between neighboring eigenvalues</a:t>
            </a:r>
          </a:p>
        </p:txBody>
      </p:sp>
      <p:graphicFrame>
        <p:nvGraphicFramePr>
          <p:cNvPr id="4" name="Object 7">
            <a:extLst>
              <a:ext uri="{FF2B5EF4-FFF2-40B4-BE49-F238E27FC236}">
                <a16:creationId xmlns:a16="http://schemas.microsoft.com/office/drawing/2014/main" id="{127D0BFB-A3FD-4554-2E37-2FB6FB13459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8208615"/>
              </p:ext>
            </p:extLst>
          </p:nvPr>
        </p:nvGraphicFramePr>
        <p:xfrm>
          <a:off x="3180567" y="1163718"/>
          <a:ext cx="1828800" cy="3840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1143000" imgH="241300" progId="Equation.DSMT4">
                  <p:embed/>
                </p:oleObj>
              </mc:Choice>
              <mc:Fallback>
                <p:oleObj name="Equation" r:id="rId4" imgW="1143000" imgH="241300" progId="Equation.DSMT4">
                  <p:embed/>
                  <p:pic>
                    <p:nvPicPr>
                      <p:cNvPr id="4" name="Object 7">
                        <a:extLst>
                          <a:ext uri="{FF2B5EF4-FFF2-40B4-BE49-F238E27FC236}">
                            <a16:creationId xmlns:a16="http://schemas.microsoft.com/office/drawing/2014/main" id="{127D0BFB-A3FD-4554-2E37-2FB6FB1345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80567" y="1163718"/>
                        <a:ext cx="1828800" cy="3840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9384965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51D8E061-35FB-57B1-E973-8D7A131ECF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7985125" cy="468153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b="1" dirty="0">
                <a:latin typeface="Times New Roman" panose="02020603050405020304" pitchFamily="18" charset="0"/>
              </a:rPr>
              <a:t> </a:t>
            </a:r>
            <a:r>
              <a:rPr lang="en-US" altLang="en-US" b="1" dirty="0">
                <a:solidFill>
                  <a:srgbClr val="CC0000"/>
                </a:solidFill>
                <a:latin typeface="Times New Roman" panose="02020603050405020304" pitchFamily="18" charset="0"/>
              </a:rPr>
              <a:t>Traditional </a:t>
            </a:r>
            <a:r>
              <a:rPr lang="en-US" altLang="zh-CN" b="1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phase-space </a:t>
            </a:r>
            <a:r>
              <a:rPr lang="en-US" altLang="en-US" b="1" dirty="0">
                <a:solidFill>
                  <a:srgbClr val="CC0000"/>
                </a:solidFill>
                <a:latin typeface="Times New Roman" panose="02020603050405020304" pitchFamily="18" charset="0"/>
              </a:rPr>
              <a:t>study:</a:t>
            </a:r>
            <a:r>
              <a:rPr lang="en-US" altLang="en-US" b="1" dirty="0">
                <a:latin typeface="Times New Roman" panose="02020603050405020304" pitchFamily="18" charset="0"/>
              </a:rPr>
              <a:t>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 dirty="0">
                <a:latin typeface="Times New Roman" panose="02020603050405020304" pitchFamily="18" charset="0"/>
              </a:rPr>
              <a:t>	random walker explores a tiny fraction of phase space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b="1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b="1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  <a:r>
              <a:rPr lang="en-US" altLang="en-US" b="1" dirty="0">
                <a:solidFill>
                  <a:srgbClr val="CC0000"/>
                </a:solidFill>
                <a:latin typeface="Times New Roman" panose="02020603050405020304" pitchFamily="18" charset="0"/>
              </a:rPr>
              <a:t>etwork analysis:</a:t>
            </a:r>
            <a:r>
              <a:rPr lang="en-US" altLang="en-US" b="1" dirty="0">
                <a:latin typeface="Times New Roman" panose="02020603050405020304" pitchFamily="18" charset="0"/>
              </a:rPr>
              <a:t>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 dirty="0">
                <a:solidFill>
                  <a:srgbClr val="0000FF"/>
                </a:solidFill>
                <a:latin typeface="Times New Roman" panose="02020603050405020304" pitchFamily="18" charset="0"/>
              </a:rPr>
              <a:t>	exact</a:t>
            </a:r>
            <a:r>
              <a:rPr lang="en-US" altLang="en-US" b="1" dirty="0">
                <a:latin typeface="Times New Roman" panose="02020603050405020304" pitchFamily="18" charset="0"/>
              </a:rPr>
              <a:t> results about the </a:t>
            </a:r>
            <a:r>
              <a:rPr lang="en-US" altLang="en-US" b="1" dirty="0">
                <a:solidFill>
                  <a:srgbClr val="0000FF"/>
                </a:solidFill>
                <a:latin typeface="Times New Roman" panose="02020603050405020304" pitchFamily="18" charset="0"/>
              </a:rPr>
              <a:t>whole</a:t>
            </a:r>
            <a:r>
              <a:rPr lang="en-US" altLang="en-US" b="1" dirty="0">
                <a:latin typeface="Times New Roman" panose="02020603050405020304" pitchFamily="18" charset="0"/>
              </a:rPr>
              <a:t> phase space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dirty="0">
                <a:latin typeface="Times New Roman" panose="02020603050405020304" pitchFamily="18" charset="0"/>
              </a:rPr>
              <a:t>General properties has already emerged in </a:t>
            </a:r>
            <a:r>
              <a:rPr lang="en-US" altLang="en-US" b="1" dirty="0">
                <a:latin typeface="Times New Roman" panose="02020603050405020304" pitchFamily="18" charset="0"/>
              </a:rPr>
              <a:t>small </a:t>
            </a:r>
            <a:r>
              <a:rPr lang="en-US" altLang="en-US" dirty="0">
                <a:latin typeface="Times New Roman" panose="02020603050405020304" pitchFamily="18" charset="0"/>
              </a:rPr>
              <a:t>systems !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dirty="0">
                <a:latin typeface="Times New Roman" panose="02020603050405020304" pitchFamily="18" charset="0"/>
              </a:rPr>
              <a:t>Some properties are proved at large-size limit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493209CB-9B6E-BC5E-EE0D-A9000614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Network Analysis - New Approach to Phase Space Studies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55683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D275ADF1-FC8C-82E4-9033-4E964EB45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456247"/>
            <a:ext cx="8382000" cy="6401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Introduction and Experiment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 sz="14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dirty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Theory and simulation: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chemeClr val="bg2"/>
                </a:solidFill>
                <a:latin typeface="Times New Roman" panose="02020603050405020304" pitchFamily="18" charset="0"/>
              </a:rPr>
              <a:t>Phase-Space (State Space) Network</a:t>
            </a:r>
            <a:endParaRPr lang="zh-CN" altLang="en-US" dirty="0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Network construction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Network properties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</a:rPr>
              <a:t>Applications in physics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 dirty="0">
                <a:solidFill>
                  <a:schemeClr val="bg2"/>
                </a:solidFill>
                <a:latin typeface="Times New Roman" panose="02020603050405020304" pitchFamily="18" charset="0"/>
              </a:rPr>
              <a:t>Open questions in math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400" b="0" dirty="0">
              <a:solidFill>
                <a:schemeClr val="bg2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chemeClr val="bg2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 80, 051102 (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2009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Yilong </a:t>
            </a:r>
            <a:r>
              <a:rPr lang="en-US" altLang="en-US" sz="1800" b="0" dirty="0" err="1">
                <a:solidFill>
                  <a:schemeClr val="bg2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chemeClr val="bg2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 81, 041118 (</a:t>
            </a:r>
            <a:r>
              <a:rPr lang="en-US" altLang="en-US" sz="1800" dirty="0">
                <a:solidFill>
                  <a:schemeClr val="bg2"/>
                </a:solidFill>
                <a:latin typeface="Times New Roman" panose="02020603050405020304" pitchFamily="18" charset="0"/>
              </a:rPr>
              <a:t>2010</a:t>
            </a:r>
            <a:r>
              <a:rPr lang="en-US" altLang="en-US" sz="18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Yi Peng, Feng Wang, Michael Wong &amp; Yilong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Han,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Phys. Rev. E</a:t>
            </a:r>
            <a:r>
              <a:rPr lang="en-US" altLang="en-US" sz="1800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84, 051105 (</a:t>
            </a:r>
            <a:r>
              <a:rPr lang="en-US" altLang="en-US" sz="1800" dirty="0">
                <a:solidFill>
                  <a:srgbClr val="C00000"/>
                </a:solidFill>
                <a:latin typeface="Times New Roman" panose="02020603050405020304" pitchFamily="18" charset="0"/>
              </a:rPr>
              <a:t>2011</a:t>
            </a: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)</a:t>
            </a:r>
            <a:endParaRPr lang="pt-BR" altLang="en-US" sz="1800" b="0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Xin Cao, Feng Wang &amp; Yilong </a:t>
            </a:r>
            <a:r>
              <a:rPr lang="en-US" altLang="en-US" sz="1800" b="0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Han</a:t>
            </a:r>
            <a:r>
              <a:rPr lang="en-US" altLang="en-US" sz="1800" b="0" i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,</a:t>
            </a:r>
            <a:r>
              <a:rPr lang="en-US" altLang="en-US" sz="1800" b="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pt-BR" altLang="en-US" sz="180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Phys. Rev. E </a:t>
            </a:r>
            <a:r>
              <a:rPr lang="pt-BR" altLang="en-US" sz="18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91, 062135 </a:t>
            </a:r>
            <a:r>
              <a:rPr lang="pt-BR" altLang="en-US" sz="1800" dirty="0">
                <a:solidFill>
                  <a:srgbClr val="C00000"/>
                </a:solidFill>
                <a:latin typeface="Times New Roman" panose="02020603050405020304" pitchFamily="18" charset="0"/>
              </a:rPr>
              <a:t>(2015)</a:t>
            </a:r>
            <a:endParaRPr lang="en-US" altLang="en-US" sz="1800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chemeClr val="bg2"/>
                </a:solidFill>
                <a:latin typeface="Times New Roman" panose="02020603050405020304" pitchFamily="18" charset="0"/>
              </a:rPr>
              <a:t>			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en-US" dirty="0">
              <a:solidFill>
                <a:srgbClr val="A5002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Snip Same Side Corner Rectangle 2">
            <a:extLst>
              <a:ext uri="{FF2B5EF4-FFF2-40B4-BE49-F238E27FC236}">
                <a16:creationId xmlns:a16="http://schemas.microsoft.com/office/drawing/2014/main" id="{6CB6A5C9-4514-D170-CA6A-B5E6AF634A60}"/>
              </a:ext>
            </a:extLst>
          </p:cNvPr>
          <p:cNvSpPr/>
          <p:nvPr/>
        </p:nvSpPr>
        <p:spPr>
          <a:xfrm>
            <a:off x="0" y="4953000"/>
            <a:ext cx="9144000" cy="1973719"/>
          </a:xfrm>
          <a:prstGeom prst="snip2SameRect">
            <a:avLst>
              <a:gd name="adj1" fmla="val 45347"/>
              <a:gd name="adj2" fmla="val 0"/>
            </a:avLst>
          </a:prstGeom>
          <a:blipFill dpi="0" rotWithShape="1">
            <a:blip r:embed="rId3">
              <a:alphaModFix amt="38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-23000"/>
                      </a14:imgEffect>
                    </a14:imgLayer>
                  </a14:imgProps>
                </a:ext>
              </a:extLst>
            </a:blip>
            <a:srcRect/>
            <a:stretch>
              <a:fillRect t="-200000" b="-100000"/>
            </a:stretch>
          </a:blipFill>
          <a:ln>
            <a:noFill/>
          </a:ln>
          <a:effectLst>
            <a:glow rad="12700">
              <a:schemeClr val="accent1">
                <a:alpha val="1000"/>
              </a:schemeClr>
            </a:glow>
            <a:softEdge rad="139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5">
            <a:extLst>
              <a:ext uri="{FF2B5EF4-FFF2-40B4-BE49-F238E27FC236}">
                <a16:creationId xmlns:a16="http://schemas.microsoft.com/office/drawing/2014/main" id="{BFDEFFBF-22B5-5DCE-5BA6-E0147969A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Application 1: Fractal Phase Space and Tsallis Entropy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0419" name="Text Box 59">
            <a:extLst>
              <a:ext uri="{FF2B5EF4-FFF2-40B4-BE49-F238E27FC236}">
                <a16:creationId xmlns:a16="http://schemas.microsoft.com/office/drawing/2014/main" id="{CD3C9153-53CB-1019-CC82-5D27C3A563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854075"/>
            <a:ext cx="8991600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sz="2200" b="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Entropy </a:t>
            </a:r>
            <a:r>
              <a:rPr lang="en-US" altLang="zh-CN" sz="2400" i="1" dirty="0">
                <a:latin typeface="Times New Roman" panose="02020603050405020304" pitchFamily="18" charset="0"/>
                <a:ea typeface="宋体" panose="02010600030101010101" pitchFamily="2" charset="-122"/>
              </a:rPr>
              <a:t>S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: missing information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 b="0" dirty="0">
                <a:latin typeface="Times New Roman" panose="02020603050405020304" pitchFamily="18" charset="0"/>
              </a:rPr>
              <a:t>Only</a:t>
            </a:r>
            <a:r>
              <a:rPr lang="en-US" altLang="en-US" sz="2400" b="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4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log</a:t>
            </a:r>
            <a:r>
              <a:rPr lang="en-US" altLang="en-US" sz="2400" b="0" dirty="0">
                <a:latin typeface="Times New Roman" panose="02020603050405020304" pitchFamily="18" charset="0"/>
              </a:rPr>
              <a:t> function satisfies the </a:t>
            </a:r>
            <a:r>
              <a:rPr lang="en-US" altLang="en-US" sz="2400" dirty="0">
                <a:latin typeface="Times New Roman" panose="02020603050405020304" pitchFamily="18" charset="0"/>
              </a:rPr>
              <a:t>3 properties of missing information</a:t>
            </a:r>
          </a:p>
          <a:p>
            <a:pPr marL="914400" lvl="1" indent="-45720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400" b="0" i="1" dirty="0"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latin typeface="Times New Roman" panose="02020603050405020304" pitchFamily="18" charset="0"/>
              </a:rPr>
              <a:t>(W=1) = 0, no missing information</a:t>
            </a:r>
          </a:p>
          <a:p>
            <a:pPr marL="914400" lvl="1" indent="-45720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400" b="0" i="1" dirty="0"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latin typeface="Times New Roman" panose="02020603050405020304" pitchFamily="18" charset="0"/>
              </a:rPr>
              <a:t>(A) &gt; </a:t>
            </a:r>
            <a:r>
              <a:rPr lang="en-US" altLang="en-US" sz="2400" b="0" i="1" dirty="0"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latin typeface="Times New Roman" panose="02020603050405020304" pitchFamily="18" charset="0"/>
              </a:rPr>
              <a:t>(B) when W</a:t>
            </a:r>
            <a:r>
              <a:rPr lang="en-US" altLang="en-US" sz="2400" b="0" baseline="-25000" dirty="0">
                <a:latin typeface="Times New Roman" panose="02020603050405020304" pitchFamily="18" charset="0"/>
              </a:rPr>
              <a:t>A</a:t>
            </a:r>
            <a:r>
              <a:rPr lang="en-US" altLang="zh-CN" sz="2400" b="0" baseline="-2500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 b="0" dirty="0">
                <a:latin typeface="Times New Roman" panose="02020603050405020304" pitchFamily="18" charset="0"/>
              </a:rPr>
              <a:t>&gt;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 b="0" dirty="0">
                <a:latin typeface="Times New Roman" panose="02020603050405020304" pitchFamily="18" charset="0"/>
              </a:rPr>
              <a:t>W</a:t>
            </a:r>
            <a:r>
              <a:rPr lang="en-US" altLang="en-US" sz="2400" b="0" baseline="-25000" dirty="0">
                <a:latin typeface="Times New Roman" panose="02020603050405020304" pitchFamily="18" charset="0"/>
              </a:rPr>
              <a:t>B</a:t>
            </a:r>
          </a:p>
          <a:p>
            <a:pPr marL="914400" lvl="1" indent="-45720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4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S is extensive</a:t>
            </a:r>
            <a:r>
              <a:rPr lang="zh-CN" altLang="en-US" sz="2400" b="0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：</a:t>
            </a:r>
            <a:r>
              <a:rPr lang="zh-CN" altLang="en-US" sz="2400" b="0" i="1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 b="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(A+B) = </a:t>
            </a:r>
            <a:r>
              <a:rPr lang="en-US" altLang="en-US" sz="2400" b="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(A)+</a:t>
            </a:r>
            <a:r>
              <a:rPr lang="en-US" altLang="en-US" sz="2400" b="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solidFill>
                  <a:srgbClr val="C00000"/>
                </a:solidFill>
                <a:latin typeface="Times New Roman" panose="02020603050405020304" pitchFamily="18" charset="0"/>
              </a:rPr>
              <a:t>(B)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altLang="zh-CN" sz="800" b="0" dirty="0">
              <a:latin typeface="Times New Roman" panose="02020603050405020304" pitchFamily="18" charset="0"/>
              <a:ea typeface="宋体" panose="02010600030101010101" pitchFamily="2" charset="-122"/>
              <a:sym typeface="Symbol" panose="05050102010706020507" pitchFamily="18" charset="2"/>
            </a:endParaRP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 </a:t>
            </a:r>
            <a:r>
              <a:rPr lang="en-US" altLang="zh-CN" sz="2400" b="0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Boltzmann entropy:</a:t>
            </a:r>
            <a:endParaRPr lang="en-US" altLang="en-US" sz="2400" b="0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en-US" altLang="en-US" sz="2400" b="0" dirty="0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 b="0" dirty="0">
                <a:solidFill>
                  <a:srgbClr val="0000FF"/>
                </a:solidFill>
                <a:latin typeface="Times New Roman" panose="02020603050405020304" pitchFamily="18" charset="0"/>
              </a:rPr>
              <a:t>strong boundary effect, long-range interaction, …</a:t>
            </a:r>
            <a:r>
              <a:rPr lang="en-US" altLang="en-US" sz="2400" b="0" dirty="0">
                <a:solidFill>
                  <a:srgbClr val="0000FF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 </a:t>
            </a:r>
            <a:r>
              <a:rPr lang="en-US" altLang="en-US" sz="2400" b="0" dirty="0">
                <a:solidFill>
                  <a:srgbClr val="0000FF"/>
                </a:solidFill>
                <a:latin typeface="Times New Roman" panose="02020603050405020304" pitchFamily="18" charset="0"/>
              </a:rPr>
              <a:t>non-extensive </a:t>
            </a:r>
            <a:r>
              <a:rPr lang="en-US" altLang="en-US" sz="2400" b="0" i="1" dirty="0">
                <a:solidFill>
                  <a:srgbClr val="0000FF"/>
                </a:solidFill>
                <a:latin typeface="Times New Roman" panose="02020603050405020304" pitchFamily="18" charset="0"/>
              </a:rPr>
              <a:t>S</a:t>
            </a:r>
            <a:r>
              <a:rPr lang="en-US" altLang="zh-CN" sz="2400" i="1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zh-CN" sz="12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  </a:t>
            </a:r>
            <a:r>
              <a:rPr lang="en-US" altLang="en-US" sz="2400" b="0" dirty="0" err="1">
                <a:latin typeface="Times New Roman" panose="02020603050405020304" pitchFamily="18" charset="0"/>
              </a:rPr>
              <a:t>Tsallis</a:t>
            </a:r>
            <a:r>
              <a:rPr lang="en-US" altLang="en-US" sz="2400" b="0" dirty="0">
                <a:latin typeface="Times New Roman" panose="02020603050405020304" pitchFamily="18" charset="0"/>
              </a:rPr>
              <a:t> assumed </a:t>
            </a:r>
            <a:r>
              <a:rPr lang="en-US" altLang="en-US" sz="2400" b="0" i="1" dirty="0">
                <a:solidFill>
                  <a:srgbClr val="0000FF"/>
                </a:solidFill>
                <a:latin typeface="Times New Roman" panose="02020603050405020304" pitchFamily="18" charset="0"/>
              </a:rPr>
              <a:t>S</a:t>
            </a:r>
            <a:r>
              <a:rPr lang="en-US" altLang="en-US" sz="2400" b="0" dirty="0">
                <a:latin typeface="Times New Roman" panose="02020603050405020304" pitchFamily="18" charset="0"/>
              </a:rPr>
              <a:t> follows a </a:t>
            </a:r>
            <a:r>
              <a:rPr lang="en-US" altLang="en-US" sz="2400" i="1" u="sng" dirty="0">
                <a:solidFill>
                  <a:srgbClr val="0000FF"/>
                </a:solidFill>
                <a:latin typeface="Times New Roman" panose="02020603050405020304" pitchFamily="18" charset="0"/>
              </a:rPr>
              <a:t>quantum</a:t>
            </a:r>
            <a:r>
              <a:rPr lang="en-US" altLang="en-US" sz="2400" b="0" dirty="0">
                <a:solidFill>
                  <a:srgbClr val="0000FF"/>
                </a:solidFill>
                <a:latin typeface="Times New Roman" panose="02020603050405020304" pitchFamily="18" charset="0"/>
              </a:rPr>
              <a:t>-log</a:t>
            </a:r>
            <a:r>
              <a:rPr lang="en-US" altLang="en-US" sz="2400" b="0" dirty="0">
                <a:latin typeface="Times New Roman" panose="02020603050405020304" pitchFamily="18" charset="0"/>
              </a:rPr>
              <a:t> function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2400" b="0" dirty="0">
                <a:latin typeface="Times New Roman" panose="02020603050405020304" pitchFamily="18" charset="0"/>
              </a:rPr>
              <a:t>    Can better fit data of many complex systems</a:t>
            </a:r>
          </a:p>
        </p:txBody>
      </p:sp>
      <p:sp>
        <p:nvSpPr>
          <p:cNvPr id="60420" name="Text Box 62">
            <a:extLst>
              <a:ext uri="{FF2B5EF4-FFF2-40B4-BE49-F238E27FC236}">
                <a16:creationId xmlns:a16="http://schemas.microsoft.com/office/drawing/2014/main" id="{A9B9C688-67E9-71A9-90CA-B8D6484D3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9000" y="5486400"/>
            <a:ext cx="20240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Non-extensive:</a:t>
            </a:r>
            <a:r>
              <a:rPr lang="en-US" altLang="en-US" sz="2200" b="0">
                <a:latin typeface="Times New Roman" panose="02020603050405020304" pitchFamily="18" charset="0"/>
              </a:rPr>
              <a:t> </a:t>
            </a:r>
            <a:r>
              <a:rPr lang="en-US" altLang="en-US" sz="1800" b="0"/>
              <a:t> </a:t>
            </a:r>
          </a:p>
        </p:txBody>
      </p:sp>
      <p:graphicFrame>
        <p:nvGraphicFramePr>
          <p:cNvPr id="60421" name="Object 63">
            <a:extLst>
              <a:ext uri="{FF2B5EF4-FFF2-40B4-BE49-F238E27FC236}">
                <a16:creationId xmlns:a16="http://schemas.microsoft.com/office/drawing/2014/main" id="{9C3AF9E7-0275-7BC9-AAD3-0287E8805CF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3625" y="5913438"/>
          <a:ext cx="53340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3048000" imgH="254000" progId="Equation.DSMT4">
                  <p:embed/>
                </p:oleObj>
              </mc:Choice>
              <mc:Fallback>
                <p:oleObj name="Equation" r:id="rId3" imgW="3048000" imgH="254000" progId="Equation.DSMT4">
                  <p:embed/>
                  <p:pic>
                    <p:nvPicPr>
                      <p:cNvPr id="60421" name="Object 63">
                        <a:extLst>
                          <a:ext uri="{FF2B5EF4-FFF2-40B4-BE49-F238E27FC236}">
                            <a16:creationId xmlns:a16="http://schemas.microsoft.com/office/drawing/2014/main" id="{9C3AF9E7-0275-7BC9-AAD3-0287E8805CF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3625" y="5913438"/>
                        <a:ext cx="53340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22" name="Object 66">
            <a:extLst>
              <a:ext uri="{FF2B5EF4-FFF2-40B4-BE49-F238E27FC236}">
                <a16:creationId xmlns:a16="http://schemas.microsoft.com/office/drawing/2014/main" id="{8DD212E9-055C-0C36-20C7-2E7FA4065B4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598863" y="2667000"/>
          <a:ext cx="5164137" cy="75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2082800" imgH="304800" progId="Equation.3">
                  <p:embed/>
                </p:oleObj>
              </mc:Choice>
              <mc:Fallback>
                <p:oleObj name="Equation" r:id="rId5" imgW="2082800" imgH="304800" progId="Equation.3">
                  <p:embed/>
                  <p:pic>
                    <p:nvPicPr>
                      <p:cNvPr id="60422" name="Object 66">
                        <a:extLst>
                          <a:ext uri="{FF2B5EF4-FFF2-40B4-BE49-F238E27FC236}">
                            <a16:creationId xmlns:a16="http://schemas.microsoft.com/office/drawing/2014/main" id="{8DD212E9-055C-0C36-20C7-2E7FA4065B4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98863" y="2667000"/>
                        <a:ext cx="5164137" cy="755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23" name="Object 67">
            <a:extLst>
              <a:ext uri="{FF2B5EF4-FFF2-40B4-BE49-F238E27FC236}">
                <a16:creationId xmlns:a16="http://schemas.microsoft.com/office/drawing/2014/main" id="{7257D127-0F16-9E64-5432-5E25E615D10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2641686"/>
              </p:ext>
            </p:extLst>
          </p:nvPr>
        </p:nvGraphicFramePr>
        <p:xfrm>
          <a:off x="304800" y="4960938"/>
          <a:ext cx="3048000" cy="1592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612900" imgH="762000" progId="Equation.DSMT4">
                  <p:embed/>
                </p:oleObj>
              </mc:Choice>
              <mc:Fallback>
                <p:oleObj name="Equation" r:id="rId7" imgW="1612900" imgH="762000" progId="Equation.DSMT4">
                  <p:embed/>
                  <p:pic>
                    <p:nvPicPr>
                      <p:cNvPr id="60423" name="Object 67">
                        <a:extLst>
                          <a:ext uri="{FF2B5EF4-FFF2-40B4-BE49-F238E27FC236}">
                            <a16:creationId xmlns:a16="http://schemas.microsoft.com/office/drawing/2014/main" id="{7257D127-0F16-9E64-5432-5E25E615D10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4960938"/>
                        <a:ext cx="3048000" cy="1592262"/>
                      </a:xfrm>
                      <a:prstGeom prst="rect">
                        <a:avLst/>
                      </a:prstGeom>
                      <a:noFill/>
                      <a:ln w="25400">
                        <a:solidFill>
                          <a:srgbClr val="A5002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24" name="Text Box 70">
            <a:extLst>
              <a:ext uri="{FF2B5EF4-FFF2-40B4-BE49-F238E27FC236}">
                <a16:creationId xmlns:a16="http://schemas.microsoft.com/office/drawing/2014/main" id="{D6BC5D15-E55D-1CE1-710B-198381AECC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9400" y="4140200"/>
            <a:ext cx="793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(1988)</a:t>
            </a:r>
            <a:endParaRPr lang="en-US" altLang="en-US" sz="180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>
            <a:extLst>
              <a:ext uri="{FF2B5EF4-FFF2-40B4-BE49-F238E27FC236}">
                <a16:creationId xmlns:a16="http://schemas.microsoft.com/office/drawing/2014/main" id="{9D49F0D0-C811-A467-CD20-0A1515228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0825" cy="6397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30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Q-calculus and </a:t>
            </a:r>
            <a:r>
              <a:rPr lang="en-US" altLang="zh-CN" sz="3000" dirty="0" err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Tsallis</a:t>
            </a:r>
            <a:r>
              <a:rPr lang="en-US" altLang="zh-CN" sz="30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Entropy</a:t>
            </a:r>
            <a:endParaRPr lang="en-US" altLang="en-US" sz="3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1379" name="Text Box 3">
            <a:extLst>
              <a:ext uri="{FF2B5EF4-FFF2-40B4-BE49-F238E27FC236}">
                <a16:creationId xmlns:a16="http://schemas.microsoft.com/office/drawing/2014/main" id="{2665F830-4740-94EA-2BB3-4D30396C0D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18450" y="3200400"/>
            <a:ext cx="692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chemeClr val="bg1"/>
                </a:solidFill>
              </a:rPr>
              <a:t>1cm</a:t>
            </a:r>
          </a:p>
        </p:txBody>
      </p:sp>
      <p:graphicFrame>
        <p:nvGraphicFramePr>
          <p:cNvPr id="101380" name="Object 4">
            <a:extLst>
              <a:ext uri="{FF2B5EF4-FFF2-40B4-BE49-F238E27FC236}">
                <a16:creationId xmlns:a16="http://schemas.microsoft.com/office/drawing/2014/main" id="{57C2910B-4794-5278-BA31-682C2D17256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90600" y="1219200"/>
          <a:ext cx="5638800" cy="1122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362200" imgH="469900" progId="Equation.DSMT4">
                  <p:embed/>
                </p:oleObj>
              </mc:Choice>
              <mc:Fallback>
                <p:oleObj name="Equation" r:id="rId3" imgW="2362200" imgH="469900" progId="Equation.DSMT4">
                  <p:embed/>
                  <p:pic>
                    <p:nvPicPr>
                      <p:cNvPr id="101380" name="Object 4">
                        <a:extLst>
                          <a:ext uri="{FF2B5EF4-FFF2-40B4-BE49-F238E27FC236}">
                            <a16:creationId xmlns:a16="http://schemas.microsoft.com/office/drawing/2014/main" id="{57C2910B-4794-5278-BA31-682C2D17256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1219200"/>
                        <a:ext cx="5638800" cy="1122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381" name="Object 5">
            <a:extLst>
              <a:ext uri="{FF2B5EF4-FFF2-40B4-BE49-F238E27FC236}">
                <a16:creationId xmlns:a16="http://schemas.microsoft.com/office/drawing/2014/main" id="{26E553B0-B64D-64B8-958B-5AD722E8FAE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48000" y="2819400"/>
          <a:ext cx="3443288" cy="98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548728" imgH="444307" progId="Equation.DSMT4">
                  <p:embed/>
                </p:oleObj>
              </mc:Choice>
              <mc:Fallback>
                <p:oleObj name="Equation" r:id="rId5" imgW="1548728" imgH="444307" progId="Equation.DSMT4">
                  <p:embed/>
                  <p:pic>
                    <p:nvPicPr>
                      <p:cNvPr id="101381" name="Object 5">
                        <a:extLst>
                          <a:ext uri="{FF2B5EF4-FFF2-40B4-BE49-F238E27FC236}">
                            <a16:creationId xmlns:a16="http://schemas.microsoft.com/office/drawing/2014/main" id="{26E553B0-B64D-64B8-958B-5AD722E8FAE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2819400"/>
                        <a:ext cx="3443288" cy="989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382" name="Object 6">
            <a:extLst>
              <a:ext uri="{FF2B5EF4-FFF2-40B4-BE49-F238E27FC236}">
                <a16:creationId xmlns:a16="http://schemas.microsoft.com/office/drawing/2014/main" id="{79AFC320-F6C8-3389-5CE6-8FAE45B17D7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9200" y="4554538"/>
          <a:ext cx="5181600" cy="1160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2324100" imgH="520700" progId="Equation.DSMT4">
                  <p:embed/>
                </p:oleObj>
              </mc:Choice>
              <mc:Fallback>
                <p:oleObj name="Equation" r:id="rId7" imgW="2324100" imgH="520700" progId="Equation.DSMT4">
                  <p:embed/>
                  <p:pic>
                    <p:nvPicPr>
                      <p:cNvPr id="101382" name="Object 6">
                        <a:extLst>
                          <a:ext uri="{FF2B5EF4-FFF2-40B4-BE49-F238E27FC236}">
                            <a16:creationId xmlns:a16="http://schemas.microsoft.com/office/drawing/2014/main" id="{79AFC320-F6C8-3389-5CE6-8FAE45B17D7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554538"/>
                        <a:ext cx="5181600" cy="1160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383" name="Text Box 7">
            <a:extLst>
              <a:ext uri="{FF2B5EF4-FFF2-40B4-BE49-F238E27FC236}">
                <a16:creationId xmlns:a16="http://schemas.microsoft.com/office/drawing/2014/main" id="{ED86D9DD-AB3E-E70D-B7FA-B829B4A2C5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124200"/>
            <a:ext cx="17922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>
                <a:solidFill>
                  <a:srgbClr val="0066FF"/>
                </a:solidFill>
                <a:ea typeface="宋体" panose="02010600030101010101" pitchFamily="2" charset="-122"/>
              </a:rPr>
              <a:t>Q-Calculus</a:t>
            </a:r>
            <a:endParaRPr lang="en-US" altLang="en-US" sz="2400">
              <a:solidFill>
                <a:srgbClr val="00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405774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3">
            <a:extLst>
              <a:ext uri="{FF2B5EF4-FFF2-40B4-BE49-F238E27FC236}">
                <a16:creationId xmlns:a16="http://schemas.microsoft.com/office/drawing/2014/main" id="{166F9316-98C5-3A07-14EE-CA494F8CEE2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33400" y="4495800"/>
            <a:ext cx="8305800" cy="23161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2400">
                <a:latin typeface="Times New Roman" panose="02020603050405020304" pitchFamily="18" charset="0"/>
              </a:rPr>
              <a:t>Tsallis assumed that long-range interacting system or some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non-equilibrium </a:t>
            </a:r>
            <a:r>
              <a:rPr lang="en-US" altLang="en-US" sz="2400">
                <a:latin typeface="Times New Roman" panose="02020603050405020304" pitchFamily="18" charset="0"/>
              </a:rPr>
              <a:t>system follows </a:t>
            </a:r>
            <a:r>
              <a:rPr lang="en-US" altLang="en-US" sz="2400">
                <a:solidFill>
                  <a:srgbClr val="0000FF"/>
                </a:solidFill>
                <a:latin typeface="Times New Roman" panose="02020603050405020304" pitchFamily="18" charset="0"/>
              </a:rPr>
              <a:t>a path</a:t>
            </a:r>
            <a:r>
              <a:rPr lang="en-US" altLang="en-US" sz="2400">
                <a:latin typeface="Times New Roman" panose="02020603050405020304" pitchFamily="18" charset="0"/>
              </a:rPr>
              <a:t> that has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400">
                <a:latin typeface="Times New Roman" panose="02020603050405020304" pitchFamily="18" charset="0"/>
              </a:rPr>
              <a:t>a </a:t>
            </a:r>
            <a:r>
              <a:rPr lang="en-US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fractal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shape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 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Tsallis entropy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is highly controversial.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Any system has a fractal phase space?   </a:t>
            </a:r>
          </a:p>
        </p:txBody>
      </p:sp>
      <p:pic>
        <p:nvPicPr>
          <p:cNvPr id="62467" name="Picture 4" descr="Figure 2">
            <a:hlinkClick r:id="rId2"/>
            <a:extLst>
              <a:ext uri="{FF2B5EF4-FFF2-40B4-BE49-F238E27FC236}">
                <a16:creationId xmlns:a16="http://schemas.microsoft.com/office/drawing/2014/main" id="{D0C8DE24-B1B5-49D2-0542-39D70F976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914400"/>
            <a:ext cx="4953000" cy="279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468" name="Rectangle 5">
            <a:extLst>
              <a:ext uri="{FF2B5EF4-FFF2-40B4-BE49-F238E27FC236}">
                <a16:creationId xmlns:a16="http://schemas.microsoft.com/office/drawing/2014/main" id="{58F59EAB-DCA0-E1A2-B88C-114A5757A2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3733800"/>
            <a:ext cx="2546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i="1">
                <a:solidFill>
                  <a:srgbClr val="A50021"/>
                </a:solidFill>
                <a:latin typeface="Times New Roman" panose="02020603050405020304" pitchFamily="18" charset="0"/>
              </a:rPr>
              <a:t>Science </a:t>
            </a:r>
            <a:r>
              <a:rPr lang="en-US" altLang="en-US" sz="1800" b="0">
                <a:solidFill>
                  <a:srgbClr val="A50021"/>
                </a:solidFill>
                <a:latin typeface="Times New Roman" panose="02020603050405020304" pitchFamily="18" charset="0"/>
              </a:rPr>
              <a:t>297, 1268 (</a:t>
            </a:r>
            <a:r>
              <a:rPr lang="en-US" altLang="en-US" sz="1800">
                <a:solidFill>
                  <a:srgbClr val="A50021"/>
                </a:solidFill>
                <a:latin typeface="Times New Roman" panose="02020603050405020304" pitchFamily="18" charset="0"/>
              </a:rPr>
              <a:t>2002</a:t>
            </a:r>
            <a:r>
              <a:rPr lang="en-US" altLang="en-US" sz="1800" b="0">
                <a:solidFill>
                  <a:srgbClr val="A50021"/>
                </a:solidFill>
                <a:latin typeface="Times New Roman" panose="02020603050405020304" pitchFamily="18" charset="0"/>
              </a:rPr>
              <a:t>)</a:t>
            </a:r>
          </a:p>
        </p:txBody>
      </p:sp>
      <p:sp>
        <p:nvSpPr>
          <p:cNvPr id="62469" name="Text Box 6">
            <a:extLst>
              <a:ext uri="{FF2B5EF4-FFF2-40B4-BE49-F238E27FC236}">
                <a16:creationId xmlns:a16="http://schemas.microsoft.com/office/drawing/2014/main" id="{A2515FC3-6B84-5D39-A0CF-92C2264C84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3124200"/>
            <a:ext cx="366077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Boltzmann                    Tsallis</a:t>
            </a:r>
            <a:endParaRPr lang="en-US" altLang="en-US" sz="22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70" name="Rectangle 9">
            <a:extLst>
              <a:ext uri="{FF2B5EF4-FFF2-40B4-BE49-F238E27FC236}">
                <a16:creationId xmlns:a16="http://schemas.microsoft.com/office/drawing/2014/main" id="{2326C732-81EF-07CB-6ACA-A4099D898D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3657600"/>
            <a:ext cx="3505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A50021"/>
                </a:solidFill>
                <a:latin typeface="Times New Roman" panose="02020603050405020304" pitchFamily="18" charset="0"/>
              </a:rPr>
              <a:t>Murray Gell-Mann &amp; Constantino Tsallis</a:t>
            </a:r>
            <a:r>
              <a:rPr lang="en-US" altLang="zh-CN" sz="200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zh-CN" altLang="en-US" sz="200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200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2004</a:t>
            </a:r>
            <a:r>
              <a:rPr lang="zh-CN" altLang="en-US" sz="200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</a:p>
        </p:txBody>
      </p:sp>
      <p:sp>
        <p:nvSpPr>
          <p:cNvPr id="62471" name="Text Box 10">
            <a:extLst>
              <a:ext uri="{FF2B5EF4-FFF2-40B4-BE49-F238E27FC236}">
                <a16:creationId xmlns:a16="http://schemas.microsoft.com/office/drawing/2014/main" id="{98877F45-2AAF-4FF7-3C88-EB4BA09A3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914400"/>
            <a:ext cx="18288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Phase spaces</a:t>
            </a:r>
            <a:endParaRPr lang="en-US" altLang="en-US" sz="22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72" name="Rectangle 11">
            <a:extLst>
              <a:ext uri="{FF2B5EF4-FFF2-40B4-BE49-F238E27FC236}">
                <a16:creationId xmlns:a16="http://schemas.microsoft.com/office/drawing/2014/main" id="{28DE86A3-AA20-43BA-BD85-341001A051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Fractal Phase Space and Tsallis Entropy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62473" name="Picture 14">
            <a:extLst>
              <a:ext uri="{FF2B5EF4-FFF2-40B4-BE49-F238E27FC236}">
                <a16:creationId xmlns:a16="http://schemas.microsoft.com/office/drawing/2014/main" id="{59DCCAF1-B24D-27DE-F843-F1C31A67755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53200" y="838200"/>
            <a:ext cx="1847850" cy="2743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5331" name="Picture 3">
            <a:extLst>
              <a:ext uri="{FF2B5EF4-FFF2-40B4-BE49-F238E27FC236}">
                <a16:creationId xmlns:a16="http://schemas.microsoft.com/office/drawing/2014/main" id="{DBD0D0D0-0DCB-0BCF-029E-70EAFD2072A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24450" y="1828800"/>
            <a:ext cx="3333750" cy="30765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55332" name="Oval 4">
            <a:extLst>
              <a:ext uri="{FF2B5EF4-FFF2-40B4-BE49-F238E27FC236}">
                <a16:creationId xmlns:a16="http://schemas.microsoft.com/office/drawing/2014/main" id="{9A452A58-8E61-C141-4D78-8ACA992B8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050" y="2819400"/>
            <a:ext cx="1066800" cy="1143000"/>
          </a:xfrm>
          <a:prstGeom prst="ellips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355333" name="Oval 5">
            <a:extLst>
              <a:ext uri="{FF2B5EF4-FFF2-40B4-BE49-F238E27FC236}">
                <a16:creationId xmlns:a16="http://schemas.microsoft.com/office/drawing/2014/main" id="{B30DCEF3-26F7-D595-4AEC-1830951835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050" y="2438400"/>
            <a:ext cx="1828800" cy="1905000"/>
          </a:xfrm>
          <a:prstGeom prst="ellips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355335" name="Rectangle 7">
            <a:extLst>
              <a:ext uri="{FF2B5EF4-FFF2-40B4-BE49-F238E27FC236}">
                <a16:creationId xmlns:a16="http://schemas.microsoft.com/office/drawing/2014/main" id="{ADAB2F41-4B96-6871-C1A0-8C124B0CA1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Fractal Analysis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5336" name="Text Box 8">
            <a:extLst>
              <a:ext uri="{FF2B5EF4-FFF2-40B4-BE49-F238E27FC236}">
                <a16:creationId xmlns:a16="http://schemas.microsoft.com/office/drawing/2014/main" id="{C0409608-D10A-5DAE-EB9D-4B510B97F9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914400"/>
            <a:ext cx="30511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AutoNum type="arabicPeriod"/>
            </a:pPr>
            <a:r>
              <a:rPr lang="en-US" altLang="en-US">
                <a:latin typeface="Times New Roman" panose="02020603050405020304" pitchFamily="18" charset="0"/>
              </a:rPr>
              <a:t>box-covering method</a:t>
            </a:r>
          </a:p>
          <a:p>
            <a:r>
              <a:rPr lang="en-US" altLang="en-US">
                <a:solidFill>
                  <a:srgbClr val="FF0000"/>
                </a:solidFill>
                <a:latin typeface="Times New Roman" panose="02020603050405020304" pitchFamily="18" charset="0"/>
              </a:rPr>
              <a:t>(global self-similarity)</a:t>
            </a:r>
          </a:p>
        </p:txBody>
      </p:sp>
      <p:pic>
        <p:nvPicPr>
          <p:cNvPr id="355337" name="Picture 9">
            <a:extLst>
              <a:ext uri="{FF2B5EF4-FFF2-40B4-BE49-F238E27FC236}">
                <a16:creationId xmlns:a16="http://schemas.microsoft.com/office/drawing/2014/main" id="{AE651C84-324F-B65E-D974-79763718D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828800"/>
            <a:ext cx="3333750" cy="30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90112" name="Group 4064">
            <a:extLst>
              <a:ext uri="{FF2B5EF4-FFF2-40B4-BE49-F238E27FC236}">
                <a16:creationId xmlns:a16="http://schemas.microsoft.com/office/drawing/2014/main" id="{D795446E-7588-FAE4-C84A-8FD4FEF465E2}"/>
              </a:ext>
            </a:extLst>
          </p:cNvPr>
          <p:cNvGraphicFramePr>
            <a:graphicFrameLocks noGrp="1"/>
          </p:cNvGraphicFramePr>
          <p:nvPr>
            <p:ph sz="quarter" idx="3"/>
          </p:nvPr>
        </p:nvGraphicFramePr>
        <p:xfrm>
          <a:off x="533400" y="1828800"/>
          <a:ext cx="3124200" cy="304800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1805091807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21744676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95321416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032056097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607754079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382738615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483796551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842389679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109577312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623462477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521798219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19317380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289353179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93242411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185771364"/>
                    </a:ext>
                  </a:extLst>
                </a:gridCol>
              </a:tblGrid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7703907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7354825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4114444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2373656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2995978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6124568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9643611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852853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3829048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3249591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1886966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2462140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825033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1769743"/>
                  </a:ext>
                </a:extLst>
              </a:tr>
              <a:tr h="203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797365"/>
                  </a:ext>
                </a:extLst>
              </a:tr>
            </a:tbl>
          </a:graphicData>
        </a:graphic>
      </p:graphicFrame>
      <p:sp>
        <p:nvSpPr>
          <p:cNvPr id="390113" name="Rectangle 4065">
            <a:extLst>
              <a:ext uri="{FF2B5EF4-FFF2-40B4-BE49-F238E27FC236}">
                <a16:creationId xmlns:a16="http://schemas.microsoft.com/office/drawing/2014/main" id="{98BE6297-4C66-125E-D1BD-41799A9CB1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838200"/>
            <a:ext cx="3382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2. </a:t>
            </a:r>
            <a:r>
              <a:rPr lang="en-US" altLang="zh-CN">
                <a:latin typeface="Times New Roman" panose="02020603050405020304" pitchFamily="18" charset="0"/>
                <a:ea typeface="宋体" panose="02010600030101010101" pitchFamily="2" charset="-122"/>
              </a:rPr>
              <a:t>c</a:t>
            </a:r>
            <a:r>
              <a:rPr lang="en-US" altLang="en-US">
                <a:latin typeface="Times New Roman" panose="02020603050405020304" pitchFamily="18" charset="0"/>
              </a:rPr>
              <a:t>luster-growing method </a:t>
            </a:r>
          </a:p>
          <a:p>
            <a:r>
              <a:rPr lang="en-US" altLang="en-US">
                <a:latin typeface="Times New Roman" panose="02020603050405020304" pitchFamily="18" charset="0"/>
              </a:rPr>
              <a:t>i.e. mass-radius method</a:t>
            </a:r>
          </a:p>
          <a:p>
            <a:r>
              <a:rPr lang="en-US" altLang="zh-CN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(l</a:t>
            </a:r>
            <a:r>
              <a:rPr lang="en-US" altLang="en-US">
                <a:solidFill>
                  <a:srgbClr val="0000FF"/>
                </a:solidFill>
                <a:latin typeface="Times New Roman" panose="02020603050405020304" pitchFamily="18" charset="0"/>
              </a:rPr>
              <a:t>ocal self-similarity</a:t>
            </a:r>
            <a:r>
              <a:rPr lang="en-US" altLang="zh-CN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)</a:t>
            </a:r>
            <a:endParaRPr lang="en-US" altLang="en-US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390136" name="Object 4088">
            <a:extLst>
              <a:ext uri="{FF2B5EF4-FFF2-40B4-BE49-F238E27FC236}">
                <a16:creationId xmlns:a16="http://schemas.microsoft.com/office/drawing/2014/main" id="{CA5F9F46-CFD6-1161-40F5-FD22F5A6CC2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84375" y="5257800"/>
          <a:ext cx="1746250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609480" imgH="241200" progId="Equation.DSMT4">
                  <p:embed/>
                </p:oleObj>
              </mc:Choice>
              <mc:Fallback>
                <p:oleObj name="Equation" r:id="rId3" imgW="609480" imgH="241200" progId="Equation.DSMT4">
                  <p:embed/>
                  <p:pic>
                    <p:nvPicPr>
                      <p:cNvPr id="390136" name="Object 4088">
                        <a:extLst>
                          <a:ext uri="{FF2B5EF4-FFF2-40B4-BE49-F238E27FC236}">
                            <a16:creationId xmlns:a16="http://schemas.microsoft.com/office/drawing/2014/main" id="{CA5F9F46-CFD6-1161-40F5-FD22F5A6CC2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4375" y="5257800"/>
                        <a:ext cx="1746250" cy="460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0139" name="Text Box 4091">
            <a:extLst>
              <a:ext uri="{FF2B5EF4-FFF2-40B4-BE49-F238E27FC236}">
                <a16:creationId xmlns:a16="http://schemas.microsoft.com/office/drawing/2014/main" id="{0344854D-4F80-2EA2-4742-54B1E06D33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5257800"/>
            <a:ext cx="16779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>
                <a:ea typeface="宋体" panose="02010600030101010101" pitchFamily="2" charset="-122"/>
              </a:rPr>
              <a:t>If fractal, </a:t>
            </a:r>
            <a:r>
              <a:rPr lang="en-US" altLang="zh-CN">
                <a:ea typeface="宋体" panose="02010600030101010101" pitchFamily="2" charset="-122"/>
                <a:sym typeface="Symbol" panose="05050102010706020507" pitchFamily="18" charset="2"/>
              </a:rPr>
              <a:t></a:t>
            </a:r>
          </a:p>
        </p:txBody>
      </p:sp>
      <p:graphicFrame>
        <p:nvGraphicFramePr>
          <p:cNvPr id="390140" name="Object 4092">
            <a:extLst>
              <a:ext uri="{FF2B5EF4-FFF2-40B4-BE49-F238E27FC236}">
                <a16:creationId xmlns:a16="http://schemas.microsoft.com/office/drawing/2014/main" id="{3A99605A-DCAC-FDB0-B51D-33406969A1F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18275" y="5181600"/>
          <a:ext cx="1671638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583920" imgH="241200" progId="Equation.DSMT4">
                  <p:embed/>
                </p:oleObj>
              </mc:Choice>
              <mc:Fallback>
                <p:oleObj name="Equation" r:id="rId5" imgW="583920" imgH="241200" progId="Equation.DSMT4">
                  <p:embed/>
                  <p:pic>
                    <p:nvPicPr>
                      <p:cNvPr id="390140" name="Object 4092">
                        <a:extLst>
                          <a:ext uri="{FF2B5EF4-FFF2-40B4-BE49-F238E27FC236}">
                            <a16:creationId xmlns:a16="http://schemas.microsoft.com/office/drawing/2014/main" id="{3A99605A-DCAC-FDB0-B51D-33406969A1F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8275" y="5181600"/>
                        <a:ext cx="1671638" cy="460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0141" name="Text Box 4093">
            <a:extLst>
              <a:ext uri="{FF2B5EF4-FFF2-40B4-BE49-F238E27FC236}">
                <a16:creationId xmlns:a16="http://schemas.microsoft.com/office/drawing/2014/main" id="{987989FA-ECD2-5EC2-B740-4E7BBF375D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5181600"/>
            <a:ext cx="16779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zh-CN">
                <a:ea typeface="宋体" panose="02010600030101010101" pitchFamily="2" charset="-122"/>
              </a:rPr>
              <a:t>If fractal, </a:t>
            </a:r>
            <a:r>
              <a:rPr lang="en-US" altLang="zh-CN">
                <a:ea typeface="宋体" panose="02010600030101010101" pitchFamily="2" charset="-122"/>
                <a:sym typeface="Symbol" panose="05050102010706020507" pitchFamily="18" charset="2"/>
              </a:rPr>
              <a:t>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02" name="Group 2">
            <a:extLst>
              <a:ext uri="{FF2B5EF4-FFF2-40B4-BE49-F238E27FC236}">
                <a16:creationId xmlns:a16="http://schemas.microsoft.com/office/drawing/2014/main" id="{C5FC0AC7-ED92-E1A7-944F-32D21C7499A0}"/>
              </a:ext>
            </a:extLst>
          </p:cNvPr>
          <p:cNvGrpSpPr>
            <a:grpSpLocks/>
          </p:cNvGrpSpPr>
          <p:nvPr/>
        </p:nvGrpSpPr>
        <p:grpSpPr bwMode="auto">
          <a:xfrm>
            <a:off x="36513" y="808038"/>
            <a:ext cx="4002087" cy="3306762"/>
            <a:chOff x="0" y="0"/>
            <a:chExt cx="2521" cy="2082"/>
          </a:xfrm>
        </p:grpSpPr>
        <p:grpSp>
          <p:nvGrpSpPr>
            <p:cNvPr id="256003" name="Group 3">
              <a:extLst>
                <a:ext uri="{FF2B5EF4-FFF2-40B4-BE49-F238E27FC236}">
                  <a16:creationId xmlns:a16="http://schemas.microsoft.com/office/drawing/2014/main" id="{18AC8EAA-CD06-A6FD-21D3-7144866996D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19"/>
              <a:ext cx="2521" cy="2063"/>
              <a:chOff x="0" y="0"/>
              <a:chExt cx="2521" cy="2063"/>
            </a:xfrm>
          </p:grpSpPr>
          <p:pic>
            <p:nvPicPr>
              <p:cNvPr id="256004" name="Picture 4">
                <a:extLst>
                  <a:ext uri="{FF2B5EF4-FFF2-40B4-BE49-F238E27FC236}">
                    <a16:creationId xmlns:a16="http://schemas.microsoft.com/office/drawing/2014/main" id="{37CE919D-2B6F-5DBB-7CEE-0C18F85871E5}"/>
                  </a:ext>
                </a:extLst>
              </p:cNvPr>
              <p:cNvPicPr>
                <a:picLocks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0"/>
                <a:ext cx="2521" cy="20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56005" name="Rectangle 5">
                <a:extLst>
                  <a:ext uri="{FF2B5EF4-FFF2-40B4-BE49-F238E27FC236}">
                    <a16:creationId xmlns:a16="http://schemas.microsoft.com/office/drawing/2014/main" id="{332957DF-B54A-8702-E72C-69162C92E29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240" cy="24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HK"/>
              </a:p>
            </p:txBody>
          </p:sp>
        </p:grpSp>
        <p:sp>
          <p:nvSpPr>
            <p:cNvPr id="256006" name="AutoShape 6">
              <a:extLst>
                <a:ext uri="{FF2B5EF4-FFF2-40B4-BE49-F238E27FC236}">
                  <a16:creationId xmlns:a16="http://schemas.microsoft.com/office/drawing/2014/main" id="{A699C1DB-31DA-0FC4-DBD8-8F297F99ECE0}"/>
                </a:ext>
              </a:extLst>
            </p:cNvPr>
            <p:cNvSpPr>
              <a:spLocks/>
            </p:cNvSpPr>
            <p:nvPr/>
          </p:nvSpPr>
          <p:spPr bwMode="auto">
            <a:xfrm>
              <a:off x="343" y="0"/>
              <a:ext cx="764" cy="794"/>
            </a:xfrm>
            <a:custGeom>
              <a:avLst/>
              <a:gdLst/>
              <a:ahLst/>
              <a:cxnLst/>
              <a:rect l="0" t="0" r="r" b="b"/>
              <a:pathLst>
                <a:path w="21293" h="21441">
                  <a:moveTo>
                    <a:pt x="21015" y="2190"/>
                  </a:moveTo>
                  <a:cubicBezTo>
                    <a:pt x="20708" y="4701"/>
                    <a:pt x="20123" y="7131"/>
                    <a:pt x="19482" y="9588"/>
                  </a:cubicBezTo>
                  <a:cubicBezTo>
                    <a:pt x="19036" y="11262"/>
                    <a:pt x="18980" y="13152"/>
                    <a:pt x="17949" y="14583"/>
                  </a:cubicBezTo>
                  <a:cubicBezTo>
                    <a:pt x="17475" y="16230"/>
                    <a:pt x="18172" y="14016"/>
                    <a:pt x="17391" y="15690"/>
                  </a:cubicBezTo>
                  <a:cubicBezTo>
                    <a:pt x="16778" y="16986"/>
                    <a:pt x="16527" y="18390"/>
                    <a:pt x="15663" y="19578"/>
                  </a:cubicBezTo>
                  <a:cubicBezTo>
                    <a:pt x="15524" y="19956"/>
                    <a:pt x="15441" y="20415"/>
                    <a:pt x="15106" y="20685"/>
                  </a:cubicBezTo>
                  <a:cubicBezTo>
                    <a:pt x="14744" y="20982"/>
                    <a:pt x="13935" y="21441"/>
                    <a:pt x="13935" y="21441"/>
                  </a:cubicBezTo>
                  <a:cubicBezTo>
                    <a:pt x="13685" y="21387"/>
                    <a:pt x="13406" y="21360"/>
                    <a:pt x="13183" y="21252"/>
                  </a:cubicBezTo>
                  <a:cubicBezTo>
                    <a:pt x="12765" y="21063"/>
                    <a:pt x="12040" y="20523"/>
                    <a:pt x="12040" y="20523"/>
                  </a:cubicBezTo>
                  <a:cubicBezTo>
                    <a:pt x="11901" y="20334"/>
                    <a:pt x="11817" y="20091"/>
                    <a:pt x="11650" y="19956"/>
                  </a:cubicBezTo>
                  <a:cubicBezTo>
                    <a:pt x="11511" y="19848"/>
                    <a:pt x="11232" y="19902"/>
                    <a:pt x="11093" y="19767"/>
                  </a:cubicBezTo>
                  <a:cubicBezTo>
                    <a:pt x="10089" y="18795"/>
                    <a:pt x="11845" y="19524"/>
                    <a:pt x="10312" y="19038"/>
                  </a:cubicBezTo>
                  <a:cubicBezTo>
                    <a:pt x="8055" y="17526"/>
                    <a:pt x="4933" y="17121"/>
                    <a:pt x="2285" y="16797"/>
                  </a:cubicBezTo>
                  <a:cubicBezTo>
                    <a:pt x="1644" y="16392"/>
                    <a:pt x="1198" y="15960"/>
                    <a:pt x="753" y="15339"/>
                  </a:cubicBezTo>
                  <a:cubicBezTo>
                    <a:pt x="557" y="14745"/>
                    <a:pt x="223" y="14259"/>
                    <a:pt x="0" y="13665"/>
                  </a:cubicBezTo>
                  <a:cubicBezTo>
                    <a:pt x="56" y="12504"/>
                    <a:pt x="84" y="11316"/>
                    <a:pt x="195" y="10155"/>
                  </a:cubicBezTo>
                  <a:cubicBezTo>
                    <a:pt x="362" y="8346"/>
                    <a:pt x="2508" y="6105"/>
                    <a:pt x="4013" y="5133"/>
                  </a:cubicBezTo>
                  <a:cubicBezTo>
                    <a:pt x="4766" y="4134"/>
                    <a:pt x="5853" y="3621"/>
                    <a:pt x="6884" y="2919"/>
                  </a:cubicBezTo>
                  <a:cubicBezTo>
                    <a:pt x="7302" y="2649"/>
                    <a:pt x="7609" y="2271"/>
                    <a:pt x="8027" y="2001"/>
                  </a:cubicBezTo>
                  <a:cubicBezTo>
                    <a:pt x="10006" y="732"/>
                    <a:pt x="12626" y="543"/>
                    <a:pt x="14911" y="327"/>
                  </a:cubicBezTo>
                  <a:cubicBezTo>
                    <a:pt x="16305" y="-159"/>
                    <a:pt x="17447" y="3"/>
                    <a:pt x="18924" y="138"/>
                  </a:cubicBezTo>
                  <a:cubicBezTo>
                    <a:pt x="19175" y="192"/>
                    <a:pt x="19454" y="219"/>
                    <a:pt x="19677" y="327"/>
                  </a:cubicBezTo>
                  <a:cubicBezTo>
                    <a:pt x="20095" y="543"/>
                    <a:pt x="20820" y="1083"/>
                    <a:pt x="20820" y="1083"/>
                  </a:cubicBezTo>
                  <a:cubicBezTo>
                    <a:pt x="21238" y="2244"/>
                    <a:pt x="21600" y="2190"/>
                    <a:pt x="21015" y="2190"/>
                  </a:cubicBezTo>
                  <a:close/>
                  <a:moveTo>
                    <a:pt x="21015" y="2190"/>
                  </a:move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07" name="AutoShape 7">
              <a:extLst>
                <a:ext uri="{FF2B5EF4-FFF2-40B4-BE49-F238E27FC236}">
                  <a16:creationId xmlns:a16="http://schemas.microsoft.com/office/drawing/2014/main" id="{47045346-E95A-274C-93A2-B2E43DB7FB5A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" y="595"/>
              <a:ext cx="619" cy="734"/>
            </a:xfrm>
            <a:custGeom>
              <a:avLst/>
              <a:gdLst/>
              <a:ahLst/>
              <a:cxnLst/>
              <a:rect l="0" t="0" r="r" b="b"/>
              <a:pathLst>
                <a:path w="20993" h="21600">
                  <a:moveTo>
                    <a:pt x="3636" y="0"/>
                  </a:moveTo>
                  <a:cubicBezTo>
                    <a:pt x="3569" y="765"/>
                    <a:pt x="3467" y="3472"/>
                    <a:pt x="3162" y="4650"/>
                  </a:cubicBezTo>
                  <a:cubicBezTo>
                    <a:pt x="2890" y="5621"/>
                    <a:pt x="2450" y="6209"/>
                    <a:pt x="2009" y="7063"/>
                  </a:cubicBezTo>
                  <a:cubicBezTo>
                    <a:pt x="1195" y="8652"/>
                    <a:pt x="822" y="10447"/>
                    <a:pt x="144" y="12095"/>
                  </a:cubicBezTo>
                  <a:cubicBezTo>
                    <a:pt x="-127" y="14478"/>
                    <a:pt x="-297" y="18481"/>
                    <a:pt x="2246" y="20187"/>
                  </a:cubicBezTo>
                  <a:cubicBezTo>
                    <a:pt x="3196" y="20835"/>
                    <a:pt x="4077" y="21041"/>
                    <a:pt x="5027" y="21600"/>
                  </a:cubicBezTo>
                  <a:cubicBezTo>
                    <a:pt x="5807" y="21541"/>
                    <a:pt x="6587" y="21512"/>
                    <a:pt x="7366" y="21394"/>
                  </a:cubicBezTo>
                  <a:cubicBezTo>
                    <a:pt x="7841" y="21306"/>
                    <a:pt x="8757" y="20982"/>
                    <a:pt x="8757" y="20982"/>
                  </a:cubicBezTo>
                  <a:cubicBezTo>
                    <a:pt x="9164" y="20717"/>
                    <a:pt x="9740" y="20658"/>
                    <a:pt x="10147" y="20393"/>
                  </a:cubicBezTo>
                  <a:cubicBezTo>
                    <a:pt x="10384" y="20246"/>
                    <a:pt x="10418" y="19923"/>
                    <a:pt x="10622" y="19775"/>
                  </a:cubicBezTo>
                  <a:cubicBezTo>
                    <a:pt x="10791" y="19658"/>
                    <a:pt x="12181" y="19393"/>
                    <a:pt x="12249" y="19363"/>
                  </a:cubicBezTo>
                  <a:cubicBezTo>
                    <a:pt x="13707" y="18981"/>
                    <a:pt x="15064" y="18481"/>
                    <a:pt x="16420" y="17951"/>
                  </a:cubicBezTo>
                  <a:cubicBezTo>
                    <a:pt x="17743" y="17451"/>
                    <a:pt x="19133" y="17480"/>
                    <a:pt x="20387" y="16744"/>
                  </a:cubicBezTo>
                  <a:cubicBezTo>
                    <a:pt x="20625" y="16009"/>
                    <a:pt x="21303" y="15685"/>
                    <a:pt x="20828" y="14920"/>
                  </a:cubicBezTo>
                  <a:cubicBezTo>
                    <a:pt x="20557" y="14508"/>
                    <a:pt x="20218" y="14125"/>
                    <a:pt x="19913" y="13713"/>
                  </a:cubicBezTo>
                  <a:cubicBezTo>
                    <a:pt x="19743" y="13507"/>
                    <a:pt x="19438" y="13125"/>
                    <a:pt x="19438" y="13125"/>
                  </a:cubicBezTo>
                  <a:cubicBezTo>
                    <a:pt x="18929" y="11771"/>
                    <a:pt x="19608" y="13184"/>
                    <a:pt x="18522" y="12095"/>
                  </a:cubicBezTo>
                  <a:cubicBezTo>
                    <a:pt x="17675" y="11241"/>
                    <a:pt x="17471" y="10682"/>
                    <a:pt x="17132" y="9682"/>
                  </a:cubicBezTo>
                  <a:cubicBezTo>
                    <a:pt x="17370" y="8357"/>
                    <a:pt x="17607" y="7445"/>
                    <a:pt x="18760" y="644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08" name="AutoShape 8">
              <a:extLst>
                <a:ext uri="{FF2B5EF4-FFF2-40B4-BE49-F238E27FC236}">
                  <a16:creationId xmlns:a16="http://schemas.microsoft.com/office/drawing/2014/main" id="{7CC5D7CB-F55E-A56C-1EB4-510A419000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37" y="1164"/>
              <a:ext cx="981" cy="850"/>
            </a:xfrm>
            <a:custGeom>
              <a:avLst/>
              <a:gdLst/>
              <a:ahLst/>
              <a:cxnLst/>
              <a:rect l="0" t="0" r="r" b="b"/>
              <a:pathLst>
                <a:path w="21360" h="21600">
                  <a:moveTo>
                    <a:pt x="5531" y="3837"/>
                  </a:moveTo>
                  <a:cubicBezTo>
                    <a:pt x="5378" y="3964"/>
                    <a:pt x="5182" y="4040"/>
                    <a:pt x="5073" y="4193"/>
                  </a:cubicBezTo>
                  <a:cubicBezTo>
                    <a:pt x="4986" y="4320"/>
                    <a:pt x="5030" y="4574"/>
                    <a:pt x="4921" y="4701"/>
                  </a:cubicBezTo>
                  <a:cubicBezTo>
                    <a:pt x="4725" y="4930"/>
                    <a:pt x="3331" y="5514"/>
                    <a:pt x="3135" y="5591"/>
                  </a:cubicBezTo>
                  <a:cubicBezTo>
                    <a:pt x="2961" y="5667"/>
                    <a:pt x="2852" y="5845"/>
                    <a:pt x="2700" y="5921"/>
                  </a:cubicBezTo>
                  <a:cubicBezTo>
                    <a:pt x="2003" y="6277"/>
                    <a:pt x="1502" y="6328"/>
                    <a:pt x="893" y="6810"/>
                  </a:cubicBezTo>
                  <a:cubicBezTo>
                    <a:pt x="697" y="7166"/>
                    <a:pt x="501" y="7496"/>
                    <a:pt x="305" y="7852"/>
                  </a:cubicBezTo>
                  <a:cubicBezTo>
                    <a:pt x="131" y="8157"/>
                    <a:pt x="0" y="8894"/>
                    <a:pt x="0" y="8894"/>
                  </a:cubicBezTo>
                  <a:cubicBezTo>
                    <a:pt x="109" y="9961"/>
                    <a:pt x="87" y="11359"/>
                    <a:pt x="457" y="12376"/>
                  </a:cubicBezTo>
                  <a:cubicBezTo>
                    <a:pt x="653" y="12909"/>
                    <a:pt x="1002" y="13417"/>
                    <a:pt x="1198" y="13951"/>
                  </a:cubicBezTo>
                  <a:cubicBezTo>
                    <a:pt x="1677" y="15171"/>
                    <a:pt x="2156" y="16645"/>
                    <a:pt x="2983" y="17610"/>
                  </a:cubicBezTo>
                  <a:cubicBezTo>
                    <a:pt x="3636" y="18373"/>
                    <a:pt x="4812" y="18881"/>
                    <a:pt x="5683" y="19160"/>
                  </a:cubicBezTo>
                  <a:cubicBezTo>
                    <a:pt x="6902" y="20152"/>
                    <a:pt x="8448" y="19948"/>
                    <a:pt x="9864" y="20050"/>
                  </a:cubicBezTo>
                  <a:cubicBezTo>
                    <a:pt x="12411" y="21092"/>
                    <a:pt x="14915" y="21448"/>
                    <a:pt x="17615" y="21600"/>
                  </a:cubicBezTo>
                  <a:cubicBezTo>
                    <a:pt x="18116" y="21549"/>
                    <a:pt x="18617" y="21549"/>
                    <a:pt x="19118" y="21448"/>
                  </a:cubicBezTo>
                  <a:cubicBezTo>
                    <a:pt x="19423" y="21371"/>
                    <a:pt x="20010" y="21092"/>
                    <a:pt x="20010" y="21092"/>
                  </a:cubicBezTo>
                  <a:cubicBezTo>
                    <a:pt x="20468" y="20558"/>
                    <a:pt x="20707" y="20228"/>
                    <a:pt x="20903" y="19516"/>
                  </a:cubicBezTo>
                  <a:cubicBezTo>
                    <a:pt x="21034" y="17636"/>
                    <a:pt x="21600" y="15450"/>
                    <a:pt x="20598" y="13773"/>
                  </a:cubicBezTo>
                  <a:cubicBezTo>
                    <a:pt x="20424" y="13062"/>
                    <a:pt x="20206" y="12376"/>
                    <a:pt x="20010" y="11689"/>
                  </a:cubicBezTo>
                  <a:cubicBezTo>
                    <a:pt x="19902" y="11334"/>
                    <a:pt x="19706" y="10622"/>
                    <a:pt x="19706" y="10622"/>
                  </a:cubicBezTo>
                  <a:cubicBezTo>
                    <a:pt x="19836" y="9250"/>
                    <a:pt x="19793" y="8462"/>
                    <a:pt x="20751" y="7674"/>
                  </a:cubicBezTo>
                  <a:cubicBezTo>
                    <a:pt x="20925" y="7090"/>
                    <a:pt x="21186" y="6683"/>
                    <a:pt x="21360" y="6099"/>
                  </a:cubicBezTo>
                  <a:cubicBezTo>
                    <a:pt x="21230" y="4549"/>
                    <a:pt x="21230" y="2338"/>
                    <a:pt x="19706" y="1753"/>
                  </a:cubicBezTo>
                  <a:cubicBezTo>
                    <a:pt x="19074" y="966"/>
                    <a:pt x="17354" y="0"/>
                    <a:pt x="16418" y="0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09" name="AutoShape 9">
              <a:extLst>
                <a:ext uri="{FF2B5EF4-FFF2-40B4-BE49-F238E27FC236}">
                  <a16:creationId xmlns:a16="http://schemas.microsoft.com/office/drawing/2014/main" id="{59DC63F9-B03A-B104-D6DA-3D4E02BA327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4" y="561"/>
              <a:ext cx="521" cy="775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0" y="0"/>
                  </a:moveTo>
                  <a:cubicBezTo>
                    <a:pt x="1410" y="307"/>
                    <a:pt x="2861" y="279"/>
                    <a:pt x="4270" y="557"/>
                  </a:cubicBezTo>
                  <a:cubicBezTo>
                    <a:pt x="6094" y="892"/>
                    <a:pt x="7670" y="1505"/>
                    <a:pt x="9411" y="1895"/>
                  </a:cubicBezTo>
                  <a:cubicBezTo>
                    <a:pt x="9577" y="2090"/>
                    <a:pt x="9660" y="2369"/>
                    <a:pt x="9950" y="2481"/>
                  </a:cubicBezTo>
                  <a:cubicBezTo>
                    <a:pt x="10157" y="2564"/>
                    <a:pt x="12977" y="3345"/>
                    <a:pt x="13391" y="3428"/>
                  </a:cubicBezTo>
                  <a:cubicBezTo>
                    <a:pt x="15796" y="3149"/>
                    <a:pt x="15340" y="2815"/>
                    <a:pt x="17910" y="3038"/>
                  </a:cubicBezTo>
                  <a:cubicBezTo>
                    <a:pt x="19154" y="3317"/>
                    <a:pt x="19817" y="3372"/>
                    <a:pt x="20771" y="4013"/>
                  </a:cubicBezTo>
                  <a:cubicBezTo>
                    <a:pt x="21517" y="5463"/>
                    <a:pt x="21227" y="4766"/>
                    <a:pt x="21600" y="6104"/>
                  </a:cubicBezTo>
                  <a:cubicBezTo>
                    <a:pt x="21517" y="6856"/>
                    <a:pt x="21517" y="7637"/>
                    <a:pt x="21351" y="8389"/>
                  </a:cubicBezTo>
                  <a:cubicBezTo>
                    <a:pt x="20937" y="10145"/>
                    <a:pt x="19071" y="12040"/>
                    <a:pt x="17910" y="13573"/>
                  </a:cubicBezTo>
                  <a:cubicBezTo>
                    <a:pt x="16832" y="14967"/>
                    <a:pt x="17496" y="16388"/>
                    <a:pt x="15381" y="17391"/>
                  </a:cubicBezTo>
                  <a:cubicBezTo>
                    <a:pt x="15008" y="18060"/>
                    <a:pt x="13847" y="18897"/>
                    <a:pt x="12811" y="19092"/>
                  </a:cubicBezTo>
                  <a:cubicBezTo>
                    <a:pt x="10531" y="20123"/>
                    <a:pt x="8250" y="20429"/>
                    <a:pt x="5680" y="21015"/>
                  </a:cubicBezTo>
                  <a:cubicBezTo>
                    <a:pt x="4726" y="21461"/>
                    <a:pt x="5099" y="21238"/>
                    <a:pt x="4560" y="21600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10" name="AutoShape 10">
              <a:extLst>
                <a:ext uri="{FF2B5EF4-FFF2-40B4-BE49-F238E27FC236}">
                  <a16:creationId xmlns:a16="http://schemas.microsoft.com/office/drawing/2014/main" id="{8BE927AF-B5AF-9615-E320-825C5BAFB41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4" y="1164"/>
              <a:ext cx="466" cy="905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13674" y="0"/>
                  </a:moveTo>
                  <a:cubicBezTo>
                    <a:pt x="14694" y="549"/>
                    <a:pt x="16084" y="1241"/>
                    <a:pt x="17475" y="1480"/>
                  </a:cubicBezTo>
                  <a:cubicBezTo>
                    <a:pt x="18124" y="1599"/>
                    <a:pt x="19375" y="1814"/>
                    <a:pt x="19375" y="1814"/>
                  </a:cubicBezTo>
                  <a:cubicBezTo>
                    <a:pt x="19839" y="2172"/>
                    <a:pt x="20580" y="2411"/>
                    <a:pt x="20997" y="2792"/>
                  </a:cubicBezTo>
                  <a:cubicBezTo>
                    <a:pt x="21322" y="3103"/>
                    <a:pt x="21600" y="3771"/>
                    <a:pt x="21600" y="3771"/>
                  </a:cubicBezTo>
                  <a:cubicBezTo>
                    <a:pt x="20627" y="5657"/>
                    <a:pt x="18773" y="7280"/>
                    <a:pt x="15250" y="8187"/>
                  </a:cubicBezTo>
                  <a:cubicBezTo>
                    <a:pt x="14462" y="8783"/>
                    <a:pt x="13720" y="8807"/>
                    <a:pt x="12700" y="9332"/>
                  </a:cubicBezTo>
                  <a:cubicBezTo>
                    <a:pt x="11495" y="11170"/>
                    <a:pt x="14879" y="10860"/>
                    <a:pt x="17475" y="10979"/>
                  </a:cubicBezTo>
                  <a:cubicBezTo>
                    <a:pt x="18355" y="12268"/>
                    <a:pt x="18355" y="11647"/>
                    <a:pt x="17475" y="12936"/>
                  </a:cubicBezTo>
                  <a:cubicBezTo>
                    <a:pt x="17243" y="13270"/>
                    <a:pt x="16826" y="13915"/>
                    <a:pt x="16826" y="13915"/>
                  </a:cubicBezTo>
                  <a:cubicBezTo>
                    <a:pt x="16918" y="14130"/>
                    <a:pt x="17011" y="14344"/>
                    <a:pt x="17150" y="14559"/>
                  </a:cubicBezTo>
                  <a:cubicBezTo>
                    <a:pt x="17336" y="14893"/>
                    <a:pt x="17799" y="15562"/>
                    <a:pt x="17799" y="15562"/>
                  </a:cubicBezTo>
                  <a:cubicBezTo>
                    <a:pt x="17938" y="16755"/>
                    <a:pt x="19375" y="20001"/>
                    <a:pt x="15899" y="20621"/>
                  </a:cubicBezTo>
                  <a:cubicBezTo>
                    <a:pt x="14462" y="21361"/>
                    <a:pt x="12793" y="21433"/>
                    <a:pt x="10800" y="21600"/>
                  </a:cubicBezTo>
                  <a:cubicBezTo>
                    <a:pt x="9085" y="21481"/>
                    <a:pt x="7648" y="21409"/>
                    <a:pt x="6026" y="21123"/>
                  </a:cubicBezTo>
                  <a:cubicBezTo>
                    <a:pt x="3755" y="20335"/>
                    <a:pt x="4682" y="20741"/>
                    <a:pt x="3198" y="19977"/>
                  </a:cubicBezTo>
                  <a:cubicBezTo>
                    <a:pt x="2503" y="18879"/>
                    <a:pt x="1483" y="18927"/>
                    <a:pt x="0" y="18163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11" name="AutoShape 11">
              <a:extLst>
                <a:ext uri="{FF2B5EF4-FFF2-40B4-BE49-F238E27FC236}">
                  <a16:creationId xmlns:a16="http://schemas.microsoft.com/office/drawing/2014/main" id="{6D9D5642-EFE9-3F27-35DF-6A81477DAEE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4" y="60"/>
              <a:ext cx="720" cy="809"/>
            </a:xfrm>
            <a:custGeom>
              <a:avLst/>
              <a:gdLst/>
              <a:ahLst/>
              <a:cxnLst/>
              <a:rect l="0" t="0" r="r" b="b"/>
              <a:pathLst>
                <a:path w="21600" h="21600">
                  <a:moveTo>
                    <a:pt x="0" y="0"/>
                  </a:moveTo>
                  <a:cubicBezTo>
                    <a:pt x="2580" y="481"/>
                    <a:pt x="5250" y="267"/>
                    <a:pt x="7830" y="748"/>
                  </a:cubicBezTo>
                  <a:cubicBezTo>
                    <a:pt x="9270" y="1015"/>
                    <a:pt x="10170" y="1842"/>
                    <a:pt x="11520" y="2189"/>
                  </a:cubicBezTo>
                  <a:cubicBezTo>
                    <a:pt x="11910" y="2430"/>
                    <a:pt x="12390" y="2483"/>
                    <a:pt x="12750" y="2750"/>
                  </a:cubicBezTo>
                  <a:cubicBezTo>
                    <a:pt x="13980" y="3658"/>
                    <a:pt x="12360" y="3097"/>
                    <a:pt x="13770" y="3471"/>
                  </a:cubicBezTo>
                  <a:cubicBezTo>
                    <a:pt x="13920" y="3658"/>
                    <a:pt x="13980" y="3898"/>
                    <a:pt x="14190" y="4032"/>
                  </a:cubicBezTo>
                  <a:cubicBezTo>
                    <a:pt x="14370" y="4165"/>
                    <a:pt x="14670" y="4085"/>
                    <a:pt x="14820" y="4219"/>
                  </a:cubicBezTo>
                  <a:cubicBezTo>
                    <a:pt x="14940" y="4325"/>
                    <a:pt x="15150" y="5206"/>
                    <a:pt x="15210" y="5313"/>
                  </a:cubicBezTo>
                  <a:cubicBezTo>
                    <a:pt x="15450" y="5714"/>
                    <a:pt x="15780" y="6034"/>
                    <a:pt x="16050" y="6408"/>
                  </a:cubicBezTo>
                  <a:cubicBezTo>
                    <a:pt x="16200" y="6595"/>
                    <a:pt x="16470" y="6969"/>
                    <a:pt x="16470" y="6969"/>
                  </a:cubicBezTo>
                  <a:cubicBezTo>
                    <a:pt x="16740" y="7770"/>
                    <a:pt x="17280" y="8410"/>
                    <a:pt x="17700" y="9158"/>
                  </a:cubicBezTo>
                  <a:cubicBezTo>
                    <a:pt x="18120" y="9906"/>
                    <a:pt x="18390" y="10653"/>
                    <a:pt x="18930" y="11347"/>
                  </a:cubicBezTo>
                  <a:cubicBezTo>
                    <a:pt x="19320" y="12362"/>
                    <a:pt x="20100" y="13216"/>
                    <a:pt x="20790" y="14097"/>
                  </a:cubicBezTo>
                  <a:cubicBezTo>
                    <a:pt x="21180" y="14578"/>
                    <a:pt x="21600" y="15753"/>
                    <a:pt x="21600" y="15753"/>
                  </a:cubicBezTo>
                  <a:cubicBezTo>
                    <a:pt x="21210" y="16741"/>
                    <a:pt x="21180" y="17195"/>
                    <a:pt x="20160" y="17755"/>
                  </a:cubicBezTo>
                  <a:cubicBezTo>
                    <a:pt x="19860" y="18583"/>
                    <a:pt x="18960" y="18716"/>
                    <a:pt x="18090" y="19224"/>
                  </a:cubicBezTo>
                  <a:cubicBezTo>
                    <a:pt x="17670" y="19464"/>
                    <a:pt x="16860" y="19971"/>
                    <a:pt x="16860" y="19971"/>
                  </a:cubicBezTo>
                  <a:cubicBezTo>
                    <a:pt x="16380" y="21146"/>
                    <a:pt x="17040" y="19971"/>
                    <a:pt x="16050" y="20692"/>
                  </a:cubicBezTo>
                  <a:cubicBezTo>
                    <a:pt x="15870" y="20826"/>
                    <a:pt x="15840" y="21119"/>
                    <a:pt x="15630" y="21253"/>
                  </a:cubicBezTo>
                  <a:cubicBezTo>
                    <a:pt x="15300" y="21493"/>
                    <a:pt x="14820" y="21467"/>
                    <a:pt x="14400" y="21600"/>
                  </a:cubicBezTo>
                  <a:cubicBezTo>
                    <a:pt x="13860" y="21520"/>
                    <a:pt x="12930" y="21253"/>
                    <a:pt x="12330" y="21253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12" name="AutoShape 12">
              <a:extLst>
                <a:ext uri="{FF2B5EF4-FFF2-40B4-BE49-F238E27FC236}">
                  <a16:creationId xmlns:a16="http://schemas.microsoft.com/office/drawing/2014/main" id="{0909BD0D-B1D6-5455-0849-4DE1A5FDAF48}"/>
                </a:ext>
              </a:extLst>
            </p:cNvPr>
            <p:cNvSpPr>
              <a:spLocks/>
            </p:cNvSpPr>
            <p:nvPr/>
          </p:nvSpPr>
          <p:spPr bwMode="auto">
            <a:xfrm>
              <a:off x="1514" y="238"/>
              <a:ext cx="715" cy="967"/>
            </a:xfrm>
            <a:custGeom>
              <a:avLst/>
              <a:gdLst/>
              <a:ahLst/>
              <a:cxnLst/>
              <a:rect l="0" t="0" r="r" b="b"/>
              <a:pathLst>
                <a:path w="21294" h="21162">
                  <a:moveTo>
                    <a:pt x="4508" y="2101"/>
                  </a:moveTo>
                  <a:cubicBezTo>
                    <a:pt x="5193" y="1795"/>
                    <a:pt x="5491" y="1401"/>
                    <a:pt x="6147" y="1050"/>
                  </a:cubicBezTo>
                  <a:cubicBezTo>
                    <a:pt x="6921" y="263"/>
                    <a:pt x="8381" y="153"/>
                    <a:pt x="9633" y="0"/>
                  </a:cubicBezTo>
                  <a:cubicBezTo>
                    <a:pt x="11182" y="88"/>
                    <a:pt x="12671" y="109"/>
                    <a:pt x="14131" y="460"/>
                  </a:cubicBezTo>
                  <a:cubicBezTo>
                    <a:pt x="14519" y="657"/>
                    <a:pt x="15055" y="766"/>
                    <a:pt x="15353" y="1050"/>
                  </a:cubicBezTo>
                  <a:cubicBezTo>
                    <a:pt x="16634" y="2188"/>
                    <a:pt x="14280" y="853"/>
                    <a:pt x="16157" y="1816"/>
                  </a:cubicBezTo>
                  <a:cubicBezTo>
                    <a:pt x="16574" y="2670"/>
                    <a:pt x="16068" y="1838"/>
                    <a:pt x="16991" y="2714"/>
                  </a:cubicBezTo>
                  <a:cubicBezTo>
                    <a:pt x="17587" y="3261"/>
                    <a:pt x="18064" y="3917"/>
                    <a:pt x="18600" y="4508"/>
                  </a:cubicBezTo>
                  <a:cubicBezTo>
                    <a:pt x="18839" y="4771"/>
                    <a:pt x="18868" y="5099"/>
                    <a:pt x="19017" y="5405"/>
                  </a:cubicBezTo>
                  <a:cubicBezTo>
                    <a:pt x="19107" y="5581"/>
                    <a:pt x="19345" y="5690"/>
                    <a:pt x="19434" y="5865"/>
                  </a:cubicBezTo>
                  <a:cubicBezTo>
                    <a:pt x="19852" y="6543"/>
                    <a:pt x="19881" y="7069"/>
                    <a:pt x="20447" y="7660"/>
                  </a:cubicBezTo>
                  <a:cubicBezTo>
                    <a:pt x="20924" y="9016"/>
                    <a:pt x="20686" y="8469"/>
                    <a:pt x="21073" y="9323"/>
                  </a:cubicBezTo>
                  <a:cubicBezTo>
                    <a:pt x="21520" y="11927"/>
                    <a:pt x="21460" y="14772"/>
                    <a:pt x="19643" y="17114"/>
                  </a:cubicBezTo>
                  <a:cubicBezTo>
                    <a:pt x="18958" y="17989"/>
                    <a:pt x="17945" y="19127"/>
                    <a:pt x="16783" y="19674"/>
                  </a:cubicBezTo>
                  <a:cubicBezTo>
                    <a:pt x="16366" y="19871"/>
                    <a:pt x="16008" y="20112"/>
                    <a:pt x="15561" y="20265"/>
                  </a:cubicBezTo>
                  <a:cubicBezTo>
                    <a:pt x="15174" y="20396"/>
                    <a:pt x="14310" y="20571"/>
                    <a:pt x="14310" y="20571"/>
                  </a:cubicBezTo>
                  <a:cubicBezTo>
                    <a:pt x="12314" y="21600"/>
                    <a:pt x="9603" y="21119"/>
                    <a:pt x="7368" y="20571"/>
                  </a:cubicBezTo>
                  <a:cubicBezTo>
                    <a:pt x="7160" y="20462"/>
                    <a:pt x="6951" y="20396"/>
                    <a:pt x="6772" y="20265"/>
                  </a:cubicBezTo>
                  <a:cubicBezTo>
                    <a:pt x="6594" y="20134"/>
                    <a:pt x="6534" y="19937"/>
                    <a:pt x="6355" y="19827"/>
                  </a:cubicBezTo>
                  <a:cubicBezTo>
                    <a:pt x="6266" y="19784"/>
                    <a:pt x="4866" y="19083"/>
                    <a:pt x="4508" y="18908"/>
                  </a:cubicBezTo>
                  <a:cubicBezTo>
                    <a:pt x="4091" y="18711"/>
                    <a:pt x="3287" y="18317"/>
                    <a:pt x="3287" y="18317"/>
                  </a:cubicBezTo>
                  <a:cubicBezTo>
                    <a:pt x="2661" y="17617"/>
                    <a:pt x="1737" y="16851"/>
                    <a:pt x="1261" y="16063"/>
                  </a:cubicBezTo>
                  <a:cubicBezTo>
                    <a:pt x="575" y="14903"/>
                    <a:pt x="1320" y="15407"/>
                    <a:pt x="218" y="14860"/>
                  </a:cubicBezTo>
                  <a:cubicBezTo>
                    <a:pt x="-80" y="14225"/>
                    <a:pt x="9" y="14575"/>
                    <a:pt x="9" y="13809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256013" name="AutoShape 13">
              <a:extLst>
                <a:ext uri="{FF2B5EF4-FFF2-40B4-BE49-F238E27FC236}">
                  <a16:creationId xmlns:a16="http://schemas.microsoft.com/office/drawing/2014/main" id="{D8D64962-24C2-F024-A8D6-09288CA986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" y="1137"/>
              <a:ext cx="672" cy="905"/>
            </a:xfrm>
            <a:custGeom>
              <a:avLst/>
              <a:gdLst/>
              <a:ahLst/>
              <a:cxnLst/>
              <a:rect l="0" t="0" r="r" b="b"/>
              <a:pathLst>
                <a:path w="21568" h="21600">
                  <a:moveTo>
                    <a:pt x="18936" y="0"/>
                  </a:moveTo>
                  <a:cubicBezTo>
                    <a:pt x="19642" y="334"/>
                    <a:pt x="19963" y="788"/>
                    <a:pt x="20669" y="1146"/>
                  </a:cubicBezTo>
                  <a:cubicBezTo>
                    <a:pt x="21247" y="2363"/>
                    <a:pt x="20798" y="4320"/>
                    <a:pt x="20252" y="5561"/>
                  </a:cubicBezTo>
                  <a:cubicBezTo>
                    <a:pt x="20637" y="6659"/>
                    <a:pt x="21119" y="7184"/>
                    <a:pt x="21568" y="8187"/>
                  </a:cubicBezTo>
                  <a:cubicBezTo>
                    <a:pt x="21440" y="9308"/>
                    <a:pt x="21600" y="11361"/>
                    <a:pt x="19803" y="11934"/>
                  </a:cubicBezTo>
                  <a:cubicBezTo>
                    <a:pt x="19385" y="12077"/>
                    <a:pt x="18936" y="12149"/>
                    <a:pt x="18487" y="12268"/>
                  </a:cubicBezTo>
                  <a:cubicBezTo>
                    <a:pt x="18230" y="12339"/>
                    <a:pt x="18070" y="12554"/>
                    <a:pt x="17813" y="12602"/>
                  </a:cubicBezTo>
                  <a:cubicBezTo>
                    <a:pt x="16657" y="12769"/>
                    <a:pt x="14314" y="12912"/>
                    <a:pt x="14314" y="12912"/>
                  </a:cubicBezTo>
                  <a:cubicBezTo>
                    <a:pt x="13255" y="13175"/>
                    <a:pt x="12517" y="13318"/>
                    <a:pt x="11651" y="13748"/>
                  </a:cubicBezTo>
                  <a:cubicBezTo>
                    <a:pt x="10977" y="14511"/>
                    <a:pt x="11297" y="14058"/>
                    <a:pt x="10784" y="15204"/>
                  </a:cubicBezTo>
                  <a:cubicBezTo>
                    <a:pt x="10720" y="15371"/>
                    <a:pt x="10559" y="15705"/>
                    <a:pt x="10559" y="15705"/>
                  </a:cubicBezTo>
                  <a:cubicBezTo>
                    <a:pt x="10816" y="17017"/>
                    <a:pt x="10912" y="18330"/>
                    <a:pt x="9885" y="19476"/>
                  </a:cubicBezTo>
                  <a:cubicBezTo>
                    <a:pt x="9564" y="20311"/>
                    <a:pt x="9051" y="20693"/>
                    <a:pt x="7927" y="20932"/>
                  </a:cubicBezTo>
                  <a:cubicBezTo>
                    <a:pt x="7703" y="21051"/>
                    <a:pt x="7510" y="21194"/>
                    <a:pt x="7253" y="21266"/>
                  </a:cubicBezTo>
                  <a:cubicBezTo>
                    <a:pt x="6836" y="21409"/>
                    <a:pt x="5938" y="21600"/>
                    <a:pt x="5938" y="21600"/>
                  </a:cubicBezTo>
                  <a:cubicBezTo>
                    <a:pt x="4365" y="21481"/>
                    <a:pt x="3884" y="21552"/>
                    <a:pt x="2632" y="21266"/>
                  </a:cubicBezTo>
                  <a:cubicBezTo>
                    <a:pt x="2182" y="21170"/>
                    <a:pt x="1316" y="20932"/>
                    <a:pt x="1316" y="20932"/>
                  </a:cubicBezTo>
                  <a:cubicBezTo>
                    <a:pt x="1155" y="20765"/>
                    <a:pt x="1059" y="20574"/>
                    <a:pt x="867" y="20454"/>
                  </a:cubicBezTo>
                  <a:cubicBezTo>
                    <a:pt x="674" y="20359"/>
                    <a:pt x="385" y="20407"/>
                    <a:pt x="225" y="20287"/>
                  </a:cubicBezTo>
                  <a:cubicBezTo>
                    <a:pt x="64" y="20168"/>
                    <a:pt x="0" y="19786"/>
                    <a:pt x="0" y="19786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HK"/>
            </a:p>
          </p:txBody>
        </p:sp>
      </p:grpSp>
      <p:sp>
        <p:nvSpPr>
          <p:cNvPr id="256015" name="Rectangle 15">
            <a:extLst>
              <a:ext uri="{FF2B5EF4-FFF2-40B4-BE49-F238E27FC236}">
                <a16:creationId xmlns:a16="http://schemas.microsoft.com/office/drawing/2014/main" id="{36AA89C5-1AA9-6575-77B4-058741FCDEDA}"/>
              </a:ext>
            </a:extLst>
          </p:cNvPr>
          <p:cNvSpPr>
            <a:spLocks/>
          </p:cNvSpPr>
          <p:nvPr/>
        </p:nvSpPr>
        <p:spPr bwMode="auto">
          <a:xfrm>
            <a:off x="3810000" y="1143000"/>
            <a:ext cx="5029200" cy="246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40639" bIns="0">
            <a:sp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 sz="2400" b="0"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en-US" altLang="en-US" sz="2400" b="0">
                <a:sym typeface="Times New Roman" panose="02020603050405020304" pitchFamily="18" charset="0"/>
              </a:rPr>
              <a:t>Generate boxes where all</a:t>
            </a:r>
            <a:r>
              <a:rPr lang="en-US" altLang="zh-CN" sz="2400" b="0">
                <a:ea typeface="宋体" panose="02010600030101010101" pitchFamily="2" charset="-122"/>
                <a:sym typeface="Times New Roman" panose="02020603050405020304" pitchFamily="18" charset="0"/>
              </a:rPr>
              <a:t> </a:t>
            </a:r>
            <a:r>
              <a:rPr lang="en-US" altLang="en-US" sz="2400" b="0">
                <a:sym typeface="Times New Roman" panose="02020603050405020304" pitchFamily="18" charset="0"/>
              </a:rPr>
              <a:t>nodes are </a:t>
            </a:r>
            <a:endParaRPr lang="en-US" altLang="zh-CN" sz="2400" b="0">
              <a:ea typeface="宋体" panose="02010600030101010101" pitchFamily="2" charset="-122"/>
              <a:sym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b="0">
                <a:ea typeface="宋体" panose="02010600030101010101" pitchFamily="2" charset="-122"/>
                <a:sym typeface="Times New Roman" panose="02020603050405020304" pitchFamily="18" charset="0"/>
              </a:rPr>
              <a:t>     </a:t>
            </a:r>
            <a:r>
              <a:rPr lang="en-US" altLang="en-US" sz="2400" b="0">
                <a:sym typeface="Times New Roman" panose="02020603050405020304" pitchFamily="18" charset="0"/>
              </a:rPr>
              <a:t>within a distance </a:t>
            </a:r>
            <a:r>
              <a:rPr lang="en-US" altLang="en-US" sz="2400" b="0" i="1">
                <a:sym typeface="Times New Roman" panose="02020603050405020304" pitchFamily="18" charset="0"/>
              </a:rPr>
              <a:t>l</a:t>
            </a:r>
            <a:r>
              <a:rPr lang="en-US" altLang="en-US" sz="2400" b="0" baseline="-25000">
                <a:sym typeface="Times New Roman" panose="02020603050405020304" pitchFamily="18" charset="0"/>
              </a:rPr>
              <a:t>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b="0"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en-US" altLang="en-US" sz="2400" b="0">
                <a:cs typeface="Times New Roman" panose="02020603050405020304" pitchFamily="18" charset="0"/>
                <a:sym typeface="Times New Roman" panose="02020603050405020304" pitchFamily="18" charset="0"/>
              </a:rPr>
              <a:t>Calculate number of </a:t>
            </a:r>
            <a:r>
              <a:rPr lang="en-US" altLang="zh-CN" sz="2400" b="0">
                <a:ea typeface="宋体" panose="02010600030101010101" pitchFamily="2" charset="-122"/>
                <a:sym typeface="Times New Roman" panose="02020603050405020304" pitchFamily="18" charset="0"/>
              </a:rPr>
              <a:t>b</a:t>
            </a:r>
            <a:r>
              <a:rPr lang="en-US" altLang="en-US" sz="2400" b="0">
                <a:cs typeface="Times New Roman" panose="02020603050405020304" pitchFamily="18" charset="0"/>
                <a:sym typeface="Times New Roman" panose="02020603050405020304" pitchFamily="18" charset="0"/>
              </a:rPr>
              <a:t>oxes, </a:t>
            </a:r>
            <a:r>
              <a:rPr lang="en-US" altLang="en-US" sz="2400" b="0" i="1">
                <a:cs typeface="Times New Roman" panose="02020603050405020304" pitchFamily="18" charset="0"/>
                <a:sym typeface="Times New Roman" panose="02020603050405020304" pitchFamily="18" charset="0"/>
              </a:rPr>
              <a:t>N</a:t>
            </a:r>
            <a:r>
              <a:rPr lang="en-US" altLang="en-US" sz="2400" b="0" baseline="-25000"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r>
              <a:rPr lang="en-US" altLang="en-US" sz="2400" b="0">
                <a:cs typeface="Times New Roman" panose="02020603050405020304" pitchFamily="18" charset="0"/>
                <a:sym typeface="Times New Roman" panose="02020603050405020304" pitchFamily="18" charset="0"/>
              </a:rPr>
              <a:t>, of</a:t>
            </a:r>
            <a:endParaRPr lang="en-US" altLang="zh-CN" sz="2400" b="0">
              <a:ea typeface="宋体" panose="02010600030101010101" pitchFamily="2" charset="-122"/>
              <a:sym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b="0">
                <a:ea typeface="宋体" panose="02010600030101010101" pitchFamily="2" charset="-122"/>
                <a:sym typeface="Times New Roman" panose="02020603050405020304" pitchFamily="18" charset="0"/>
              </a:rPr>
              <a:t>     </a:t>
            </a:r>
            <a:r>
              <a:rPr lang="en-US" altLang="en-US" sz="2400" b="0">
                <a:cs typeface="Times New Roman" panose="02020603050405020304" pitchFamily="18" charset="0"/>
                <a:sym typeface="Times New Roman" panose="02020603050405020304" pitchFamily="18" charset="0"/>
              </a:rPr>
              <a:t>size </a:t>
            </a:r>
            <a:r>
              <a:rPr lang="en-US" altLang="en-US" sz="2400" b="0" i="1">
                <a:cs typeface="Times New Roman" panose="02020603050405020304" pitchFamily="18" charset="0"/>
                <a:sym typeface="Times New Roman" panose="02020603050405020304" pitchFamily="18" charset="0"/>
              </a:rPr>
              <a:t>l</a:t>
            </a:r>
            <a:r>
              <a:rPr lang="en-US" altLang="en-US" sz="2400" b="0" baseline="-25000"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r>
              <a:rPr lang="en-US" altLang="en-US" sz="2400" b="0">
                <a:cs typeface="Times New Roman" panose="02020603050405020304" pitchFamily="18" charset="0"/>
                <a:sym typeface="Times New Roman" panose="02020603050405020304" pitchFamily="18" charset="0"/>
              </a:rPr>
              <a:t> needed to cover the network </a:t>
            </a:r>
            <a:endParaRPr lang="en-US" altLang="zh-CN" sz="2400" b="0">
              <a:ea typeface="宋体" panose="02010600030101010101" pitchFamily="2" charset="-122"/>
              <a:sym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zh-CN" sz="800" b="0">
              <a:ea typeface="宋体" panose="02010600030101010101" pitchFamily="2" charset="-122"/>
              <a:sym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b="0">
                <a:ea typeface="宋体" panose="02010600030101010101" pitchFamily="2" charset="-122"/>
                <a:sym typeface="Times New Roman" panose="02020603050405020304" pitchFamily="18" charset="0"/>
              </a:rPr>
              <a:t> If fractal 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1000" b="0">
              <a:ea typeface="宋体" panose="02010600030101010101" pitchFamily="2" charset="-122"/>
              <a:sym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b="0" i="1">
                <a:ea typeface="宋体" panose="02010600030101010101" pitchFamily="2" charset="-122"/>
                <a:sym typeface="Times New Roman" panose="02020603050405020304" pitchFamily="18" charset="0"/>
              </a:rPr>
              <a:t>     d</a:t>
            </a:r>
            <a:r>
              <a:rPr lang="en-US" altLang="zh-CN" sz="2400" b="0" baseline="-25000">
                <a:ea typeface="宋体" panose="02010600030101010101" pitchFamily="2" charset="-122"/>
                <a:sym typeface="Times New Roman" panose="02020603050405020304" pitchFamily="18" charset="0"/>
              </a:rPr>
              <a:t>B</a:t>
            </a:r>
            <a:r>
              <a:rPr lang="en-US" altLang="zh-CN" sz="2400" b="0">
                <a:ea typeface="宋体" panose="02010600030101010101" pitchFamily="2" charset="-122"/>
                <a:sym typeface="Times New Roman" panose="02020603050405020304" pitchFamily="18" charset="0"/>
              </a:rPr>
              <a:t>: fractal dimension</a:t>
            </a:r>
            <a:endParaRPr lang="en-US" altLang="en-US" sz="2400" b="0"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256023" name="Rectangle 23">
            <a:extLst>
              <a:ext uri="{FF2B5EF4-FFF2-40B4-BE49-F238E27FC236}">
                <a16:creationId xmlns:a16="http://schemas.microsoft.com/office/drawing/2014/main" id="{B4F35700-5345-1697-077A-09253D86E7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Method I: Box-covering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aphicFrame>
        <p:nvGraphicFramePr>
          <p:cNvPr id="256024" name="Object 24">
            <a:extLst>
              <a:ext uri="{FF2B5EF4-FFF2-40B4-BE49-F238E27FC236}">
                <a16:creationId xmlns:a16="http://schemas.microsoft.com/office/drawing/2014/main" id="{6CDFE009-8890-7A30-68AB-B36B65E0EBFD}"/>
              </a:ext>
            </a:extLst>
          </p:cNvPr>
          <p:cNvGraphicFramePr>
            <a:graphicFrameLocks noGrp="1" noChangeAspect="1"/>
          </p:cNvGraphicFramePr>
          <p:nvPr>
            <p:ph/>
          </p:nvPr>
        </p:nvGraphicFramePr>
        <p:xfrm>
          <a:off x="6019800" y="2617788"/>
          <a:ext cx="1905000" cy="658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660240" imgH="228600" progId="Equation.3">
                  <p:embed/>
                </p:oleObj>
              </mc:Choice>
              <mc:Fallback>
                <p:oleObj name="Equation" r:id="rId4" imgW="660240" imgH="228600" progId="Equation.3">
                  <p:embed/>
                  <p:pic>
                    <p:nvPicPr>
                      <p:cNvPr id="256024" name="Object 24">
                        <a:extLst>
                          <a:ext uri="{FF2B5EF4-FFF2-40B4-BE49-F238E27FC236}">
                            <a16:creationId xmlns:a16="http://schemas.microsoft.com/office/drawing/2014/main" id="{6CDFE009-8890-7A30-68AB-B36B65E0EBF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2617788"/>
                        <a:ext cx="1905000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27" name="AutoShape 27">
            <a:extLst>
              <a:ext uri="{FF2B5EF4-FFF2-40B4-BE49-F238E27FC236}">
                <a16:creationId xmlns:a16="http://schemas.microsoft.com/office/drawing/2014/main" id="{7C1CFDE0-0802-5169-16DC-32C8632C2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2895600"/>
            <a:ext cx="533400" cy="152400"/>
          </a:xfrm>
          <a:prstGeom prst="leftRightArrow">
            <a:avLst>
              <a:gd name="adj1" fmla="val 50000"/>
              <a:gd name="adj2" fmla="val 7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HK"/>
          </a:p>
        </p:txBody>
      </p:sp>
      <p:sp>
        <p:nvSpPr>
          <p:cNvPr id="256020" name="Rectangle 20">
            <a:extLst>
              <a:ext uri="{FF2B5EF4-FFF2-40B4-BE49-F238E27FC236}">
                <a16:creationId xmlns:a16="http://schemas.microsoft.com/office/drawing/2014/main" id="{0BD673F5-2E2D-00F2-77C2-56B330B53718}"/>
              </a:ext>
            </a:extLst>
          </p:cNvPr>
          <p:cNvSpPr>
            <a:spLocks/>
          </p:cNvSpPr>
          <p:nvPr/>
        </p:nvSpPr>
        <p:spPr bwMode="auto">
          <a:xfrm>
            <a:off x="457200" y="4616450"/>
            <a:ext cx="8305800" cy="106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40639" bIns="0" anchor="ctr">
            <a:spAutoFit/>
          </a:bodyPr>
          <a:lstStyle>
            <a:lvl1pPr marL="396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 b="0">
                <a:latin typeface="Times New Roman" panose="02020603050405020304" pitchFamily="18" charset="0"/>
                <a:cs typeface="Arial" panose="020B0604020202020204" pitchFamily="34" charset="0"/>
                <a:sym typeface="Arial" panose="020B0604020202020204" pitchFamily="34" charset="0"/>
              </a:rPr>
              <a:t>minimize the number of boxes: NP-complete problem!</a:t>
            </a:r>
            <a:r>
              <a: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 </a:t>
            </a:r>
          </a:p>
          <a:p>
            <a:r>
              <a: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In practice, use random box-covering, </a:t>
            </a:r>
            <a:r>
              <a:rPr lang="en-US" altLang="zh-CN">
                <a:solidFill>
                  <a:srgbClr val="8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anose="020B0604020202020204" pitchFamily="34" charset="0"/>
              </a:rPr>
              <a:t>C. Song et al, </a:t>
            </a:r>
            <a:r>
              <a:rPr lang="en-US" altLang="zh-CN" i="1">
                <a:solidFill>
                  <a:srgbClr val="8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anose="020B0604020202020204" pitchFamily="34" charset="0"/>
              </a:rPr>
              <a:t>Nature</a:t>
            </a:r>
            <a:r>
              <a:rPr lang="en-US" altLang="zh-CN" b="0">
                <a:solidFill>
                  <a:srgbClr val="8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anose="020B0604020202020204" pitchFamily="34" charset="0"/>
              </a:rPr>
              <a:t>, 433,392 </a:t>
            </a:r>
            <a:r>
              <a:rPr lang="en-US" altLang="zh-CN">
                <a:solidFill>
                  <a:srgbClr val="8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anose="020B0604020202020204" pitchFamily="34" charset="0"/>
              </a:rPr>
              <a:t>(2005)</a:t>
            </a:r>
            <a:endParaRPr lang="en-US" altLang="zh-CN" sz="2400" b="0">
              <a:latin typeface="Times New Roman" panose="02020603050405020304" pitchFamily="18" charset="0"/>
              <a:ea typeface="宋体" panose="02010600030101010101" pitchFamily="2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3218" name="Picture 2">
            <a:extLst>
              <a:ext uri="{FF2B5EF4-FFF2-40B4-BE49-F238E27FC236}">
                <a16:creationId xmlns:a16="http://schemas.microsoft.com/office/drawing/2014/main" id="{1C76CF4E-E913-90F4-1152-1D472CD4C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457200"/>
            <a:ext cx="57150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3219" name="Rectangle 3">
            <a:extLst>
              <a:ext uri="{FF2B5EF4-FFF2-40B4-BE49-F238E27FC236}">
                <a16:creationId xmlns:a16="http://schemas.microsoft.com/office/drawing/2014/main" id="{43B83DA9-8588-E5F1-4EA6-40DC9FCDE3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Box-covering Results Confirm </a:t>
            </a:r>
            <a:r>
              <a:rPr lang="en-US" altLang="zh-CN" sz="2800" dirty="0" err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Tsallis’s</a:t>
            </a: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Conjecture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93221" name="Rectangle 5">
            <a:extLst>
              <a:ext uri="{FF2B5EF4-FFF2-40B4-BE49-F238E27FC236}">
                <a16:creationId xmlns:a16="http://schemas.microsoft.com/office/drawing/2014/main" id="{2B700D5F-EC29-E4A8-AA7B-EBA677B676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4665663"/>
            <a:ext cx="6400800" cy="221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0000FF"/>
                </a:solidFill>
              </a:rPr>
              <a:t>fractal phase spaces</a:t>
            </a:r>
            <a:r>
              <a:rPr lang="en-US" altLang="zh-CN" sz="2400" dirty="0">
                <a:solidFill>
                  <a:srgbClr val="0000FF"/>
                </a:solidFill>
                <a:ea typeface="宋体" panose="02010600030101010101" pitchFamily="2" charset="-122"/>
              </a:rPr>
              <a:t>:</a:t>
            </a:r>
            <a:r>
              <a:rPr lang="en-US" altLang="zh-CN" sz="2400" dirty="0">
                <a:ea typeface="宋体" panose="02010600030101010101" pitchFamily="2" charset="-122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b="0" dirty="0">
                <a:ea typeface="宋体" panose="02010600030101010101" pitchFamily="2" charset="-122"/>
                <a:sym typeface="Symbol" panose="05050102010706020507" pitchFamily="18" charset="2"/>
              </a:rPr>
              <a:t> </a:t>
            </a:r>
            <a:r>
              <a:rPr lang="en-US" altLang="zh-CN" dirty="0">
                <a:ea typeface="宋体" panose="02010600030101010101" pitchFamily="2" charset="-122"/>
                <a:sym typeface="Symbol" panose="05050102010706020507" pitchFamily="18" charset="2"/>
              </a:rPr>
              <a:t> </a:t>
            </a:r>
            <a:r>
              <a:rPr lang="en-US" altLang="zh-CN" b="0" dirty="0">
                <a:ea typeface="宋体" panose="02010600030101010101" pitchFamily="2" charset="-122"/>
                <a:sym typeface="Symbol" panose="05050102010706020507" pitchFamily="18" charset="2"/>
              </a:rPr>
              <a:t>antiferromagnet at ground state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b="0" dirty="0">
                <a:ea typeface="宋体" panose="02010600030101010101" pitchFamily="2" charset="-122"/>
                <a:sym typeface="Symbol" panose="05050102010706020507" pitchFamily="18" charset="2"/>
              </a:rPr>
              <a:t> square 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b="0" dirty="0">
                <a:ea typeface="宋体" panose="02010600030101010101" pitchFamily="2" charset="-122"/>
                <a:sym typeface="Symbol" panose="05050102010706020507" pitchFamily="18" charset="2"/>
              </a:rPr>
              <a:t> 1D gas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dirty="0">
                <a:solidFill>
                  <a:srgbClr val="0000FF"/>
                </a:solidFill>
                <a:ea typeface="宋体" panose="02010600030101010101" pitchFamily="2" charset="-122"/>
                <a:sym typeface="Symbol" panose="05050102010706020507" pitchFamily="18" charset="2"/>
              </a:rPr>
              <a:t>long ranged correlations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dirty="0">
                <a:solidFill>
                  <a:srgbClr val="0000FF"/>
                </a:solidFill>
                <a:ea typeface="宋体" panose="02010600030101010101" pitchFamily="2" charset="-122"/>
                <a:sym typeface="Symbol" panose="05050102010706020507" pitchFamily="18" charset="2"/>
              </a:rPr>
              <a:t>in real space</a:t>
            </a:r>
          </a:p>
        </p:txBody>
      </p:sp>
      <p:sp>
        <p:nvSpPr>
          <p:cNvPr id="393224" name="Rectangle 8">
            <a:extLst>
              <a:ext uri="{FF2B5EF4-FFF2-40B4-BE49-F238E27FC236}">
                <a16:creationId xmlns:a16="http://schemas.microsoft.com/office/drawing/2014/main" id="{5B281330-8DC0-5B3F-E530-B1768A541F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7750" y="4852988"/>
            <a:ext cx="3706207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 sz="2400" dirty="0">
                <a:solidFill>
                  <a:srgbClr val="CC0000"/>
                </a:solidFill>
                <a:ea typeface="宋体" panose="02010600030101010101" pitchFamily="2" charset="-122"/>
              </a:rPr>
              <a:t>n</a:t>
            </a:r>
            <a:r>
              <a:rPr lang="en-US" altLang="en-US" sz="2400" dirty="0">
                <a:solidFill>
                  <a:srgbClr val="CC0000"/>
                </a:solidFill>
              </a:rPr>
              <a:t>on-fractal</a:t>
            </a:r>
            <a:r>
              <a:rPr lang="en-US" altLang="zh-CN" sz="2400" dirty="0">
                <a:solidFill>
                  <a:srgbClr val="CC0000"/>
                </a:solidFill>
                <a:ea typeface="宋体" panose="02010600030101010101" pitchFamily="2" charset="-122"/>
              </a:rPr>
              <a:t> phase space: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b="0" dirty="0">
                <a:ea typeface="宋体" panose="02010600030101010101" pitchFamily="2" charset="-122"/>
              </a:rPr>
              <a:t> </a:t>
            </a:r>
            <a:r>
              <a:rPr lang="en-US" altLang="zh-CN" b="0" dirty="0">
                <a:ea typeface="宋体" panose="02010600030101010101" pitchFamily="2" charset="-122"/>
                <a:sym typeface="Symbol" panose="05050102010706020507" pitchFamily="18" charset="2"/>
              </a:rPr>
              <a:t> antiferromagnet </a:t>
            </a:r>
            <a:r>
              <a:rPr lang="en-US" altLang="zh-CN" b="0" dirty="0">
                <a:ea typeface="宋体" panose="02010600030101010101" pitchFamily="2" charset="-122"/>
              </a:rPr>
              <a:t>at f</a:t>
            </a:r>
            <a:r>
              <a:rPr lang="en-US" altLang="en-US" b="0" dirty="0"/>
              <a:t>inite </a:t>
            </a:r>
            <a:r>
              <a:rPr lang="en-US" altLang="zh-CN" b="0" dirty="0">
                <a:ea typeface="宋体" panose="02010600030101010101" pitchFamily="2" charset="-122"/>
              </a:rPr>
              <a:t>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b="0" dirty="0">
                <a:ea typeface="宋体" panose="02010600030101010101" pitchFamily="2" charset="-122"/>
              </a:rPr>
              <a:t> </a:t>
            </a:r>
            <a:r>
              <a:rPr lang="en-US" altLang="en-US" b="0" dirty="0"/>
              <a:t>2D lattice gas</a:t>
            </a:r>
            <a:endParaRPr lang="en-US" altLang="zh-CN" b="0" dirty="0">
              <a:ea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dirty="0">
                <a:solidFill>
                  <a:srgbClr val="CC0000"/>
                </a:solidFill>
                <a:ea typeface="宋体" panose="02010600030101010101" pitchFamily="2" charset="-122"/>
              </a:rPr>
              <a:t>short ranged correlations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2400" dirty="0">
                <a:solidFill>
                  <a:srgbClr val="CC0000"/>
                </a:solidFill>
                <a:ea typeface="宋体" panose="02010600030101010101" pitchFamily="2" charset="-122"/>
              </a:rPr>
              <a:t>in real space</a:t>
            </a:r>
            <a:endParaRPr lang="en-US" altLang="en-US" sz="2400" dirty="0">
              <a:solidFill>
                <a:srgbClr val="CC0000"/>
              </a:solidFill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5266" name="Picture 2">
            <a:extLst>
              <a:ext uri="{FF2B5EF4-FFF2-40B4-BE49-F238E27FC236}">
                <a16:creationId xmlns:a16="http://schemas.microsoft.com/office/drawing/2014/main" id="{D6C6D85F-DEA4-EFC4-BF60-7C269BFB081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4400" y="762000"/>
            <a:ext cx="6477000" cy="4938713"/>
          </a:xfrm>
          <a:noFill/>
          <a:ln/>
        </p:spPr>
      </p:pic>
      <p:sp>
        <p:nvSpPr>
          <p:cNvPr id="395267" name="Rectangle 3">
            <a:extLst>
              <a:ext uri="{FF2B5EF4-FFF2-40B4-BE49-F238E27FC236}">
                <a16:creationId xmlns:a16="http://schemas.microsoft.com/office/drawing/2014/main" id="{00EBF3EF-524D-F12D-8A65-BCCF8B684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Cluster-growing Results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95269" name="Text Box 5">
            <a:extLst>
              <a:ext uri="{FF2B5EF4-FFF2-40B4-BE49-F238E27FC236}">
                <a16:creationId xmlns:a16="http://schemas.microsoft.com/office/drawing/2014/main" id="{95EA9BDA-202F-5690-92B3-11E18D3AF4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6019800"/>
            <a:ext cx="5286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b="0">
                <a:latin typeface="Arial" panose="020B0604020202020204" pitchFamily="34" charset="0"/>
              </a:rPr>
              <a:t>All the phase spaces seem like fractal</a:t>
            </a:r>
          </a:p>
        </p:txBody>
      </p:sp>
      <p:graphicFrame>
        <p:nvGraphicFramePr>
          <p:cNvPr id="395274" name="Object 10">
            <a:extLst>
              <a:ext uri="{FF2B5EF4-FFF2-40B4-BE49-F238E27FC236}">
                <a16:creationId xmlns:a16="http://schemas.microsoft.com/office/drawing/2014/main" id="{5E4DF88B-51F5-E012-E134-F7807FE1EFA8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1828800" y="5867400"/>
          <a:ext cx="1397000" cy="576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583920" imgH="241200" progId="Equation.DSMT4">
                  <p:embed/>
                </p:oleObj>
              </mc:Choice>
              <mc:Fallback>
                <p:oleObj name="Equation" r:id="rId3" imgW="583920" imgH="241200" progId="Equation.DSMT4">
                  <p:embed/>
                  <p:pic>
                    <p:nvPicPr>
                      <p:cNvPr id="395274" name="Object 10">
                        <a:extLst>
                          <a:ext uri="{FF2B5EF4-FFF2-40B4-BE49-F238E27FC236}">
                            <a16:creationId xmlns:a16="http://schemas.microsoft.com/office/drawing/2014/main" id="{5E4DF88B-51F5-E012-E134-F7807FE1EFA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5867400"/>
                        <a:ext cx="1397000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3504" name="Group 48">
            <a:extLst>
              <a:ext uri="{FF2B5EF4-FFF2-40B4-BE49-F238E27FC236}">
                <a16:creationId xmlns:a16="http://schemas.microsoft.com/office/drawing/2014/main" id="{AED7D4F7-F485-F532-38E8-C52BA6868F06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228600" y="1147763"/>
          <a:ext cx="8229600" cy="4040632"/>
        </p:xfrm>
        <a:graphic>
          <a:graphicData uri="http://schemas.openxmlformats.org/drawingml/2006/table">
            <a:tbl>
              <a:tblPr/>
              <a:tblGrid>
                <a:gridCol w="3352800">
                  <a:extLst>
                    <a:ext uri="{9D8B030D-6E8A-4147-A177-3AD203B41FA5}">
                      <a16:colId xmlns:a16="http://schemas.microsoft.com/office/drawing/2014/main" val="1613497268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3080803110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414982135"/>
                    </a:ext>
                  </a:extLst>
                </a:gridCol>
              </a:tblGrid>
              <a:tr h="7651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zh-TW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anose="02020500000000000000" pitchFamily="18" charset="-12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A50021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Box-co</a:t>
                      </a: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A50021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ver</a:t>
                      </a: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A50021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ing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A50021"/>
                        </a:solidFill>
                        <a:effectLst/>
                        <a:latin typeface="Arial" panose="020B0604020202020204" pitchFamily="34" charset="0"/>
                        <a:ea typeface="新細明體" panose="02020500000000000000" pitchFamily="18" charset="-12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宋体" panose="02010600030101010101" pitchFamily="2" charset="-122"/>
                        </a:rPr>
                        <a:t>g</a:t>
                      </a: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lobal</a:t>
                      </a: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宋体" panose="02010600030101010101" pitchFamily="2" charset="-122"/>
                        </a:rPr>
                        <a:t> </a:t>
                      </a: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property</a:t>
                      </a:r>
                      <a:endParaRPr kumimoji="0" lang="en-US" altLang="zh-TW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anose="02020500000000000000" pitchFamily="18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A50021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Cluster-growing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宋体" panose="02010600030101010101" pitchFamily="2" charset="-122"/>
                        </a:rPr>
                        <a:t>local </a:t>
                      </a: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property</a:t>
                      </a:r>
                      <a:endParaRPr kumimoji="0" lang="en-US" altLang="zh-TW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anose="02020500000000000000" pitchFamily="18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8170790"/>
                  </a:ext>
                </a:extLst>
              </a:tr>
              <a:tr h="74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sym typeface="Symbol" panose="05050102010706020507" pitchFamily="18" charset="2"/>
                        </a:rPr>
                        <a:t></a:t>
                      </a: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AFM T=0, Spin Ice, 1D gas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1466179"/>
                  </a:ext>
                </a:extLst>
              </a:tr>
              <a:tr h="74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sym typeface="Symbol" panose="05050102010706020507" pitchFamily="18" charset="2"/>
                        </a:rPr>
                        <a:t></a:t>
                      </a: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AFM Finite T, 2D gas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1779395"/>
                  </a:ext>
                </a:extLst>
              </a:tr>
              <a:tr h="7651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Fractal scale free networks, e.g. WWW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856403"/>
                  </a:ext>
                </a:extLst>
              </a:tr>
              <a:tr h="74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宋体" panose="02010600030101010101" pitchFamily="2" charset="-122"/>
                        </a:rPr>
                        <a:t>Internet etc.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TW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</a:rPr>
                        <a:t>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9787672"/>
                  </a:ext>
                </a:extLst>
              </a:tr>
            </a:tbl>
          </a:graphicData>
        </a:graphic>
      </p:graphicFrame>
      <p:sp>
        <p:nvSpPr>
          <p:cNvPr id="403484" name="Rectangle 7">
            <a:extLst>
              <a:ext uri="{FF2B5EF4-FFF2-40B4-BE49-F238E27FC236}">
                <a16:creationId xmlns:a16="http://schemas.microsoft.com/office/drawing/2014/main" id="{3D3BBE53-95B5-6C8B-8D4F-0F75250410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Comparison with Other Networks</a:t>
            </a:r>
            <a:endParaRPr lang="en-US" altLang="zh-TW" sz="280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03485" name="Text Box 29">
            <a:extLst>
              <a:ext uri="{FF2B5EF4-FFF2-40B4-BE49-F238E27FC236}">
                <a16:creationId xmlns:a16="http://schemas.microsoft.com/office/drawing/2014/main" id="{A91A6D26-56ED-E069-9390-5A6BB61C44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5486400"/>
            <a:ext cx="83867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 sz="2400" b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sym typeface="Symbol" panose="05050102010706020507" pitchFamily="18" charset="2"/>
              </a:rPr>
              <a:t> </a:t>
            </a:r>
            <a:r>
              <a:rPr lang="en-US" altLang="zh-CN" sz="2400" b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Phase-space networks have unique self-similar properties</a:t>
            </a:r>
            <a:endParaRPr lang="en-US" altLang="en-US" sz="1800" b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C4C0B93-C33D-60AB-68BB-61F02DC611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02" y="4038600"/>
            <a:ext cx="3180263" cy="2330110"/>
          </a:xfrm>
          <a:prstGeom prst="rect">
            <a:avLst/>
          </a:prstGeom>
        </p:spPr>
      </p:pic>
      <p:sp>
        <p:nvSpPr>
          <p:cNvPr id="65538" name="Text Box 63">
            <a:extLst>
              <a:ext uri="{FF2B5EF4-FFF2-40B4-BE49-F238E27FC236}">
                <a16:creationId xmlns:a16="http://schemas.microsoft.com/office/drawing/2014/main" id="{D213C3D3-8326-EADE-831A-763BE96ACF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7650" y="881063"/>
            <a:ext cx="5911850" cy="98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0">
                <a:latin typeface="Times New Roman" panose="02020603050405020304" pitchFamily="18" charset="0"/>
              </a:rPr>
              <a:t>Dense interconnections </a:t>
            </a:r>
            <a:r>
              <a:rPr lang="en-US" altLang="en-US" sz="2400" b="0">
                <a:solidFill>
                  <a:srgbClr val="0000FF"/>
                </a:solidFill>
                <a:latin typeface="Times New Roman" panose="02020603050405020304" pitchFamily="18" charset="0"/>
              </a:rPr>
              <a:t>within </a:t>
            </a:r>
            <a:r>
              <a:rPr lang="en-US" altLang="en-US" sz="2400" b="0" u="sng">
                <a:solidFill>
                  <a:srgbClr val="0000FF"/>
                </a:solidFill>
                <a:latin typeface="Times New Roman" panose="02020603050405020304" pitchFamily="18" charset="0"/>
              </a:rPr>
              <a:t>communities</a:t>
            </a:r>
            <a:endParaRPr lang="en-US" altLang="en-US" sz="2400" b="0" u="sng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000" b="0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0">
                <a:latin typeface="Times New Roman" panose="02020603050405020304" pitchFamily="18" charset="0"/>
              </a:rPr>
              <a:t>Sparse connections </a:t>
            </a:r>
            <a:r>
              <a:rPr lang="en-US" altLang="en-US" sz="2400" b="0">
                <a:solidFill>
                  <a:srgbClr val="A50021"/>
                </a:solidFill>
                <a:latin typeface="Times New Roman" panose="02020603050405020304" pitchFamily="18" charset="0"/>
              </a:rPr>
              <a:t>between </a:t>
            </a:r>
            <a:r>
              <a:rPr lang="en-US" altLang="en-US" sz="2400" b="0" u="sng">
                <a:solidFill>
                  <a:srgbClr val="A50021"/>
                </a:solidFill>
                <a:latin typeface="Times New Roman" panose="02020603050405020304" pitchFamily="18" charset="0"/>
              </a:rPr>
              <a:t>communities</a:t>
            </a:r>
            <a:endParaRPr lang="en-US" altLang="en-US" sz="2400" b="0" u="sng">
              <a:latin typeface="Times New Roman" panose="02020603050405020304" pitchFamily="18" charset="0"/>
            </a:endParaRPr>
          </a:p>
        </p:txBody>
      </p:sp>
      <p:sp>
        <p:nvSpPr>
          <p:cNvPr id="65539" name="Rectangle 55">
            <a:extLst>
              <a:ext uri="{FF2B5EF4-FFF2-40B4-BE49-F238E27FC236}">
                <a16:creationId xmlns:a16="http://schemas.microsoft.com/office/drawing/2014/main" id="{853ECB6A-72F9-412B-C9F9-0550C5C288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Application 2: Coarsen-Grain the Network</a:t>
            </a:r>
            <a:endParaRPr lang="en-US" altLang="en-US" sz="2800" dirty="0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5540" name="Rectangle 57">
            <a:extLst>
              <a:ext uri="{FF2B5EF4-FFF2-40B4-BE49-F238E27FC236}">
                <a16:creationId xmlns:a16="http://schemas.microsoft.com/office/drawing/2014/main" id="{9A4032D9-D860-E7D2-7BB7-9231F678C9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87650" y="1955800"/>
            <a:ext cx="533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Algorithm:</a:t>
            </a:r>
            <a:r>
              <a:rPr lang="en-US" altLang="zh-CN" sz="1800" b="0" dirty="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M. E. J. Newman, </a:t>
            </a:r>
            <a:r>
              <a:rPr lang="en-US" altLang="en-US" sz="1800" i="1" dirty="0">
                <a:solidFill>
                  <a:srgbClr val="A50021"/>
                </a:solidFill>
                <a:latin typeface="Times New Roman" panose="02020603050405020304" pitchFamily="18" charset="0"/>
              </a:rPr>
              <a:t>PNAS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 103, 8577 (</a:t>
            </a:r>
            <a:r>
              <a:rPr lang="en-US" altLang="en-US" sz="1800" dirty="0">
                <a:solidFill>
                  <a:srgbClr val="A50021"/>
                </a:solidFill>
                <a:latin typeface="Times New Roman" panose="02020603050405020304" pitchFamily="18" charset="0"/>
              </a:rPr>
              <a:t>2006</a:t>
            </a:r>
            <a:r>
              <a:rPr lang="en-US" altLang="en-US" sz="1800" b="0" dirty="0">
                <a:solidFill>
                  <a:srgbClr val="A50021"/>
                </a:solidFill>
                <a:latin typeface="Times New Roman" panose="02020603050405020304" pitchFamily="18" charset="0"/>
              </a:rPr>
              <a:t>).</a:t>
            </a:r>
          </a:p>
        </p:txBody>
      </p:sp>
      <p:grpSp>
        <p:nvGrpSpPr>
          <p:cNvPr id="65541" name="Group 64">
            <a:extLst>
              <a:ext uri="{FF2B5EF4-FFF2-40B4-BE49-F238E27FC236}">
                <a16:creationId xmlns:a16="http://schemas.microsoft.com/office/drawing/2014/main" id="{98B73654-15F4-6756-0A5E-2BBA27F12A2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87030" y="838201"/>
            <a:ext cx="1946570" cy="1606364"/>
            <a:chOff x="720" y="1200"/>
            <a:chExt cx="2448" cy="2175"/>
          </a:xfrm>
        </p:grpSpPr>
        <p:sp>
          <p:nvSpPr>
            <p:cNvPr id="65544" name="Oval 65">
              <a:extLst>
                <a:ext uri="{FF2B5EF4-FFF2-40B4-BE49-F238E27FC236}">
                  <a16:creationId xmlns:a16="http://schemas.microsoft.com/office/drawing/2014/main" id="{F0E7C559-13F6-6B79-613F-939B473271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1680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45" name="Oval 66">
              <a:extLst>
                <a:ext uri="{FF2B5EF4-FFF2-40B4-BE49-F238E27FC236}">
                  <a16:creationId xmlns:a16="http://schemas.microsoft.com/office/drawing/2014/main" id="{6CF9D186-977A-C270-43FF-8CE12D380C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4" y="1536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46" name="Oval 67">
              <a:extLst>
                <a:ext uri="{FF2B5EF4-FFF2-40B4-BE49-F238E27FC236}">
                  <a16:creationId xmlns:a16="http://schemas.microsoft.com/office/drawing/2014/main" id="{1D614F9E-6EFE-9A7F-F6F0-9A72411FAD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2448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47" name="Oval 68">
              <a:extLst>
                <a:ext uri="{FF2B5EF4-FFF2-40B4-BE49-F238E27FC236}">
                  <a16:creationId xmlns:a16="http://schemas.microsoft.com/office/drawing/2014/main" id="{CFC29890-8228-BA8E-0A4D-9AD9643364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448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48" name="Oval 69">
              <a:extLst>
                <a:ext uri="{FF2B5EF4-FFF2-40B4-BE49-F238E27FC236}">
                  <a16:creationId xmlns:a16="http://schemas.microsoft.com/office/drawing/2014/main" id="{C62D9A33-03EE-4D24-9EAB-C0336AAD88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8" y="1968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49" name="Oval 70">
              <a:extLst>
                <a:ext uri="{FF2B5EF4-FFF2-40B4-BE49-F238E27FC236}">
                  <a16:creationId xmlns:a16="http://schemas.microsoft.com/office/drawing/2014/main" id="{34322978-864E-4C51-6CF2-A1C7441156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2" y="1824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0" name="Oval 71">
              <a:extLst>
                <a:ext uri="{FF2B5EF4-FFF2-40B4-BE49-F238E27FC236}">
                  <a16:creationId xmlns:a16="http://schemas.microsoft.com/office/drawing/2014/main" id="{32EC497F-5BC8-F5A4-0F30-763A307987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0" y="2064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1" name="Oval 72">
              <a:extLst>
                <a:ext uri="{FF2B5EF4-FFF2-40B4-BE49-F238E27FC236}">
                  <a16:creationId xmlns:a16="http://schemas.microsoft.com/office/drawing/2014/main" id="{1AC551B0-4875-8792-7C13-5C102F54E1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2" y="2112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2" name="Oval 73">
              <a:extLst>
                <a:ext uri="{FF2B5EF4-FFF2-40B4-BE49-F238E27FC236}">
                  <a16:creationId xmlns:a16="http://schemas.microsoft.com/office/drawing/2014/main" id="{92CFBA6B-5764-8F55-B48A-C42283FE73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32" y="1488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3" name="Oval 74">
              <a:extLst>
                <a:ext uri="{FF2B5EF4-FFF2-40B4-BE49-F238E27FC236}">
                  <a16:creationId xmlns:a16="http://schemas.microsoft.com/office/drawing/2014/main" id="{7ACF3126-16D1-7C08-9E8F-4F6F41705D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2928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4" name="Oval 75">
              <a:extLst>
                <a:ext uri="{FF2B5EF4-FFF2-40B4-BE49-F238E27FC236}">
                  <a16:creationId xmlns:a16="http://schemas.microsoft.com/office/drawing/2014/main" id="{49F0D990-55E9-7CF9-31FF-6F39201DD8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2" y="2784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5" name="Oval 76">
              <a:extLst>
                <a:ext uri="{FF2B5EF4-FFF2-40B4-BE49-F238E27FC236}">
                  <a16:creationId xmlns:a16="http://schemas.microsoft.com/office/drawing/2014/main" id="{767DFC41-F411-272E-D0AE-AC651DD54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4" y="3120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6" name="Oval 77">
              <a:extLst>
                <a:ext uri="{FF2B5EF4-FFF2-40B4-BE49-F238E27FC236}">
                  <a16:creationId xmlns:a16="http://schemas.microsoft.com/office/drawing/2014/main" id="{F4C9FDCE-4A78-EFC9-44CD-1743F64085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736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57" name="Oval 78">
              <a:extLst>
                <a:ext uri="{FF2B5EF4-FFF2-40B4-BE49-F238E27FC236}">
                  <a16:creationId xmlns:a16="http://schemas.microsoft.com/office/drawing/2014/main" id="{20B2697F-A6B9-F049-E482-9513CDA8C9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0" y="3072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cxnSp>
          <p:nvCxnSpPr>
            <p:cNvPr id="65558" name="AutoShape 79">
              <a:extLst>
                <a:ext uri="{FF2B5EF4-FFF2-40B4-BE49-F238E27FC236}">
                  <a16:creationId xmlns:a16="http://schemas.microsoft.com/office/drawing/2014/main" id="{90FF2675-89E9-0D95-054A-706AD9A90FDC}"/>
                </a:ext>
              </a:extLst>
            </p:cNvPr>
            <p:cNvCxnSpPr>
              <a:cxnSpLocks noChangeShapeType="1"/>
              <a:stCxn id="65544" idx="6"/>
              <a:endCxn id="65545" idx="2"/>
            </p:cNvCxnSpPr>
            <p:nvPr/>
          </p:nvCxnSpPr>
          <p:spPr bwMode="auto">
            <a:xfrm flipV="1">
              <a:off x="1200" y="1584"/>
              <a:ext cx="624" cy="14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59" name="AutoShape 80">
              <a:extLst>
                <a:ext uri="{FF2B5EF4-FFF2-40B4-BE49-F238E27FC236}">
                  <a16:creationId xmlns:a16="http://schemas.microsoft.com/office/drawing/2014/main" id="{97968807-ED7A-4C5B-235E-31133431C0B1}"/>
                </a:ext>
              </a:extLst>
            </p:cNvPr>
            <p:cNvCxnSpPr>
              <a:cxnSpLocks noChangeShapeType="1"/>
              <a:stCxn id="65545" idx="4"/>
              <a:endCxn id="65548" idx="0"/>
            </p:cNvCxnSpPr>
            <p:nvPr/>
          </p:nvCxnSpPr>
          <p:spPr bwMode="auto">
            <a:xfrm flipH="1">
              <a:off x="1776" y="1632"/>
              <a:ext cx="96" cy="33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0" name="AutoShape 81">
              <a:extLst>
                <a:ext uri="{FF2B5EF4-FFF2-40B4-BE49-F238E27FC236}">
                  <a16:creationId xmlns:a16="http://schemas.microsoft.com/office/drawing/2014/main" id="{01F1361E-4620-9B41-62DB-27498B94EA81}"/>
                </a:ext>
              </a:extLst>
            </p:cNvPr>
            <p:cNvCxnSpPr>
              <a:cxnSpLocks noChangeShapeType="1"/>
              <a:stCxn id="65544" idx="4"/>
              <a:endCxn id="65546" idx="0"/>
            </p:cNvCxnSpPr>
            <p:nvPr/>
          </p:nvCxnSpPr>
          <p:spPr bwMode="auto">
            <a:xfrm>
              <a:off x="1152" y="1776"/>
              <a:ext cx="0" cy="67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1" name="AutoShape 82">
              <a:extLst>
                <a:ext uri="{FF2B5EF4-FFF2-40B4-BE49-F238E27FC236}">
                  <a16:creationId xmlns:a16="http://schemas.microsoft.com/office/drawing/2014/main" id="{AA755E19-BDEA-9620-E4E9-3CD230877362}"/>
                </a:ext>
              </a:extLst>
            </p:cNvPr>
            <p:cNvCxnSpPr>
              <a:cxnSpLocks noChangeShapeType="1"/>
              <a:stCxn id="65548" idx="3"/>
              <a:endCxn id="65546" idx="6"/>
            </p:cNvCxnSpPr>
            <p:nvPr/>
          </p:nvCxnSpPr>
          <p:spPr bwMode="auto">
            <a:xfrm flipH="1">
              <a:off x="1200" y="2050"/>
              <a:ext cx="542" cy="44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2" name="AutoShape 83">
              <a:extLst>
                <a:ext uri="{FF2B5EF4-FFF2-40B4-BE49-F238E27FC236}">
                  <a16:creationId xmlns:a16="http://schemas.microsoft.com/office/drawing/2014/main" id="{ED2DC137-111F-8C65-1666-7BF492DF192C}"/>
                </a:ext>
              </a:extLst>
            </p:cNvPr>
            <p:cNvCxnSpPr>
              <a:cxnSpLocks noChangeShapeType="1"/>
              <a:stCxn id="65544" idx="5"/>
              <a:endCxn id="65547" idx="1"/>
            </p:cNvCxnSpPr>
            <p:nvPr/>
          </p:nvCxnSpPr>
          <p:spPr bwMode="auto">
            <a:xfrm>
              <a:off x="1186" y="1762"/>
              <a:ext cx="508" cy="70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3" name="AutoShape 84">
              <a:extLst>
                <a:ext uri="{FF2B5EF4-FFF2-40B4-BE49-F238E27FC236}">
                  <a16:creationId xmlns:a16="http://schemas.microsoft.com/office/drawing/2014/main" id="{92A44B59-9EFD-3CA8-F208-E0CCB34F4600}"/>
                </a:ext>
              </a:extLst>
            </p:cNvPr>
            <p:cNvCxnSpPr>
              <a:cxnSpLocks noChangeShapeType="1"/>
              <a:stCxn id="65548" idx="4"/>
              <a:endCxn id="65547" idx="0"/>
            </p:cNvCxnSpPr>
            <p:nvPr/>
          </p:nvCxnSpPr>
          <p:spPr bwMode="auto">
            <a:xfrm flipH="1">
              <a:off x="1728" y="2064"/>
              <a:ext cx="48" cy="38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4" name="AutoShape 85">
              <a:extLst>
                <a:ext uri="{FF2B5EF4-FFF2-40B4-BE49-F238E27FC236}">
                  <a16:creationId xmlns:a16="http://schemas.microsoft.com/office/drawing/2014/main" id="{91A1B67E-5EAB-448D-9C41-C111489E569D}"/>
                </a:ext>
              </a:extLst>
            </p:cNvPr>
            <p:cNvCxnSpPr>
              <a:cxnSpLocks noChangeShapeType="1"/>
              <a:stCxn id="65552" idx="3"/>
              <a:endCxn id="65549" idx="7"/>
            </p:cNvCxnSpPr>
            <p:nvPr/>
          </p:nvCxnSpPr>
          <p:spPr bwMode="auto">
            <a:xfrm flipH="1">
              <a:off x="2674" y="1570"/>
              <a:ext cx="172" cy="26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5" name="AutoShape 86">
              <a:extLst>
                <a:ext uri="{FF2B5EF4-FFF2-40B4-BE49-F238E27FC236}">
                  <a16:creationId xmlns:a16="http://schemas.microsoft.com/office/drawing/2014/main" id="{EC7BBFD6-4C8F-05A3-17A3-70745576E502}"/>
                </a:ext>
              </a:extLst>
            </p:cNvPr>
            <p:cNvCxnSpPr>
              <a:cxnSpLocks noChangeShapeType="1"/>
              <a:stCxn id="65549" idx="4"/>
              <a:endCxn id="65551" idx="0"/>
            </p:cNvCxnSpPr>
            <p:nvPr/>
          </p:nvCxnSpPr>
          <p:spPr bwMode="auto">
            <a:xfrm>
              <a:off x="2640" y="1920"/>
              <a:ext cx="0" cy="19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6" name="AutoShape 87">
              <a:extLst>
                <a:ext uri="{FF2B5EF4-FFF2-40B4-BE49-F238E27FC236}">
                  <a16:creationId xmlns:a16="http://schemas.microsoft.com/office/drawing/2014/main" id="{803B1FE2-4CED-C9AC-3609-96AB124F8747}"/>
                </a:ext>
              </a:extLst>
            </p:cNvPr>
            <p:cNvCxnSpPr>
              <a:cxnSpLocks noChangeShapeType="1"/>
              <a:stCxn id="65552" idx="4"/>
              <a:endCxn id="65550" idx="1"/>
            </p:cNvCxnSpPr>
            <p:nvPr/>
          </p:nvCxnSpPr>
          <p:spPr bwMode="auto">
            <a:xfrm>
              <a:off x="2880" y="1584"/>
              <a:ext cx="14" cy="49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7" name="AutoShape 88">
              <a:extLst>
                <a:ext uri="{FF2B5EF4-FFF2-40B4-BE49-F238E27FC236}">
                  <a16:creationId xmlns:a16="http://schemas.microsoft.com/office/drawing/2014/main" id="{DB6C2B4D-23B8-870D-CE3C-88F047905877}"/>
                </a:ext>
              </a:extLst>
            </p:cNvPr>
            <p:cNvCxnSpPr>
              <a:cxnSpLocks noChangeShapeType="1"/>
              <a:stCxn id="65550" idx="2"/>
              <a:endCxn id="65551" idx="6"/>
            </p:cNvCxnSpPr>
            <p:nvPr/>
          </p:nvCxnSpPr>
          <p:spPr bwMode="auto">
            <a:xfrm flipH="1">
              <a:off x="2688" y="2112"/>
              <a:ext cx="192" cy="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8" name="AutoShape 89">
              <a:extLst>
                <a:ext uri="{FF2B5EF4-FFF2-40B4-BE49-F238E27FC236}">
                  <a16:creationId xmlns:a16="http://schemas.microsoft.com/office/drawing/2014/main" id="{4B9807D3-8BE1-131D-D30E-171F57029799}"/>
                </a:ext>
              </a:extLst>
            </p:cNvPr>
            <p:cNvCxnSpPr>
              <a:cxnSpLocks noChangeShapeType="1"/>
              <a:stCxn id="65552" idx="3"/>
              <a:endCxn id="65551" idx="7"/>
            </p:cNvCxnSpPr>
            <p:nvPr/>
          </p:nvCxnSpPr>
          <p:spPr bwMode="auto">
            <a:xfrm flipH="1">
              <a:off x="2674" y="1570"/>
              <a:ext cx="172" cy="55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69" name="AutoShape 90">
              <a:extLst>
                <a:ext uri="{FF2B5EF4-FFF2-40B4-BE49-F238E27FC236}">
                  <a16:creationId xmlns:a16="http://schemas.microsoft.com/office/drawing/2014/main" id="{F7953EE5-A781-EE67-718D-D844BF98654F}"/>
                </a:ext>
              </a:extLst>
            </p:cNvPr>
            <p:cNvCxnSpPr>
              <a:cxnSpLocks noChangeShapeType="1"/>
              <a:stCxn id="65549" idx="6"/>
              <a:endCxn id="65550" idx="2"/>
            </p:cNvCxnSpPr>
            <p:nvPr/>
          </p:nvCxnSpPr>
          <p:spPr bwMode="auto">
            <a:xfrm>
              <a:off x="2688" y="1872"/>
              <a:ext cx="192" cy="2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0" name="AutoShape 91">
              <a:extLst>
                <a:ext uri="{FF2B5EF4-FFF2-40B4-BE49-F238E27FC236}">
                  <a16:creationId xmlns:a16="http://schemas.microsoft.com/office/drawing/2014/main" id="{976C13CF-20EC-0B13-D45B-0E96418FAFA5}"/>
                </a:ext>
              </a:extLst>
            </p:cNvPr>
            <p:cNvCxnSpPr>
              <a:cxnSpLocks noChangeShapeType="1"/>
              <a:stCxn id="65554" idx="4"/>
              <a:endCxn id="65555" idx="0"/>
            </p:cNvCxnSpPr>
            <p:nvPr/>
          </p:nvCxnSpPr>
          <p:spPr bwMode="auto">
            <a:xfrm flipH="1">
              <a:off x="2352" y="2880"/>
              <a:ext cx="48" cy="2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1" name="AutoShape 92">
              <a:extLst>
                <a:ext uri="{FF2B5EF4-FFF2-40B4-BE49-F238E27FC236}">
                  <a16:creationId xmlns:a16="http://schemas.microsoft.com/office/drawing/2014/main" id="{D6EC8A30-73EE-D97D-8946-5120903F5552}"/>
                </a:ext>
              </a:extLst>
            </p:cNvPr>
            <p:cNvCxnSpPr>
              <a:cxnSpLocks noChangeShapeType="1"/>
              <a:stCxn id="65553" idx="6"/>
              <a:endCxn id="65554" idx="2"/>
            </p:cNvCxnSpPr>
            <p:nvPr/>
          </p:nvCxnSpPr>
          <p:spPr bwMode="auto">
            <a:xfrm flipV="1">
              <a:off x="2112" y="2832"/>
              <a:ext cx="240" cy="14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2" name="AutoShape 93">
              <a:extLst>
                <a:ext uri="{FF2B5EF4-FFF2-40B4-BE49-F238E27FC236}">
                  <a16:creationId xmlns:a16="http://schemas.microsoft.com/office/drawing/2014/main" id="{ED696426-42D6-6E32-4527-C2A8D0703E09}"/>
                </a:ext>
              </a:extLst>
            </p:cNvPr>
            <p:cNvCxnSpPr>
              <a:cxnSpLocks noChangeShapeType="1"/>
              <a:stCxn id="65553" idx="5"/>
              <a:endCxn id="65555" idx="2"/>
            </p:cNvCxnSpPr>
            <p:nvPr/>
          </p:nvCxnSpPr>
          <p:spPr bwMode="auto">
            <a:xfrm>
              <a:off x="2098" y="3010"/>
              <a:ext cx="206" cy="15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3" name="AutoShape 94">
              <a:extLst>
                <a:ext uri="{FF2B5EF4-FFF2-40B4-BE49-F238E27FC236}">
                  <a16:creationId xmlns:a16="http://schemas.microsoft.com/office/drawing/2014/main" id="{42C2B339-F41B-0297-B74D-63D17408E074}"/>
                </a:ext>
              </a:extLst>
            </p:cNvPr>
            <p:cNvCxnSpPr>
              <a:cxnSpLocks noChangeShapeType="1"/>
              <a:stCxn id="65557" idx="2"/>
              <a:endCxn id="65555" idx="6"/>
            </p:cNvCxnSpPr>
            <p:nvPr/>
          </p:nvCxnSpPr>
          <p:spPr bwMode="auto">
            <a:xfrm flipH="1">
              <a:off x="2400" y="3120"/>
              <a:ext cx="240" cy="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4" name="AutoShape 95">
              <a:extLst>
                <a:ext uri="{FF2B5EF4-FFF2-40B4-BE49-F238E27FC236}">
                  <a16:creationId xmlns:a16="http://schemas.microsoft.com/office/drawing/2014/main" id="{ADEA4E9F-BC2B-7625-1DC4-7F4B08CFE2DC}"/>
                </a:ext>
              </a:extLst>
            </p:cNvPr>
            <p:cNvCxnSpPr>
              <a:cxnSpLocks noChangeShapeType="1"/>
              <a:stCxn id="65556" idx="2"/>
              <a:endCxn id="65554" idx="6"/>
            </p:cNvCxnSpPr>
            <p:nvPr/>
          </p:nvCxnSpPr>
          <p:spPr bwMode="auto">
            <a:xfrm flipH="1">
              <a:off x="2448" y="2784"/>
              <a:ext cx="240" cy="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5" name="AutoShape 96">
              <a:extLst>
                <a:ext uri="{FF2B5EF4-FFF2-40B4-BE49-F238E27FC236}">
                  <a16:creationId xmlns:a16="http://schemas.microsoft.com/office/drawing/2014/main" id="{DAA26F61-6394-1744-BA39-4DD5C4C22AE6}"/>
                </a:ext>
              </a:extLst>
            </p:cNvPr>
            <p:cNvCxnSpPr>
              <a:cxnSpLocks noChangeShapeType="1"/>
              <a:stCxn id="65556" idx="3"/>
              <a:endCxn id="65555" idx="7"/>
            </p:cNvCxnSpPr>
            <p:nvPr/>
          </p:nvCxnSpPr>
          <p:spPr bwMode="auto">
            <a:xfrm flipH="1">
              <a:off x="2386" y="2818"/>
              <a:ext cx="316" cy="3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6" name="AutoShape 97">
              <a:extLst>
                <a:ext uri="{FF2B5EF4-FFF2-40B4-BE49-F238E27FC236}">
                  <a16:creationId xmlns:a16="http://schemas.microsoft.com/office/drawing/2014/main" id="{6457CA20-7F31-8449-8422-A5CDBBBFEE2B}"/>
                </a:ext>
              </a:extLst>
            </p:cNvPr>
            <p:cNvCxnSpPr>
              <a:cxnSpLocks noChangeShapeType="1"/>
              <a:stCxn id="65554" idx="5"/>
              <a:endCxn id="65557" idx="2"/>
            </p:cNvCxnSpPr>
            <p:nvPr/>
          </p:nvCxnSpPr>
          <p:spPr bwMode="auto">
            <a:xfrm>
              <a:off x="2434" y="2866"/>
              <a:ext cx="206" cy="25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7" name="AutoShape 98">
              <a:extLst>
                <a:ext uri="{FF2B5EF4-FFF2-40B4-BE49-F238E27FC236}">
                  <a16:creationId xmlns:a16="http://schemas.microsoft.com/office/drawing/2014/main" id="{1447C723-4645-11EA-509A-248DB0A49358}"/>
                </a:ext>
              </a:extLst>
            </p:cNvPr>
            <p:cNvCxnSpPr>
              <a:cxnSpLocks noChangeShapeType="1"/>
              <a:stCxn id="65545" idx="6"/>
              <a:endCxn id="65549" idx="2"/>
            </p:cNvCxnSpPr>
            <p:nvPr/>
          </p:nvCxnSpPr>
          <p:spPr bwMode="auto">
            <a:xfrm>
              <a:off x="1920" y="1584"/>
              <a:ext cx="672" cy="28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8" name="AutoShape 99">
              <a:extLst>
                <a:ext uri="{FF2B5EF4-FFF2-40B4-BE49-F238E27FC236}">
                  <a16:creationId xmlns:a16="http://schemas.microsoft.com/office/drawing/2014/main" id="{EB2C3CCA-8EC3-3576-4D97-E1DB3D2B1F1F}"/>
                </a:ext>
              </a:extLst>
            </p:cNvPr>
            <p:cNvCxnSpPr>
              <a:cxnSpLocks noChangeShapeType="1"/>
              <a:stCxn id="65547" idx="5"/>
              <a:endCxn id="65553" idx="1"/>
            </p:cNvCxnSpPr>
            <p:nvPr/>
          </p:nvCxnSpPr>
          <p:spPr bwMode="auto">
            <a:xfrm>
              <a:off x="1762" y="2530"/>
              <a:ext cx="268" cy="41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79" name="AutoShape 100">
              <a:extLst>
                <a:ext uri="{FF2B5EF4-FFF2-40B4-BE49-F238E27FC236}">
                  <a16:creationId xmlns:a16="http://schemas.microsoft.com/office/drawing/2014/main" id="{4E511C54-01C5-1A78-DB80-3D505B0F2C88}"/>
                </a:ext>
              </a:extLst>
            </p:cNvPr>
            <p:cNvCxnSpPr>
              <a:cxnSpLocks noChangeShapeType="1"/>
              <a:stCxn id="65551" idx="4"/>
              <a:endCxn id="65554" idx="0"/>
            </p:cNvCxnSpPr>
            <p:nvPr/>
          </p:nvCxnSpPr>
          <p:spPr bwMode="auto">
            <a:xfrm flipH="1">
              <a:off x="2400" y="2208"/>
              <a:ext cx="240" cy="57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0" name="AutoShape 101">
              <a:extLst>
                <a:ext uri="{FF2B5EF4-FFF2-40B4-BE49-F238E27FC236}">
                  <a16:creationId xmlns:a16="http://schemas.microsoft.com/office/drawing/2014/main" id="{4DC7E9BF-5805-175F-9029-4966D2017134}"/>
                </a:ext>
              </a:extLst>
            </p:cNvPr>
            <p:cNvCxnSpPr>
              <a:cxnSpLocks noChangeShapeType="1"/>
              <a:stCxn id="65546" idx="6"/>
              <a:endCxn id="65547" idx="2"/>
            </p:cNvCxnSpPr>
            <p:nvPr/>
          </p:nvCxnSpPr>
          <p:spPr bwMode="auto">
            <a:xfrm>
              <a:off x="1200" y="2496"/>
              <a:ext cx="48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65581" name="Oval 102">
              <a:extLst>
                <a:ext uri="{FF2B5EF4-FFF2-40B4-BE49-F238E27FC236}">
                  <a16:creationId xmlns:a16="http://schemas.microsoft.com/office/drawing/2014/main" id="{89F040A1-CE24-2787-1607-3A1C4660C1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" y="2064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82" name="Oval 103">
              <a:extLst>
                <a:ext uri="{FF2B5EF4-FFF2-40B4-BE49-F238E27FC236}">
                  <a16:creationId xmlns:a16="http://schemas.microsoft.com/office/drawing/2014/main" id="{73B61378-D92A-0507-EAA5-95C06E4C97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1296"/>
              <a:ext cx="96" cy="96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cxnSp>
          <p:nvCxnSpPr>
            <p:cNvPr id="65583" name="AutoShape 104">
              <a:extLst>
                <a:ext uri="{FF2B5EF4-FFF2-40B4-BE49-F238E27FC236}">
                  <a16:creationId xmlns:a16="http://schemas.microsoft.com/office/drawing/2014/main" id="{AE5C0C94-F591-8234-9863-0924B482FAB3}"/>
                </a:ext>
              </a:extLst>
            </p:cNvPr>
            <p:cNvCxnSpPr>
              <a:cxnSpLocks noChangeShapeType="1"/>
              <a:stCxn id="65548" idx="2"/>
              <a:endCxn id="65581" idx="6"/>
            </p:cNvCxnSpPr>
            <p:nvPr/>
          </p:nvCxnSpPr>
          <p:spPr bwMode="auto">
            <a:xfrm flipH="1">
              <a:off x="912" y="2016"/>
              <a:ext cx="816" cy="9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4" name="AutoShape 105">
              <a:extLst>
                <a:ext uri="{FF2B5EF4-FFF2-40B4-BE49-F238E27FC236}">
                  <a16:creationId xmlns:a16="http://schemas.microsoft.com/office/drawing/2014/main" id="{011AC8A2-8763-0EE5-C2E5-38A9AEAF437F}"/>
                </a:ext>
              </a:extLst>
            </p:cNvPr>
            <p:cNvCxnSpPr>
              <a:cxnSpLocks noChangeShapeType="1"/>
              <a:stCxn id="65581" idx="7"/>
              <a:endCxn id="65544" idx="3"/>
            </p:cNvCxnSpPr>
            <p:nvPr/>
          </p:nvCxnSpPr>
          <p:spPr bwMode="auto">
            <a:xfrm flipV="1">
              <a:off x="898" y="1762"/>
              <a:ext cx="220" cy="3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5" name="AutoShape 106">
              <a:extLst>
                <a:ext uri="{FF2B5EF4-FFF2-40B4-BE49-F238E27FC236}">
                  <a16:creationId xmlns:a16="http://schemas.microsoft.com/office/drawing/2014/main" id="{24C60E23-59C5-B8BD-BCD0-3BE37155E26C}"/>
                </a:ext>
              </a:extLst>
            </p:cNvPr>
            <p:cNvCxnSpPr>
              <a:cxnSpLocks noChangeShapeType="1"/>
              <a:stCxn id="65581" idx="5"/>
              <a:endCxn id="65546" idx="1"/>
            </p:cNvCxnSpPr>
            <p:nvPr/>
          </p:nvCxnSpPr>
          <p:spPr bwMode="auto">
            <a:xfrm>
              <a:off x="898" y="2146"/>
              <a:ext cx="220" cy="3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6" name="AutoShape 107">
              <a:extLst>
                <a:ext uri="{FF2B5EF4-FFF2-40B4-BE49-F238E27FC236}">
                  <a16:creationId xmlns:a16="http://schemas.microsoft.com/office/drawing/2014/main" id="{39656E68-1432-213E-4E78-7FA3D3917B60}"/>
                </a:ext>
              </a:extLst>
            </p:cNvPr>
            <p:cNvCxnSpPr>
              <a:cxnSpLocks noChangeShapeType="1"/>
              <a:stCxn id="65582" idx="3"/>
              <a:endCxn id="65544" idx="7"/>
            </p:cNvCxnSpPr>
            <p:nvPr/>
          </p:nvCxnSpPr>
          <p:spPr bwMode="auto">
            <a:xfrm flipH="1">
              <a:off x="1186" y="1378"/>
              <a:ext cx="220" cy="3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7" name="AutoShape 108">
              <a:extLst>
                <a:ext uri="{FF2B5EF4-FFF2-40B4-BE49-F238E27FC236}">
                  <a16:creationId xmlns:a16="http://schemas.microsoft.com/office/drawing/2014/main" id="{6E9B6E6E-A1AE-A309-5470-747F7C7366CD}"/>
                </a:ext>
              </a:extLst>
            </p:cNvPr>
            <p:cNvCxnSpPr>
              <a:cxnSpLocks noChangeShapeType="1"/>
              <a:stCxn id="65582" idx="6"/>
              <a:endCxn id="65545" idx="1"/>
            </p:cNvCxnSpPr>
            <p:nvPr/>
          </p:nvCxnSpPr>
          <p:spPr bwMode="auto">
            <a:xfrm>
              <a:off x="1488" y="1344"/>
              <a:ext cx="350" cy="20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8" name="AutoShape 109">
              <a:extLst>
                <a:ext uri="{FF2B5EF4-FFF2-40B4-BE49-F238E27FC236}">
                  <a16:creationId xmlns:a16="http://schemas.microsoft.com/office/drawing/2014/main" id="{C22E4AF9-62D3-BC8C-4CC6-75693806D2C9}"/>
                </a:ext>
              </a:extLst>
            </p:cNvPr>
            <p:cNvCxnSpPr>
              <a:cxnSpLocks noChangeShapeType="1"/>
              <a:stCxn id="65582" idx="4"/>
              <a:endCxn id="65548" idx="1"/>
            </p:cNvCxnSpPr>
            <p:nvPr/>
          </p:nvCxnSpPr>
          <p:spPr bwMode="auto">
            <a:xfrm>
              <a:off x="1440" y="1392"/>
              <a:ext cx="302" cy="59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589" name="AutoShape 110">
              <a:extLst>
                <a:ext uri="{FF2B5EF4-FFF2-40B4-BE49-F238E27FC236}">
                  <a16:creationId xmlns:a16="http://schemas.microsoft.com/office/drawing/2014/main" id="{8E9F2B3F-E3C8-34CC-3384-6EF55D13FB93}"/>
                </a:ext>
              </a:extLst>
            </p:cNvPr>
            <p:cNvCxnSpPr>
              <a:cxnSpLocks noChangeShapeType="1"/>
              <a:stCxn id="65545" idx="5"/>
              <a:endCxn id="65554" idx="1"/>
            </p:cNvCxnSpPr>
            <p:nvPr/>
          </p:nvCxnSpPr>
          <p:spPr bwMode="auto">
            <a:xfrm>
              <a:off x="1906" y="1618"/>
              <a:ext cx="460" cy="118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65590" name="Oval 111">
              <a:extLst>
                <a:ext uri="{FF2B5EF4-FFF2-40B4-BE49-F238E27FC236}">
                  <a16:creationId xmlns:a16="http://schemas.microsoft.com/office/drawing/2014/main" id="{C2E290F1-B371-A51E-E69C-CECCB7F097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0" y="1200"/>
              <a:ext cx="1440" cy="1488"/>
            </a:xfrm>
            <a:prstGeom prst="ellipse">
              <a:avLst/>
            </a:prstGeom>
            <a:solidFill>
              <a:srgbClr val="000000">
                <a:alpha val="39999"/>
              </a:srgbClr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91" name="Oval 112">
              <a:extLst>
                <a:ext uri="{FF2B5EF4-FFF2-40B4-BE49-F238E27FC236}">
                  <a16:creationId xmlns:a16="http://schemas.microsoft.com/office/drawing/2014/main" id="{DE8D4034-DE38-B7BC-091B-97E79F1D2C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" y="2592"/>
              <a:ext cx="1036" cy="783"/>
            </a:xfrm>
            <a:prstGeom prst="ellipse">
              <a:avLst/>
            </a:prstGeom>
            <a:solidFill>
              <a:srgbClr val="000000">
                <a:alpha val="39999"/>
              </a:srgbClr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65592" name="Oval 113">
              <a:extLst>
                <a:ext uri="{FF2B5EF4-FFF2-40B4-BE49-F238E27FC236}">
                  <a16:creationId xmlns:a16="http://schemas.microsoft.com/office/drawing/2014/main" id="{1A42EEA7-DDD9-7CB2-C03B-14D9D22D1A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8" y="1440"/>
              <a:ext cx="720" cy="893"/>
            </a:xfrm>
            <a:prstGeom prst="ellipse">
              <a:avLst/>
            </a:prstGeom>
            <a:solidFill>
              <a:srgbClr val="000000">
                <a:alpha val="39999"/>
              </a:srgbClr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232826" name="Object 378">
            <a:extLst>
              <a:ext uri="{FF2B5EF4-FFF2-40B4-BE49-F238E27FC236}">
                <a16:creationId xmlns:a16="http://schemas.microsoft.com/office/drawing/2014/main" id="{802F9FAB-B6AE-8AE3-4F76-A991E1E3A3C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46400" y="1981200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435285" imgH="677109" progId="Equation.DSMT4">
                  <p:embed/>
                </p:oleObj>
              </mc:Choice>
              <mc:Fallback>
                <p:oleObj name="Equation" r:id="rId4" imgW="435285" imgH="677109" progId="Equation.DSMT4">
                  <p:embed/>
                  <p:pic>
                    <p:nvPicPr>
                      <p:cNvPr id="232826" name="Object 378">
                        <a:extLst>
                          <a:ext uri="{FF2B5EF4-FFF2-40B4-BE49-F238E27FC236}">
                            <a16:creationId xmlns:a16="http://schemas.microsoft.com/office/drawing/2014/main" id="{802F9FAB-B6AE-8AE3-4F76-A991E1E3A3C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6400" y="1981200"/>
                        <a:ext cx="914400" cy="198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543" name="TextBox 2">
            <a:extLst>
              <a:ext uri="{FF2B5EF4-FFF2-40B4-BE49-F238E27FC236}">
                <a16:creationId xmlns:a16="http://schemas.microsoft.com/office/drawing/2014/main" id="{D23B24CE-0734-45D4-E2EC-329A378D04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1148" y="3845808"/>
            <a:ext cx="5982599" cy="289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HK" altLang="en-US" sz="2400" dirty="0">
                <a:cs typeface="Times New Roman" panose="02020603050405020304" pitchFamily="18" charset="0"/>
              </a:rPr>
              <a:t>Coarsen-grained Network </a:t>
            </a:r>
            <a:r>
              <a:rPr lang="en-HK" altLang="en-US" sz="2400" b="0" dirty="0">
                <a:cs typeface="Times New Roman" panose="02020603050405020304" pitchFamily="18" charset="0"/>
              </a:rPr>
              <a:t>(s</a:t>
            </a:r>
            <a:r>
              <a:rPr lang="en-HK" sz="2400" b="0" i="0" u="none" strike="noStrike" baseline="0" dirty="0">
                <a:cs typeface="Times New Roman" panose="02020603050405020304" pitchFamily="18" charset="0"/>
              </a:rPr>
              <a:t>cale-free)</a:t>
            </a:r>
            <a:r>
              <a:rPr lang="en-HK" sz="2400" b="0" dirty="0">
                <a:cs typeface="Times New Roman" panose="02020603050405020304" pitchFamily="18" charset="0"/>
              </a:rPr>
              <a:t> </a:t>
            </a:r>
            <a:r>
              <a:rPr lang="en-HK" altLang="en-US" sz="2100" b="0" dirty="0">
                <a:cs typeface="Times New Roman" panose="02020603050405020304" pitchFamily="18" charset="0"/>
              </a:rPr>
              <a:t>from a </a:t>
            </a:r>
            <a:r>
              <a:rPr lang="en-HK" altLang="en-US" sz="2100" dirty="0">
                <a:cs typeface="Times New Roman" panose="02020603050405020304" pitchFamily="18" charset="0"/>
              </a:rPr>
              <a:t>16620-node network </a:t>
            </a:r>
            <a:r>
              <a:rPr lang="en-HK" altLang="en-US" sz="2100" b="0" dirty="0">
                <a:cs typeface="Times New Roman" panose="02020603050405020304" pitchFamily="18" charset="0"/>
              </a:rPr>
              <a:t>for a 8×8 sample (50% ferro-, 50% anti-ferromagnetic spins)</a:t>
            </a:r>
          </a:p>
          <a:p>
            <a:r>
              <a:rPr lang="en-HK" altLang="en-US" sz="2400" dirty="0">
                <a:cs typeface="Times New Roman" panose="02020603050405020304" pitchFamily="18" charset="0"/>
              </a:rPr>
              <a:t>Entropy landscape</a:t>
            </a:r>
            <a:endParaRPr lang="en-HK" altLang="en-US" sz="2400" b="0" dirty="0"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HK" altLang="en-US" sz="2400" dirty="0" err="1">
                <a:cs typeface="Times New Roman" panose="02020603050405020304" pitchFamily="18" charset="0"/>
              </a:rPr>
              <a:t>Color</a:t>
            </a:r>
            <a:r>
              <a:rPr lang="en-HK" altLang="en-US" sz="2400" b="0" dirty="0">
                <a:cs typeface="Times New Roman" panose="02020603050405020304" pitchFamily="18" charset="0"/>
              </a:rPr>
              <a:t>: </a:t>
            </a:r>
            <a:r>
              <a:rPr lang="en-HK" altLang="en-US" sz="2400" dirty="0">
                <a:cs typeface="Times New Roman" panose="02020603050405020304" pitchFamily="18" charset="0"/>
              </a:rPr>
              <a:t>entropy valley depth</a:t>
            </a:r>
            <a:r>
              <a:rPr lang="en-HK" altLang="en-US" sz="2400" b="0" dirty="0">
                <a:cs typeface="Times New Roman" panose="02020603050405020304" pitchFamily="18" charset="0"/>
              </a:rPr>
              <a:t>, i.e. density of inner-community edges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HK" altLang="en-US" dirty="0">
                <a:cs typeface="Times New Roman" panose="02020603050405020304" pitchFamily="18" charset="0"/>
              </a:rPr>
              <a:t>Node area </a:t>
            </a:r>
            <a:r>
              <a:rPr lang="en-HK" altLang="en-US" dirty="0">
                <a:cs typeface="Times New Roman" panose="02020603050405020304" pitchFamily="18" charset="0"/>
                <a:sym typeface="Symbol" panose="05050102010706020507" pitchFamily="18" charset="2"/>
              </a:rPr>
              <a:t> </a:t>
            </a:r>
            <a:r>
              <a:rPr lang="en-HK" altLang="en-US" b="0" dirty="0">
                <a:cs typeface="Times New Roman" panose="02020603050405020304" pitchFamily="18" charset="0"/>
              </a:rPr>
              <a:t>number of inner-community nodes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HK" altLang="en-US" dirty="0">
                <a:cs typeface="Times New Roman" panose="02020603050405020304" pitchFamily="18" charset="0"/>
              </a:rPr>
              <a:t>Edge thickness</a:t>
            </a:r>
            <a:r>
              <a:rPr lang="en-HK" altLang="en-US" b="0" dirty="0">
                <a:cs typeface="Times New Roman" panose="02020603050405020304" pitchFamily="18" charset="0"/>
              </a:rPr>
              <a:t> </a:t>
            </a:r>
            <a:r>
              <a:rPr lang="en-HK" altLang="en-US" dirty="0">
                <a:cs typeface="Times New Roman" panose="02020603050405020304" pitchFamily="18" charset="0"/>
                <a:sym typeface="Symbol" panose="05050102010706020507" pitchFamily="18" charset="2"/>
              </a:rPr>
              <a:t></a:t>
            </a:r>
            <a:r>
              <a:rPr lang="en-HK" altLang="en-US" b="0" dirty="0">
                <a:cs typeface="Times New Roman" panose="02020603050405020304" pitchFamily="18" charset="0"/>
                <a:sym typeface="Symbol" panose="05050102010706020507" pitchFamily="18" charset="2"/>
              </a:rPr>
              <a:t> </a:t>
            </a:r>
            <a:r>
              <a:rPr lang="en-HK" altLang="en-US" b="0" dirty="0">
                <a:cs typeface="Times New Roman" panose="02020603050405020304" pitchFamily="18" charset="0"/>
              </a:rPr>
              <a:t> of inter-community edges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ACE44F-8D32-2510-C90A-AB4745BE0451}"/>
              </a:ext>
            </a:extLst>
          </p:cNvPr>
          <p:cNvSpPr txBox="1"/>
          <p:nvPr/>
        </p:nvSpPr>
        <p:spPr>
          <a:xfrm>
            <a:off x="2787650" y="2829217"/>
            <a:ext cx="56705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 eaLnBrk="1" hangingPunct="1">
              <a:buFontTx/>
              <a:buNone/>
              <a:defRPr/>
            </a:pPr>
            <a:r>
              <a:rPr lang="en-HK" altLang="en-US" b="0" dirty="0"/>
              <a:t>Communities (</a:t>
            </a:r>
            <a:r>
              <a:rPr lang="en-HK" altLang="en-US" b="0" dirty="0" err="1"/>
              <a:t>colored</a:t>
            </a:r>
            <a:r>
              <a:rPr lang="en-HK" altLang="en-US" b="0" dirty="0"/>
              <a:t>) in the phase space (656 nodes) of a 6×6 </a:t>
            </a:r>
            <a:r>
              <a:rPr lang="en-US" sz="2200" b="0" kern="100" dirty="0">
                <a:solidFill>
                  <a:srgbClr val="000000"/>
                </a:solidFill>
                <a:latin typeface="Times New Roman" panose="02020603050405020304" pitchFamily="18" charset="0"/>
                <a:ea typeface="MS Mincho" panose="02020609040205080304" pitchFamily="49" charset="-128"/>
                <a:sym typeface="Symbol" panose="05050102010706020507" pitchFamily="18" charset="2"/>
              </a:rPr>
              <a:t>J spin model</a:t>
            </a:r>
            <a:endParaRPr lang="en-US" altLang="en-US" sz="2200" b="0" dirty="0">
              <a:latin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28D12B8-340B-1CF0-2CC5-F5C6B0164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936324" y="1690578"/>
            <a:ext cx="1331207" cy="29792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  <p:bldP spid="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93045AAA-DF71-13CF-46EA-021D592D6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066800"/>
            <a:ext cx="815340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Experiment: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US" altLang="zh-CN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Theory: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>
                <a:solidFill>
                  <a:schemeClr val="bg2"/>
                </a:solidFill>
                <a:latin typeface="Times New Roman" panose="02020603050405020304" pitchFamily="18" charset="0"/>
              </a:rPr>
              <a:t>Phase-Space Networks</a:t>
            </a:r>
            <a:endParaRPr lang="zh-CN" altLang="en-US">
              <a:solidFill>
                <a:schemeClr val="bg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>
                <a:solidFill>
                  <a:schemeClr val="bg2"/>
                </a:solidFill>
                <a:latin typeface="Times New Roman" panose="02020603050405020304" pitchFamily="18" charset="0"/>
              </a:rPr>
              <a:t>Network construction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>
                <a:solidFill>
                  <a:schemeClr val="bg2"/>
                </a:solidFill>
                <a:latin typeface="Times New Roman" panose="02020603050405020304" pitchFamily="18" charset="0"/>
              </a:rPr>
              <a:t>Network properties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>
                <a:solidFill>
                  <a:schemeClr val="bg2"/>
                </a:solidFill>
                <a:latin typeface="Times New Roman" panose="02020603050405020304" pitchFamily="18" charset="0"/>
              </a:rPr>
              <a:t>Applications in physics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en-US" sz="3200">
                <a:solidFill>
                  <a:srgbClr val="0000FF"/>
                </a:solidFill>
                <a:latin typeface="Times New Roman" panose="02020603050405020304" pitchFamily="18" charset="0"/>
              </a:rPr>
              <a:t>4 open questions in math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>
                <a:solidFill>
                  <a:srgbClr val="A50021"/>
                </a:solidFill>
                <a:latin typeface="Times New Roman" panose="02020603050405020304" pitchFamily="18" charset="0"/>
              </a:rPr>
              <a:t>			</a:t>
            </a:r>
          </a:p>
        </p:txBody>
      </p:sp>
      <p:sp>
        <p:nvSpPr>
          <p:cNvPr id="2" name="Snip Same Side Corner Rectangle 2">
            <a:extLst>
              <a:ext uri="{FF2B5EF4-FFF2-40B4-BE49-F238E27FC236}">
                <a16:creationId xmlns:a16="http://schemas.microsoft.com/office/drawing/2014/main" id="{36BE21BD-7573-45C6-AD90-067491068FE9}"/>
              </a:ext>
            </a:extLst>
          </p:cNvPr>
          <p:cNvSpPr/>
          <p:nvPr/>
        </p:nvSpPr>
        <p:spPr>
          <a:xfrm>
            <a:off x="0" y="4953000"/>
            <a:ext cx="9144000" cy="1973719"/>
          </a:xfrm>
          <a:prstGeom prst="snip2SameRect">
            <a:avLst>
              <a:gd name="adj1" fmla="val 45347"/>
              <a:gd name="adj2" fmla="val 0"/>
            </a:avLst>
          </a:prstGeom>
          <a:blipFill dpi="0" rotWithShape="1">
            <a:blip r:embed="rId3">
              <a:alphaModFix amt="38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-23000"/>
                      </a14:imgEffect>
                    </a14:imgLayer>
                  </a14:imgProps>
                </a:ext>
              </a:extLst>
            </a:blip>
            <a:srcRect/>
            <a:stretch>
              <a:fillRect t="-200000" b="-100000"/>
            </a:stretch>
          </a:blipFill>
          <a:ln>
            <a:noFill/>
          </a:ln>
          <a:effectLst>
            <a:glow rad="12700">
              <a:schemeClr val="accent1">
                <a:alpha val="1000"/>
              </a:schemeClr>
            </a:glow>
            <a:softEdge rad="139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35">
            <a:extLst>
              <a:ext uri="{FF2B5EF4-FFF2-40B4-BE49-F238E27FC236}">
                <a16:creationId xmlns:a16="http://schemas.microsoft.com/office/drawing/2014/main" id="{67F6DA4F-BEBD-7C83-0266-297D00BA3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838200"/>
            <a:ext cx="373380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FF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27" name="Text Box 2">
            <a:extLst>
              <a:ext uri="{FF2B5EF4-FFF2-40B4-BE49-F238E27FC236}">
                <a16:creationId xmlns:a16="http://schemas.microsoft.com/office/drawing/2014/main" id="{B0AA87B6-3BC4-D126-934F-00EFAB49E9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685800"/>
            <a:ext cx="57912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2D Stack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= Integer Partition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Integer partition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function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b="0" i="1" dirty="0">
                <a:latin typeface="Times New Roman" panose="02020603050405020304" pitchFamily="18" charset="0"/>
                <a:ea typeface="宋体" panose="02010600030101010101" pitchFamily="2" charset="-122"/>
              </a:rPr>
              <a:t>p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(</a:t>
            </a:r>
            <a:r>
              <a:rPr lang="en-US" altLang="zh-CN" sz="2400" b="0" i="1" dirty="0"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  <a:r>
              <a:rPr lang="en-US" altLang="zh-CN" sz="2400" b="0" dirty="0">
                <a:latin typeface="Times New Roman" panose="02020603050405020304" pitchFamily="18" charset="0"/>
                <a:ea typeface="宋体" panose="02010600030101010101" pitchFamily="2" charset="-122"/>
              </a:rPr>
              <a:t>) = number of way to partition </a:t>
            </a:r>
            <a:r>
              <a:rPr lang="en-US" altLang="zh-CN" sz="2400" b="0" i="1" dirty="0"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e.g. </a:t>
            </a:r>
            <a:r>
              <a:rPr lang="en-US" altLang="zh-CN" sz="2400" i="1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</a:t>
            </a:r>
            <a:r>
              <a:rPr lang="en-US" altLang="zh-CN" sz="2400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(4) = 5  </a:t>
            </a:r>
            <a:r>
              <a:rPr lang="en-US" altLang="zh-CN" sz="2400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  </a:t>
            </a:r>
            <a:r>
              <a:rPr lang="en-US" altLang="zh-CN" sz="2400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5 ways to partition 4: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4,         3+1,       2+2,     2+1+1,   1+1+1+1</a:t>
            </a:r>
          </a:p>
        </p:txBody>
      </p:sp>
      <p:sp>
        <p:nvSpPr>
          <p:cNvPr id="77828" name="Rectangle 3">
            <a:extLst>
              <a:ext uri="{FF2B5EF4-FFF2-40B4-BE49-F238E27FC236}">
                <a16:creationId xmlns:a16="http://schemas.microsoft.com/office/drawing/2014/main" id="{9EFEFDBC-0241-09A5-08F0-465382D5B9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Connection to Number Theory &amp; Combinatorics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77829" name="Rectangle 10">
            <a:extLst>
              <a:ext uri="{FF2B5EF4-FFF2-40B4-BE49-F238E27FC236}">
                <a16:creationId xmlns:a16="http://schemas.microsoft.com/office/drawing/2014/main" id="{B2A18123-2404-1353-C1C8-4CD522326756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1066800" y="27905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0" name="Rectangle 11">
            <a:extLst>
              <a:ext uri="{FF2B5EF4-FFF2-40B4-BE49-F238E27FC236}">
                <a16:creationId xmlns:a16="http://schemas.microsoft.com/office/drawing/2014/main" id="{FF0E6C20-EE1D-19F1-5AB7-9AFF2730CE5B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1219200" y="29429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1" name="Rectangle 12">
            <a:extLst>
              <a:ext uri="{FF2B5EF4-FFF2-40B4-BE49-F238E27FC236}">
                <a16:creationId xmlns:a16="http://schemas.microsoft.com/office/drawing/2014/main" id="{03501789-FF97-842F-C717-50D9EED8972D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1371600" y="30953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2" name="Rectangle 13">
            <a:extLst>
              <a:ext uri="{FF2B5EF4-FFF2-40B4-BE49-F238E27FC236}">
                <a16:creationId xmlns:a16="http://schemas.microsoft.com/office/drawing/2014/main" id="{25DEA724-6473-33B5-57D7-2CDC634432EB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152400" y="27143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3" name="Rectangle 14">
            <a:extLst>
              <a:ext uri="{FF2B5EF4-FFF2-40B4-BE49-F238E27FC236}">
                <a16:creationId xmlns:a16="http://schemas.microsoft.com/office/drawing/2014/main" id="{854440E8-0E0F-8BB5-420E-781780423727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304800" y="28667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4" name="Rectangle 15">
            <a:extLst>
              <a:ext uri="{FF2B5EF4-FFF2-40B4-BE49-F238E27FC236}">
                <a16:creationId xmlns:a16="http://schemas.microsoft.com/office/drawing/2014/main" id="{E9F0C977-D64F-6568-EB29-EC636D695E9F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457200" y="30191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5" name="Rectangle 16">
            <a:extLst>
              <a:ext uri="{FF2B5EF4-FFF2-40B4-BE49-F238E27FC236}">
                <a16:creationId xmlns:a16="http://schemas.microsoft.com/office/drawing/2014/main" id="{E22B95E9-B113-4A8D-2308-6CC26EEA71B6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609600" y="31715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6" name="Rectangle 17">
            <a:extLst>
              <a:ext uri="{FF2B5EF4-FFF2-40B4-BE49-F238E27FC236}">
                <a16:creationId xmlns:a16="http://schemas.microsoft.com/office/drawing/2014/main" id="{0D71AA08-D042-F99B-99E9-CBFDD02DA6A3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1524000" y="29429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7" name="Rectangle 18">
            <a:extLst>
              <a:ext uri="{FF2B5EF4-FFF2-40B4-BE49-F238E27FC236}">
                <a16:creationId xmlns:a16="http://schemas.microsoft.com/office/drawing/2014/main" id="{E8590CA9-E928-CCEE-A507-E4871E6E6CB1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2133600" y="29429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8" name="Rectangle 19">
            <a:extLst>
              <a:ext uri="{FF2B5EF4-FFF2-40B4-BE49-F238E27FC236}">
                <a16:creationId xmlns:a16="http://schemas.microsoft.com/office/drawing/2014/main" id="{462DC9A3-D264-A387-27F2-5D7C3DD3E360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2286000" y="30953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39" name="Rectangle 20">
            <a:extLst>
              <a:ext uri="{FF2B5EF4-FFF2-40B4-BE49-F238E27FC236}">
                <a16:creationId xmlns:a16="http://schemas.microsoft.com/office/drawing/2014/main" id="{8A15979E-8D70-5246-803B-980836118678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2286000" y="27905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7840" name="Rectangle 21">
            <a:extLst>
              <a:ext uri="{FF2B5EF4-FFF2-40B4-BE49-F238E27FC236}">
                <a16:creationId xmlns:a16="http://schemas.microsoft.com/office/drawing/2014/main" id="{240F8B40-A97A-34EE-8CC9-0B7539B19800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2438400" y="2942945"/>
            <a:ext cx="228600" cy="228600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grpSp>
        <p:nvGrpSpPr>
          <p:cNvPr id="77841" name="Group 22">
            <a:extLst>
              <a:ext uri="{FF2B5EF4-FFF2-40B4-BE49-F238E27FC236}">
                <a16:creationId xmlns:a16="http://schemas.microsoft.com/office/drawing/2014/main" id="{A6304395-7254-A5F9-9665-7B0DEAE92EC6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3048000" y="2866745"/>
            <a:ext cx="685800" cy="533400"/>
            <a:chOff x="1872" y="1632"/>
            <a:chExt cx="432" cy="336"/>
          </a:xfrm>
        </p:grpSpPr>
        <p:sp>
          <p:nvSpPr>
            <p:cNvPr id="77851" name="Rectangle 23">
              <a:extLst>
                <a:ext uri="{FF2B5EF4-FFF2-40B4-BE49-F238E27FC236}">
                  <a16:creationId xmlns:a16="http://schemas.microsoft.com/office/drawing/2014/main" id="{08F36B81-D525-48BD-38FA-1E940D92246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00000">
              <a:off x="1872" y="1632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7852" name="Rectangle 24">
              <a:extLst>
                <a:ext uri="{FF2B5EF4-FFF2-40B4-BE49-F238E27FC236}">
                  <a16:creationId xmlns:a16="http://schemas.microsoft.com/office/drawing/2014/main" id="{D19392F7-2F11-AFB8-A23D-0E807DEB57F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00000">
              <a:off x="1968" y="1728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7853" name="Rectangle 25">
              <a:extLst>
                <a:ext uri="{FF2B5EF4-FFF2-40B4-BE49-F238E27FC236}">
                  <a16:creationId xmlns:a16="http://schemas.microsoft.com/office/drawing/2014/main" id="{264388ED-0961-87D5-087D-EAE5DBD6BFA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00000">
              <a:off x="2064" y="1824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7854" name="Rectangle 26">
              <a:extLst>
                <a:ext uri="{FF2B5EF4-FFF2-40B4-BE49-F238E27FC236}">
                  <a16:creationId xmlns:a16="http://schemas.microsoft.com/office/drawing/2014/main" id="{770436E3-DB50-5B51-C918-B91B222F757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00000">
              <a:off x="2160" y="1728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77842" name="Group 27">
            <a:extLst>
              <a:ext uri="{FF2B5EF4-FFF2-40B4-BE49-F238E27FC236}">
                <a16:creationId xmlns:a16="http://schemas.microsoft.com/office/drawing/2014/main" id="{90E0FD5C-E674-4F75-B467-08E09ABB8FE7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4114800" y="2714345"/>
            <a:ext cx="685800" cy="685800"/>
            <a:chOff x="2592" y="1680"/>
            <a:chExt cx="432" cy="432"/>
          </a:xfrm>
        </p:grpSpPr>
        <p:sp>
          <p:nvSpPr>
            <p:cNvPr id="77847" name="Rectangle 28">
              <a:extLst>
                <a:ext uri="{FF2B5EF4-FFF2-40B4-BE49-F238E27FC236}">
                  <a16:creationId xmlns:a16="http://schemas.microsoft.com/office/drawing/2014/main" id="{65857A24-9344-A0FB-2AC4-D370DE4BC8C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00000" flipH="1">
              <a:off x="2592" y="1680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7848" name="Rectangle 29">
              <a:extLst>
                <a:ext uri="{FF2B5EF4-FFF2-40B4-BE49-F238E27FC236}">
                  <a16:creationId xmlns:a16="http://schemas.microsoft.com/office/drawing/2014/main" id="{641D1D9C-856C-31A5-09EF-9749DD2AF60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00000" flipH="1">
              <a:off x="2688" y="1776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7849" name="Rectangle 30">
              <a:extLst>
                <a:ext uri="{FF2B5EF4-FFF2-40B4-BE49-F238E27FC236}">
                  <a16:creationId xmlns:a16="http://schemas.microsoft.com/office/drawing/2014/main" id="{C0530480-2ED3-6B9E-C105-EC86A74D261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00000" flipH="1">
              <a:off x="2784" y="1872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  <p:sp>
          <p:nvSpPr>
            <p:cNvPr id="77850" name="Rectangle 31">
              <a:extLst>
                <a:ext uri="{FF2B5EF4-FFF2-40B4-BE49-F238E27FC236}">
                  <a16:creationId xmlns:a16="http://schemas.microsoft.com/office/drawing/2014/main" id="{5A17E3E5-62A4-987E-2B0D-66531D0CBC6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00000" flipH="1">
              <a:off x="2880" y="1968"/>
              <a:ext cx="144" cy="144"/>
            </a:xfrm>
            <a:prstGeom prst="rect">
              <a:avLst/>
            </a:prstGeom>
            <a:noFill/>
            <a:ln w="25400">
              <a:solidFill>
                <a:srgbClr val="CC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sp>
        <p:nvSpPr>
          <p:cNvPr id="77843" name="Text Box 36">
            <a:extLst>
              <a:ext uri="{FF2B5EF4-FFF2-40B4-BE49-F238E27FC236}">
                <a16:creationId xmlns:a16="http://schemas.microsoft.com/office/drawing/2014/main" id="{D12AE9F8-7F78-367B-3404-16FF11E3DD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1544" y="3747014"/>
            <a:ext cx="2614612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A50021"/>
                </a:solidFill>
                <a:latin typeface="Times New Roman" panose="02020603050405020304" pitchFamily="18" charset="0"/>
              </a:rPr>
              <a:t>Andrei </a:t>
            </a:r>
            <a:r>
              <a:rPr lang="en-US" altLang="en-US" sz="2200" dirty="0" err="1">
                <a:solidFill>
                  <a:srgbClr val="A50021"/>
                </a:solidFill>
                <a:latin typeface="Times New Roman" panose="02020603050405020304" pitchFamily="18" charset="0"/>
              </a:rPr>
              <a:t>Okounkov</a:t>
            </a:r>
            <a:endParaRPr lang="en-US" altLang="en-US" sz="2200" dirty="0">
              <a:solidFill>
                <a:srgbClr val="A50021"/>
              </a:solidFill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dirty="0">
                <a:latin typeface="Times New Roman" panose="02020603050405020304" pitchFamily="18" charset="0"/>
                <a:ea typeface="宋体" panose="02010600030101010101" pitchFamily="2" charset="-122"/>
              </a:rPr>
              <a:t>(</a:t>
            </a:r>
            <a:r>
              <a:rPr lang="en-US" altLang="en-US" sz="2200" dirty="0">
                <a:latin typeface="Times New Roman" panose="02020603050405020304" pitchFamily="18" charset="0"/>
              </a:rPr>
              <a:t>Fields Medal 2006) </a:t>
            </a:r>
          </a:p>
        </p:txBody>
      </p:sp>
      <p:sp>
        <p:nvSpPr>
          <p:cNvPr id="77844" name="Rectangle 37">
            <a:extLst>
              <a:ext uri="{FF2B5EF4-FFF2-40B4-BE49-F238E27FC236}">
                <a16:creationId xmlns:a16="http://schemas.microsoft.com/office/drawing/2014/main" id="{650E8063-D67E-2A2B-E837-177830BC98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1857" y="4677950"/>
            <a:ext cx="536257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0" dirty="0">
                <a:solidFill>
                  <a:srgbClr val="CC0000"/>
                </a:solidFill>
                <a:latin typeface="Times New Roman" panose="02020603050405020304" pitchFamily="18" charset="0"/>
              </a:rPr>
              <a:t>A. </a:t>
            </a:r>
            <a:r>
              <a:rPr lang="en-US" altLang="en-US" sz="2200" b="0" dirty="0" err="1">
                <a:solidFill>
                  <a:srgbClr val="CC0000"/>
                </a:solidFill>
                <a:latin typeface="Times New Roman" panose="02020603050405020304" pitchFamily="18" charset="0"/>
              </a:rPr>
              <a:t>Okounkov</a:t>
            </a:r>
            <a:r>
              <a:rPr lang="en-US" altLang="en-US" sz="2200" b="0" dirty="0">
                <a:latin typeface="Times New Roman" panose="02020603050405020304" pitchFamily="18" charset="0"/>
              </a:rPr>
              <a:t>, </a:t>
            </a:r>
            <a:r>
              <a:rPr lang="en-US" altLang="en-US" sz="2200" b="0" dirty="0" err="1">
                <a:latin typeface="Times New Roman" panose="02020603050405020304" pitchFamily="18" charset="0"/>
              </a:rPr>
              <a:t>arXiv:math-ph</a:t>
            </a:r>
            <a:r>
              <a:rPr lang="en-US" altLang="en-US" sz="2200" b="0" dirty="0">
                <a:latin typeface="Times New Roman" panose="02020603050405020304" pitchFamily="18" charset="0"/>
              </a:rPr>
              <a:t>/0309015</a:t>
            </a:r>
            <a:r>
              <a:rPr lang="en-US" altLang="en-US" sz="2200" dirty="0">
                <a:latin typeface="Times New Roman" panose="02020603050405020304" pitchFamily="18" charset="0"/>
              </a:rPr>
              <a:t> (2003)</a:t>
            </a:r>
          </a:p>
        </p:txBody>
      </p:sp>
      <p:pic>
        <p:nvPicPr>
          <p:cNvPr id="77845" name="Picture 38">
            <a:extLst>
              <a:ext uri="{FF2B5EF4-FFF2-40B4-BE49-F238E27FC236}">
                <a16:creationId xmlns:a16="http://schemas.microsoft.com/office/drawing/2014/main" id="{38459C5B-08DF-5E5F-84BC-CE8BC0269C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697" y="3285845"/>
            <a:ext cx="1561848" cy="1841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46" name="Rectangle 39">
            <a:extLst>
              <a:ext uri="{FF2B5EF4-FFF2-40B4-BE49-F238E27FC236}">
                <a16:creationId xmlns:a16="http://schemas.microsoft.com/office/drawing/2014/main" id="{794BB09B-FB71-FC00-840E-5E24BD2843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455" y="3829945"/>
            <a:ext cx="4118435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3D Cube Stack </a:t>
            </a:r>
            <a:r>
              <a:rPr lang="en-US" altLang="zh-CN" sz="2200" dirty="0">
                <a:latin typeface="Times New Roman" panose="02020603050405020304" pitchFamily="18" charset="0"/>
                <a:ea typeface="宋体" panose="02010600030101010101" pitchFamily="2" charset="-122"/>
              </a:rPr>
              <a:t>= Plane Partition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2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2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2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200" dirty="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3D sphere stack</a:t>
            </a:r>
            <a:r>
              <a:rPr lang="en-US" altLang="en-US" sz="2200" dirty="0">
                <a:latin typeface="Times New Roman" panose="02020603050405020304" pitchFamily="18" charset="0"/>
                <a:ea typeface="宋体" panose="02010600030101010101" pitchFamily="2" charset="-122"/>
              </a:rPr>
              <a:t>, no research!! 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DD0EDFB-CD98-6D83-651C-F66894DD92F2}"/>
              </a:ext>
            </a:extLst>
          </p:cNvPr>
          <p:cNvSpPr txBox="1"/>
          <p:nvPr/>
        </p:nvSpPr>
        <p:spPr>
          <a:xfrm>
            <a:off x="428344" y="5811953"/>
            <a:ext cx="719165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ea typeface="宋体" panose="02010600030101010101" pitchFamily="2" charset="-122"/>
              </a:rPr>
              <a:t>except in tetrahedron, i.e. Alternating Sign Matrix</a:t>
            </a:r>
            <a:endParaRPr lang="en-US" altLang="en-US" sz="22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33778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90" name="Picture 41" descr="9780521666466: Proofs and Confirmations: The Story of the Alternating-Sign  Matrix Conjecture (Spectrum) - Bressoud, David M.: 0521666465 - AbeBooks">
            <a:extLst>
              <a:ext uri="{FF2B5EF4-FFF2-40B4-BE49-F238E27FC236}">
                <a16:creationId xmlns:a16="http://schemas.microsoft.com/office/drawing/2014/main" id="{83A522A5-045B-04C4-EFA9-730D141F1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937" y="2738177"/>
            <a:ext cx="1516063" cy="2276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4" name="Text Box 30">
            <a:extLst>
              <a:ext uri="{FF2B5EF4-FFF2-40B4-BE49-F238E27FC236}">
                <a16:creationId xmlns:a16="http://schemas.microsoft.com/office/drawing/2014/main" id="{3174B04F-A346-BA73-0AA1-5BDC39AA5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3276600"/>
            <a:ext cx="56022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i="1">
                <a:latin typeface="Times New Roman" panose="02020603050405020304" pitchFamily="18" charset="0"/>
              </a:rPr>
              <a:t>N</a:t>
            </a:r>
            <a:r>
              <a:rPr lang="en-US" altLang="en-US" sz="2200">
                <a:latin typeface="Times New Roman" panose="02020603050405020304" pitchFamily="18" charset="0"/>
              </a:rPr>
              <a:t>(</a:t>
            </a:r>
            <a:r>
              <a:rPr lang="en-US" altLang="en-US" sz="2200" i="1">
                <a:latin typeface="Times New Roman" panose="02020603050405020304" pitchFamily="18" charset="0"/>
              </a:rPr>
              <a:t>L</a:t>
            </a:r>
            <a:r>
              <a:rPr lang="en-US" altLang="en-US" sz="2200">
                <a:latin typeface="Times New Roman" panose="02020603050405020304" pitchFamily="18" charset="0"/>
              </a:rPr>
              <a:t>=1,2,3,4…) = 2, 7, 42, </a:t>
            </a:r>
            <a:r>
              <a:rPr lang="en-US" altLang="en-US" sz="2200">
                <a:solidFill>
                  <a:srgbClr val="A50021"/>
                </a:solidFill>
                <a:latin typeface="Times New Roman" panose="02020603050405020304" pitchFamily="18" charset="0"/>
              </a:rPr>
              <a:t>429</a:t>
            </a:r>
            <a:r>
              <a:rPr lang="en-US" altLang="en-US" sz="2200">
                <a:latin typeface="Times New Roman" panose="02020603050405020304" pitchFamily="18" charset="0"/>
              </a:rPr>
              <a:t>, 7436, 218348…</a:t>
            </a:r>
          </a:p>
        </p:txBody>
      </p:sp>
      <p:pic>
        <p:nvPicPr>
          <p:cNvPr id="79875" name="Picture 5">
            <a:extLst>
              <a:ext uri="{FF2B5EF4-FFF2-40B4-BE49-F238E27FC236}">
                <a16:creationId xmlns:a16="http://schemas.microsoft.com/office/drawing/2014/main" id="{4C247407-B4B2-C6AA-2DBB-C7461BFDD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7200" y="2647950"/>
            <a:ext cx="2590800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6" name="Rectangle 7">
            <a:extLst>
              <a:ext uri="{FF2B5EF4-FFF2-40B4-BE49-F238E27FC236}">
                <a16:creationId xmlns:a16="http://schemas.microsoft.com/office/drawing/2014/main" id="{E6FA51A3-A60C-CF43-A40A-706B8C7B4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Q1: Combinatorics, How Many Configurations?</a:t>
            </a:r>
          </a:p>
        </p:txBody>
      </p:sp>
      <p:sp>
        <p:nvSpPr>
          <p:cNvPr id="79877" name="Text Box 8">
            <a:extLst>
              <a:ext uri="{FF2B5EF4-FFF2-40B4-BE49-F238E27FC236}">
                <a16:creationId xmlns:a16="http://schemas.microsoft.com/office/drawing/2014/main" id="{1F64E2D9-42D3-E880-518D-489BE1FB7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5334000"/>
            <a:ext cx="64008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A50021"/>
                </a:solidFill>
                <a:latin typeface="Times New Roman" panose="02020603050405020304" pitchFamily="18" charset="0"/>
              </a:rPr>
              <a:t>Open questions: </a:t>
            </a:r>
            <a:r>
              <a:rPr lang="en-US" altLang="en-US" sz="2400" i="1" dirty="0">
                <a:solidFill>
                  <a:srgbClr val="A50021"/>
                </a:solidFill>
                <a:latin typeface="Times New Roman" panose="02020603050405020304" pitchFamily="18" charset="0"/>
              </a:rPr>
              <a:t>N</a:t>
            </a:r>
            <a:r>
              <a:rPr lang="en-US" altLang="en-US" sz="2400" baseline="-25000" dirty="0">
                <a:solidFill>
                  <a:srgbClr val="A50021"/>
                </a:solidFill>
                <a:latin typeface="Times New Roman" panose="02020603050405020304" pitchFamily="18" charset="0"/>
              </a:rPr>
              <a:t>L</a:t>
            </a:r>
            <a:r>
              <a:rPr lang="en-US" altLang="en-US" sz="2400" dirty="0">
                <a:solidFill>
                  <a:srgbClr val="A50021"/>
                </a:solidFill>
                <a:latin typeface="Times New Roman" panose="02020603050405020304" pitchFamily="18" charset="0"/>
              </a:rPr>
              <a:t> =  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A50021"/>
                </a:solidFill>
                <a:latin typeface="Times New Roman" panose="02020603050405020304" pitchFamily="18" charset="0"/>
              </a:rPr>
              <a:t># of configurations with a certain symmetry?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A50021"/>
                </a:solidFill>
                <a:latin typeface="Times New Roman" panose="02020603050405020304" pitchFamily="18" charset="0"/>
              </a:rPr>
              <a:t>Generating function in octahedron or other shaped containers</a:t>
            </a:r>
            <a:r>
              <a:rPr lang="en-US" altLang="zh-CN" sz="2400" dirty="0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?</a:t>
            </a:r>
            <a:r>
              <a:rPr lang="en-US" altLang="en-US" sz="2400" dirty="0">
                <a:solidFill>
                  <a:srgbClr val="A50021"/>
                </a:solidFill>
                <a:latin typeface="Times New Roman" panose="02020603050405020304" pitchFamily="18" charset="0"/>
              </a:rPr>
              <a:t>…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 dirty="0">
              <a:solidFill>
                <a:srgbClr val="A50021"/>
              </a:solidFill>
            </a:endParaRPr>
          </a:p>
        </p:txBody>
      </p:sp>
      <p:graphicFrame>
        <p:nvGraphicFramePr>
          <p:cNvPr id="79878" name="Object 11">
            <a:extLst>
              <a:ext uri="{FF2B5EF4-FFF2-40B4-BE49-F238E27FC236}">
                <a16:creationId xmlns:a16="http://schemas.microsoft.com/office/drawing/2014/main" id="{0A314B97-3B9B-CA8E-D6E3-36697DB602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2553139"/>
              </p:ext>
            </p:extLst>
          </p:nvPr>
        </p:nvGraphicFramePr>
        <p:xfrm>
          <a:off x="1752600" y="3657600"/>
          <a:ext cx="6308725" cy="82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3911600" imgH="508000" progId="Equation.3">
                  <p:embed/>
                </p:oleObj>
              </mc:Choice>
              <mc:Fallback>
                <p:oleObj name="Equation" r:id="rId5" imgW="3911600" imgH="508000" progId="Equation.3">
                  <p:embed/>
                  <p:pic>
                    <p:nvPicPr>
                      <p:cNvPr id="79878" name="Object 11">
                        <a:extLst>
                          <a:ext uri="{FF2B5EF4-FFF2-40B4-BE49-F238E27FC236}">
                            <a16:creationId xmlns:a16="http://schemas.microsoft.com/office/drawing/2014/main" id="{0A314B97-3B9B-CA8E-D6E3-36697DB6029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3657600"/>
                        <a:ext cx="6308725" cy="822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879" name="Oval 12">
            <a:extLst>
              <a:ext uri="{FF2B5EF4-FFF2-40B4-BE49-F238E27FC236}">
                <a16:creationId xmlns:a16="http://schemas.microsoft.com/office/drawing/2014/main" id="{29175CA4-1289-B2EB-25ED-F32D5D4176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3276600"/>
            <a:ext cx="609600" cy="381000"/>
          </a:xfrm>
          <a:prstGeom prst="ellipse">
            <a:avLst/>
          </a:prstGeom>
          <a:noFill/>
          <a:ln w="9525">
            <a:solidFill>
              <a:srgbClr val="A5002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pic>
        <p:nvPicPr>
          <p:cNvPr id="79880" name="Picture 15">
            <a:extLst>
              <a:ext uri="{FF2B5EF4-FFF2-40B4-BE49-F238E27FC236}">
                <a16:creationId xmlns:a16="http://schemas.microsoft.com/office/drawing/2014/main" id="{93D31EFA-2E9F-8C8F-6D16-4034EE3A510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81000" y="4498975"/>
            <a:ext cx="2743200" cy="2054225"/>
          </a:xfrm>
          <a:noFill/>
        </p:spPr>
      </p:pic>
      <p:pic>
        <p:nvPicPr>
          <p:cNvPr id="79881" name="Picture 23">
            <a:extLst>
              <a:ext uri="{FF2B5EF4-FFF2-40B4-BE49-F238E27FC236}">
                <a16:creationId xmlns:a16="http://schemas.microsoft.com/office/drawing/2014/main" id="{0C0C9EBD-8EF0-0CC6-DB9F-786FE3DCFE61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" y="990600"/>
            <a:ext cx="1503363" cy="1728788"/>
          </a:xfrm>
          <a:noFill/>
        </p:spPr>
      </p:pic>
      <p:graphicFrame>
        <p:nvGraphicFramePr>
          <p:cNvPr id="79882" name="Object 26">
            <a:extLst>
              <a:ext uri="{FF2B5EF4-FFF2-40B4-BE49-F238E27FC236}">
                <a16:creationId xmlns:a16="http://schemas.microsoft.com/office/drawing/2014/main" id="{9CB3E389-E121-C6FB-4E5A-02455FFD17D7}"/>
              </a:ext>
            </a:extLst>
          </p:cNvPr>
          <p:cNvGraphicFramePr>
            <a:graphicFrameLocks noGrp="1" noChangeAspect="1"/>
          </p:cNvGraphicFramePr>
          <p:nvPr>
            <p:ph sz="quarter" idx="3"/>
            <p:extLst>
              <p:ext uri="{D42A27DB-BD31-4B8C-83A1-F6EECF244321}">
                <p14:modId xmlns:p14="http://schemas.microsoft.com/office/powerpoint/2010/main" val="309373147"/>
              </p:ext>
            </p:extLst>
          </p:nvPr>
        </p:nvGraphicFramePr>
        <p:xfrm>
          <a:off x="1828800" y="1447800"/>
          <a:ext cx="6764338" cy="201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3073400" imgH="914400" progId="Equation.DSMT4">
                  <p:embed/>
                </p:oleObj>
              </mc:Choice>
              <mc:Fallback>
                <p:oleObj name="Equation" r:id="rId9" imgW="3073400" imgH="914400" progId="Equation.DSMT4">
                  <p:embed/>
                  <p:pic>
                    <p:nvPicPr>
                      <p:cNvPr id="79882" name="Object 26">
                        <a:extLst>
                          <a:ext uri="{FF2B5EF4-FFF2-40B4-BE49-F238E27FC236}">
                            <a16:creationId xmlns:a16="http://schemas.microsoft.com/office/drawing/2014/main" id="{9CB3E389-E121-C6FB-4E5A-02455FFD17D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1447800"/>
                        <a:ext cx="6764338" cy="2012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883" name="Text Box 29">
            <a:extLst>
              <a:ext uri="{FF2B5EF4-FFF2-40B4-BE49-F238E27FC236}">
                <a16:creationId xmlns:a16="http://schemas.microsoft.com/office/drawing/2014/main" id="{15D24F33-DAA2-DE66-1C55-7260B33FBC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5325" y="792163"/>
            <a:ext cx="4624388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i="1">
                <a:latin typeface="Times New Roman" panose="02020603050405020304" pitchFamily="18" charset="0"/>
              </a:rPr>
              <a:t>N</a:t>
            </a:r>
            <a:r>
              <a:rPr lang="en-US" altLang="en-US" sz="2200">
                <a:latin typeface="Times New Roman" panose="02020603050405020304" pitchFamily="18" charset="0"/>
              </a:rPr>
              <a:t>(</a:t>
            </a:r>
            <a:r>
              <a:rPr lang="en-US" altLang="en-US" sz="2200" i="1">
                <a:latin typeface="Times New Roman" panose="02020603050405020304" pitchFamily="18" charset="0"/>
              </a:rPr>
              <a:t>L</a:t>
            </a:r>
            <a:r>
              <a:rPr lang="en-US" altLang="en-US" sz="2200">
                <a:latin typeface="Times New Roman" panose="02020603050405020304" pitchFamily="18" charset="0"/>
              </a:rPr>
              <a:t>=1,2,3,4…) = 2, 20, 980, </a:t>
            </a:r>
            <a:r>
              <a:rPr lang="en-US" altLang="en-US" sz="2200">
                <a:solidFill>
                  <a:srgbClr val="A50021"/>
                </a:solidFill>
                <a:latin typeface="Times New Roman" panose="02020603050405020304" pitchFamily="18" charset="0"/>
              </a:rPr>
              <a:t>232848</a:t>
            </a:r>
            <a:r>
              <a:rPr lang="en-US" altLang="en-US" sz="2200">
                <a:latin typeface="Times New Roman" panose="02020603050405020304" pitchFamily="18" charset="0"/>
              </a:rPr>
              <a:t>…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MacMahon formula:</a:t>
            </a:r>
          </a:p>
        </p:txBody>
      </p:sp>
      <p:sp>
        <p:nvSpPr>
          <p:cNvPr id="79884" name="Text Box 31">
            <a:extLst>
              <a:ext uri="{FF2B5EF4-FFF2-40B4-BE49-F238E27FC236}">
                <a16:creationId xmlns:a16="http://schemas.microsoft.com/office/drawing/2014/main" id="{4C26A87D-D28A-AFC3-DB77-FE14BA9D82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4876800"/>
            <a:ext cx="46243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i="1">
                <a:latin typeface="Times New Roman" panose="02020603050405020304" pitchFamily="18" charset="0"/>
              </a:rPr>
              <a:t>N</a:t>
            </a:r>
            <a:r>
              <a:rPr lang="en-US" altLang="en-US" sz="2200">
                <a:latin typeface="Times New Roman" panose="02020603050405020304" pitchFamily="18" charset="0"/>
              </a:rPr>
              <a:t>(</a:t>
            </a:r>
            <a:r>
              <a:rPr lang="en-US" altLang="en-US" sz="2200" i="1">
                <a:latin typeface="Times New Roman" panose="02020603050405020304" pitchFamily="18" charset="0"/>
              </a:rPr>
              <a:t>L</a:t>
            </a:r>
            <a:r>
              <a:rPr lang="en-US" altLang="en-US" sz="2200">
                <a:latin typeface="Times New Roman" panose="02020603050405020304" pitchFamily="18" charset="0"/>
              </a:rPr>
              <a:t>=1,2,3,4…) = 2, 18, </a:t>
            </a:r>
            <a:r>
              <a:rPr lang="en-US" altLang="en-US" sz="2200">
                <a:solidFill>
                  <a:srgbClr val="A50021"/>
                </a:solidFill>
                <a:latin typeface="Times New Roman" panose="02020603050405020304" pitchFamily="18" charset="0"/>
              </a:rPr>
              <a:t>868</a:t>
            </a:r>
            <a:r>
              <a:rPr lang="en-US" altLang="en-US" sz="2200">
                <a:latin typeface="Times New Roman" panose="02020603050405020304" pitchFamily="18" charset="0"/>
              </a:rPr>
              <a:t>, 230274... </a:t>
            </a:r>
          </a:p>
        </p:txBody>
      </p:sp>
      <p:sp>
        <p:nvSpPr>
          <p:cNvPr id="79885" name="Freeform 35">
            <a:extLst>
              <a:ext uri="{FF2B5EF4-FFF2-40B4-BE49-F238E27FC236}">
                <a16:creationId xmlns:a16="http://schemas.microsoft.com/office/drawing/2014/main" id="{CE97AE4A-F966-F331-43AE-9855A971508E}"/>
              </a:ext>
            </a:extLst>
          </p:cNvPr>
          <p:cNvSpPr>
            <a:spLocks/>
          </p:cNvSpPr>
          <p:nvPr/>
        </p:nvSpPr>
        <p:spPr bwMode="auto">
          <a:xfrm>
            <a:off x="1600200" y="3035300"/>
            <a:ext cx="3581400" cy="393700"/>
          </a:xfrm>
          <a:custGeom>
            <a:avLst/>
            <a:gdLst>
              <a:gd name="T0" fmla="*/ 0 w 2256"/>
              <a:gd name="T1" fmla="*/ 624998750 h 248"/>
              <a:gd name="T2" fmla="*/ 2147483646 w 2256"/>
              <a:gd name="T3" fmla="*/ 20161250 h 248"/>
              <a:gd name="T4" fmla="*/ 2147483646 w 2256"/>
              <a:gd name="T5" fmla="*/ 504031250 h 24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256" h="248">
                <a:moveTo>
                  <a:pt x="0" y="248"/>
                </a:moveTo>
                <a:cubicBezTo>
                  <a:pt x="316" y="132"/>
                  <a:pt x="632" y="16"/>
                  <a:pt x="1008" y="8"/>
                </a:cubicBezTo>
                <a:cubicBezTo>
                  <a:pt x="1384" y="0"/>
                  <a:pt x="1820" y="100"/>
                  <a:pt x="2256" y="200"/>
                </a:cubicBezTo>
              </a:path>
            </a:pathLst>
          </a:custGeom>
          <a:noFill/>
          <a:ln w="9525">
            <a:solidFill>
              <a:srgbClr val="CC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9886" name="Oval 36">
            <a:extLst>
              <a:ext uri="{FF2B5EF4-FFF2-40B4-BE49-F238E27FC236}">
                <a16:creationId xmlns:a16="http://schemas.microsoft.com/office/drawing/2014/main" id="{311EC25C-7992-E9FA-9316-69C9A6245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838200"/>
            <a:ext cx="1143000" cy="381000"/>
          </a:xfrm>
          <a:prstGeom prst="ellipse">
            <a:avLst/>
          </a:prstGeom>
          <a:noFill/>
          <a:ln w="9525">
            <a:solidFill>
              <a:srgbClr val="A5002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9887" name="Freeform 37">
            <a:extLst>
              <a:ext uri="{FF2B5EF4-FFF2-40B4-BE49-F238E27FC236}">
                <a16:creationId xmlns:a16="http://schemas.microsoft.com/office/drawing/2014/main" id="{EE3725F2-4D9A-1C78-F7E1-F5503583F61F}"/>
              </a:ext>
            </a:extLst>
          </p:cNvPr>
          <p:cNvSpPr>
            <a:spLocks/>
          </p:cNvSpPr>
          <p:nvPr/>
        </p:nvSpPr>
        <p:spPr bwMode="auto">
          <a:xfrm>
            <a:off x="1524000" y="609600"/>
            <a:ext cx="3810000" cy="381000"/>
          </a:xfrm>
          <a:custGeom>
            <a:avLst/>
            <a:gdLst>
              <a:gd name="T0" fmla="*/ 0 w 2256"/>
              <a:gd name="T1" fmla="*/ 585326613 h 248"/>
              <a:gd name="T2" fmla="*/ 2147483646 w 2256"/>
              <a:gd name="T3" fmla="*/ 18881008 h 248"/>
              <a:gd name="T4" fmla="*/ 2147483646 w 2256"/>
              <a:gd name="T5" fmla="*/ 472037492 h 24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256" h="248">
                <a:moveTo>
                  <a:pt x="0" y="248"/>
                </a:moveTo>
                <a:cubicBezTo>
                  <a:pt x="316" y="132"/>
                  <a:pt x="632" y="16"/>
                  <a:pt x="1008" y="8"/>
                </a:cubicBezTo>
                <a:cubicBezTo>
                  <a:pt x="1384" y="0"/>
                  <a:pt x="1820" y="100"/>
                  <a:pt x="2256" y="200"/>
                </a:cubicBezTo>
              </a:path>
            </a:pathLst>
          </a:custGeom>
          <a:noFill/>
          <a:ln w="9525">
            <a:solidFill>
              <a:srgbClr val="CC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9888" name="Oval 38">
            <a:extLst>
              <a:ext uri="{FF2B5EF4-FFF2-40B4-BE49-F238E27FC236}">
                <a16:creationId xmlns:a16="http://schemas.microsoft.com/office/drawing/2014/main" id="{D702E92F-58B4-141E-3380-9781B57DA2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4889500"/>
            <a:ext cx="609600" cy="381000"/>
          </a:xfrm>
          <a:prstGeom prst="ellipse">
            <a:avLst/>
          </a:prstGeom>
          <a:noFill/>
          <a:ln w="9525">
            <a:solidFill>
              <a:srgbClr val="A5002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9889" name="Freeform 39">
            <a:extLst>
              <a:ext uri="{FF2B5EF4-FFF2-40B4-BE49-F238E27FC236}">
                <a16:creationId xmlns:a16="http://schemas.microsoft.com/office/drawing/2014/main" id="{0EA8FCAC-3125-62CE-6754-3B0450AD1E85}"/>
              </a:ext>
            </a:extLst>
          </p:cNvPr>
          <p:cNvSpPr>
            <a:spLocks/>
          </p:cNvSpPr>
          <p:nvPr/>
        </p:nvSpPr>
        <p:spPr bwMode="auto">
          <a:xfrm>
            <a:off x="1371600" y="4648200"/>
            <a:ext cx="3581400" cy="393700"/>
          </a:xfrm>
          <a:custGeom>
            <a:avLst/>
            <a:gdLst>
              <a:gd name="T0" fmla="*/ 0 w 2256"/>
              <a:gd name="T1" fmla="*/ 624998750 h 248"/>
              <a:gd name="T2" fmla="*/ 2147483646 w 2256"/>
              <a:gd name="T3" fmla="*/ 20161250 h 248"/>
              <a:gd name="T4" fmla="*/ 2147483646 w 2256"/>
              <a:gd name="T5" fmla="*/ 504031250 h 24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256" h="248">
                <a:moveTo>
                  <a:pt x="0" y="248"/>
                </a:moveTo>
                <a:cubicBezTo>
                  <a:pt x="316" y="132"/>
                  <a:pt x="632" y="16"/>
                  <a:pt x="1008" y="8"/>
                </a:cubicBezTo>
                <a:cubicBezTo>
                  <a:pt x="1384" y="0"/>
                  <a:pt x="1820" y="100"/>
                  <a:pt x="2256" y="200"/>
                </a:cubicBezTo>
              </a:path>
            </a:pathLst>
          </a:custGeom>
          <a:noFill/>
          <a:ln w="9525">
            <a:solidFill>
              <a:srgbClr val="CC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38710061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图片 10" descr="g.f1.jpg">
            <a:extLst>
              <a:ext uri="{FF2B5EF4-FFF2-40B4-BE49-F238E27FC236}">
                <a16:creationId xmlns:a16="http://schemas.microsoft.com/office/drawing/2014/main" id="{586091C9-4B9B-16B1-F8AA-0F71E50484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438400"/>
            <a:ext cx="4038600" cy="85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3" name="图片 3" descr="g.f2.jpg">
            <a:extLst>
              <a:ext uri="{FF2B5EF4-FFF2-40B4-BE49-F238E27FC236}">
                <a16:creationId xmlns:a16="http://schemas.microsoft.com/office/drawing/2014/main" id="{D11BA1C4-DBF3-0AB7-B348-EE4094967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476875"/>
            <a:ext cx="4130675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24" name="Rectangle 5">
            <a:extLst>
              <a:ext uri="{FF2B5EF4-FFF2-40B4-BE49-F238E27FC236}">
                <a16:creationId xmlns:a16="http://schemas.microsoft.com/office/drawing/2014/main" id="{1F163243-E095-2823-9D9F-EB57EDC1D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Number of Configurations with Certain Symmetry in Octahedron</a:t>
            </a:r>
          </a:p>
        </p:txBody>
      </p:sp>
      <p:sp>
        <p:nvSpPr>
          <p:cNvPr id="81925" name="Text Box 6">
            <a:extLst>
              <a:ext uri="{FF2B5EF4-FFF2-40B4-BE49-F238E27FC236}">
                <a16:creationId xmlns:a16="http://schemas.microsoft.com/office/drawing/2014/main" id="{87C1ACE9-151F-FABA-1A0D-40059949A9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" y="739200"/>
            <a:ext cx="8763000" cy="584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90</a:t>
            </a: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</a:rPr>
              <a:t>°</a:t>
            </a:r>
            <a:r>
              <a:rPr lang="en-US" altLang="zh-CN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of rotational and reflexive symmetry</a:t>
            </a:r>
            <a:br>
              <a:rPr lang="en-US" altLang="zh-CN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</a:br>
            <a:r>
              <a:rPr lang="en-US" altLang="zh-CN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</a:t>
            </a: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 2 2 4 5 8 10 15 20 28 36 50 64 86 110 145 184 238 300 384 ···· 3310  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4026 4906 5941 7200 8680 10470 12570 15092 18050 21583 25718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30634··· 64953279 73230978 82518718 92931408</a:t>
            </a:r>
            <a:b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</a:b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</a:t>
            </a:r>
            <a:r>
              <a:rPr lang="en-US" altLang="zh-CN" sz="220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coincide with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the |odd terms| of  Mock Theta Function</a:t>
            </a:r>
            <a:br>
              <a:rPr lang="en-US" altLang="zh-CN" sz="2200" b="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</a:br>
            <a:endParaRPr lang="en-US" altLang="zh-CN" sz="2200" b="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zh-CN" sz="220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sz="2200" b="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</a:rPr>
              <a:t>180° </a:t>
            </a:r>
            <a:r>
              <a:rPr lang="en-US" altLang="en-US" sz="2200" dirty="0" err="1">
                <a:solidFill>
                  <a:srgbClr val="0000FF"/>
                </a:solidFill>
                <a:latin typeface="Times New Roman" panose="02020603050405020304" pitchFamily="18" charset="0"/>
              </a:rPr>
              <a:t>rotaional</a:t>
            </a: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</a:rPr>
              <a:t> symmetry with reflection symmetry</a:t>
            </a:r>
            <a:b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</a:rPr>
            </a:b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</a:rPr>
              <a:t>    </a:t>
            </a: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2 3 4 6 8 10 14 18 22 29 36 44 56 68 82 101 122 146 176 210 248 296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350 410 484 566 660··· 438460 481138 527728 578520 633878 694224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759926 831448 909308 993984 ··· 76836100 82500606 88562472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95048288 101986448 109406798 117341306······</a:t>
            </a:r>
            <a:br>
              <a:rPr lang="en-US" altLang="zh-CN" sz="2200" b="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</a:br>
            <a:r>
              <a:rPr lang="en-US" altLang="zh-CN" sz="2200" dirty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coincide with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200" b="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The Mock Theta Function</a:t>
            </a:r>
            <a:br>
              <a:rPr lang="en-US" altLang="zh-CN" sz="2200" b="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</a:br>
            <a:endParaRPr lang="en-US" altLang="zh-CN" sz="2200" b="0" dirty="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en-US" sz="2200" dirty="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Math proof??</a:t>
            </a:r>
            <a:endParaRPr lang="en-US" altLang="en-US" sz="2200" dirty="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451829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1961" name="Picture 9">
            <a:extLst>
              <a:ext uri="{FF2B5EF4-FFF2-40B4-BE49-F238E27FC236}">
                <a16:creationId xmlns:a16="http://schemas.microsoft.com/office/drawing/2014/main" id="{EF07EBA5-79BB-479F-26B4-D20810F6A3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4243388"/>
            <a:ext cx="2513013" cy="238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1962" name="Picture 10">
            <a:extLst>
              <a:ext uri="{FF2B5EF4-FFF2-40B4-BE49-F238E27FC236}">
                <a16:creationId xmlns:a16="http://schemas.microsoft.com/office/drawing/2014/main" id="{1467749E-E8C5-42F6-F283-BF5434165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2282825"/>
            <a:ext cx="51054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948" name="Picture 11">
            <a:extLst>
              <a:ext uri="{FF2B5EF4-FFF2-40B4-BE49-F238E27FC236}">
                <a16:creationId xmlns:a16="http://schemas.microsoft.com/office/drawing/2014/main" id="{26625AA3-5DC1-9E12-019A-109788D8F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368550"/>
            <a:ext cx="3600450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2949" name="Text Box 12">
            <a:extLst>
              <a:ext uri="{FF2B5EF4-FFF2-40B4-BE49-F238E27FC236}">
                <a16:creationId xmlns:a16="http://schemas.microsoft.com/office/drawing/2014/main" id="{C6A1D319-9279-024C-9182-D09BBF6C77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575" y="1581150"/>
            <a:ext cx="1657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FF0000"/>
                </a:solidFill>
                <a:cs typeface="Arial" panose="020B0604020202020204" pitchFamily="34" charset="0"/>
              </a:rPr>
              <a:t>Gog triangles</a:t>
            </a:r>
            <a:endParaRPr lang="en-US" altLang="en-US" sz="1800" b="0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  <p:sp>
        <p:nvSpPr>
          <p:cNvPr id="381966" name="Text Box 14">
            <a:extLst>
              <a:ext uri="{FF2B5EF4-FFF2-40B4-BE49-F238E27FC236}">
                <a16:creationId xmlns:a16="http://schemas.microsoft.com/office/drawing/2014/main" id="{51474CF7-46D2-9487-44AE-EC19A12112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1600" y="3810000"/>
            <a:ext cx="3336925" cy="7112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CC0000"/>
                </a:solidFill>
                <a:cs typeface="Arial" panose="020B0604020202020204" pitchFamily="34" charset="0"/>
              </a:rPr>
              <a:t>Question 2:</a:t>
            </a:r>
            <a:r>
              <a:rPr lang="en-US" altLang="zh-CN" sz="2000">
                <a:solidFill>
                  <a:srgbClr val="CC0000"/>
                </a:solidFill>
                <a:ea typeface="宋体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sz="2000">
                <a:cs typeface="Arial" panose="020B0604020202020204" pitchFamily="34" charset="0"/>
              </a:rPr>
              <a:t>Can we show </a:t>
            </a:r>
            <a:endParaRPr lang="en-US" altLang="zh-CN" sz="2000"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rgbClr val="FF0000"/>
                </a:solidFill>
                <a:cs typeface="Arial" panose="020B0604020202020204" pitchFamily="34" charset="0"/>
              </a:rPr>
              <a:t>sphere stack</a:t>
            </a:r>
            <a:r>
              <a:rPr lang="en-US" altLang="en-US" sz="2000">
                <a:cs typeface="Arial" panose="020B0604020202020204" pitchFamily="34" charset="0"/>
              </a:rPr>
              <a:t> = </a:t>
            </a:r>
            <a:r>
              <a:rPr lang="en-US" altLang="en-US" sz="2000">
                <a:solidFill>
                  <a:srgbClr val="0000FF"/>
                </a:solidFill>
                <a:cs typeface="Arial" panose="020B0604020202020204" pitchFamily="34" charset="0"/>
              </a:rPr>
              <a:t>Magog</a:t>
            </a:r>
            <a:r>
              <a:rPr lang="en-US" altLang="zh-CN" sz="2000">
                <a:solidFill>
                  <a:srgbClr val="0000FF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000">
                <a:solidFill>
                  <a:srgbClr val="0000FF"/>
                </a:solidFill>
                <a:ea typeface="宋体" panose="02010600030101010101" pitchFamily="2" charset="-122"/>
                <a:sym typeface="Symbol" panose="05050102010706020507" pitchFamily="18" charset="2"/>
              </a:rPr>
              <a:t></a:t>
            </a:r>
            <a:r>
              <a:rPr lang="en-US" altLang="en-US" sz="2000">
                <a:cs typeface="Arial" panose="020B0604020202020204" pitchFamily="34" charset="0"/>
              </a:rPr>
              <a:t>?</a:t>
            </a:r>
          </a:p>
        </p:txBody>
      </p:sp>
      <p:sp>
        <p:nvSpPr>
          <p:cNvPr id="82951" name="Line 22">
            <a:extLst>
              <a:ext uri="{FF2B5EF4-FFF2-40B4-BE49-F238E27FC236}">
                <a16:creationId xmlns:a16="http://schemas.microsoft.com/office/drawing/2014/main" id="{2A29578A-5F94-E4CD-4C64-B01D96AF43D7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2275" y="1936750"/>
            <a:ext cx="0" cy="2873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81975" name="Line 23">
            <a:extLst>
              <a:ext uri="{FF2B5EF4-FFF2-40B4-BE49-F238E27FC236}">
                <a16:creationId xmlns:a16="http://schemas.microsoft.com/office/drawing/2014/main" id="{F5BF9A0F-F39D-009C-F00D-0B406D161B9B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3438" y="1863725"/>
            <a:ext cx="0" cy="2873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381977" name="Line 25">
            <a:extLst>
              <a:ext uri="{FF2B5EF4-FFF2-40B4-BE49-F238E27FC236}">
                <a16:creationId xmlns:a16="http://schemas.microsoft.com/office/drawing/2014/main" id="{1216EEAA-B2A3-DB5C-7851-47AE00DB6C7B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8400" y="4191000"/>
            <a:ext cx="101600" cy="284163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82954" name="Rectangle 26">
            <a:extLst>
              <a:ext uri="{FF2B5EF4-FFF2-40B4-BE49-F238E27FC236}">
                <a16:creationId xmlns:a16="http://schemas.microsoft.com/office/drawing/2014/main" id="{EC8E8312-2764-795E-9FB1-866AFEEA82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Q2: Conjecture of Gog – Magog Triangles</a:t>
            </a:r>
          </a:p>
        </p:txBody>
      </p:sp>
      <p:grpSp>
        <p:nvGrpSpPr>
          <p:cNvPr id="82955" name="Group 33">
            <a:extLst>
              <a:ext uri="{FF2B5EF4-FFF2-40B4-BE49-F238E27FC236}">
                <a16:creationId xmlns:a16="http://schemas.microsoft.com/office/drawing/2014/main" id="{1A728F27-B49A-59A3-A3C8-D7321A2FDB74}"/>
              </a:ext>
            </a:extLst>
          </p:cNvPr>
          <p:cNvGrpSpPr>
            <a:grpSpLocks/>
          </p:cNvGrpSpPr>
          <p:nvPr/>
        </p:nvGrpSpPr>
        <p:grpSpPr bwMode="auto">
          <a:xfrm>
            <a:off x="0" y="3810000"/>
            <a:ext cx="2365375" cy="2701925"/>
            <a:chOff x="0" y="2400"/>
            <a:chExt cx="1490" cy="1702"/>
          </a:xfrm>
        </p:grpSpPr>
        <p:sp>
          <p:nvSpPr>
            <p:cNvPr id="82969" name="Rectangle 13">
              <a:extLst>
                <a:ext uri="{FF2B5EF4-FFF2-40B4-BE49-F238E27FC236}">
                  <a16:creationId xmlns:a16="http://schemas.microsoft.com/office/drawing/2014/main" id="{11C551D3-C6AA-3215-781C-40DD4188D5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6" y="2400"/>
              <a:ext cx="114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0000FF"/>
                  </a:solidFill>
                  <a:cs typeface="Arial" panose="020B0604020202020204" pitchFamily="34" charset="0"/>
                </a:rPr>
                <a:t>Magog triangle</a:t>
              </a:r>
            </a:p>
          </p:txBody>
        </p:sp>
        <p:sp>
          <p:nvSpPr>
            <p:cNvPr id="82970" name="Text Box 15">
              <a:extLst>
                <a:ext uri="{FF2B5EF4-FFF2-40B4-BE49-F238E27FC236}">
                  <a16:creationId xmlns:a16="http://schemas.microsoft.com/office/drawing/2014/main" id="{06003D17-0C4D-F618-F1FC-54DA5B1036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" y="2779"/>
              <a:ext cx="401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1 1 1</a:t>
              </a:r>
            </a:p>
          </p:txBody>
        </p:sp>
        <p:sp>
          <p:nvSpPr>
            <p:cNvPr id="82971" name="Text Box 16">
              <a:extLst>
                <a:ext uri="{FF2B5EF4-FFF2-40B4-BE49-F238E27FC236}">
                  <a16:creationId xmlns:a16="http://schemas.microsoft.com/office/drawing/2014/main" id="{D63D3862-EFBA-0666-2BDA-8356771EF84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7" y="2766"/>
              <a:ext cx="401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1 1 2</a:t>
              </a:r>
            </a:p>
          </p:txBody>
        </p:sp>
        <p:sp>
          <p:nvSpPr>
            <p:cNvPr id="82972" name="Text Box 17">
              <a:extLst>
                <a:ext uri="{FF2B5EF4-FFF2-40B4-BE49-F238E27FC236}">
                  <a16:creationId xmlns:a16="http://schemas.microsoft.com/office/drawing/2014/main" id="{9B1DB366-9327-34F3-C104-5C33C55A03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0" y="2766"/>
              <a:ext cx="401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1 1 3</a:t>
              </a:r>
            </a:p>
          </p:txBody>
        </p:sp>
        <p:sp>
          <p:nvSpPr>
            <p:cNvPr id="82973" name="Text Box 18">
              <a:extLst>
                <a:ext uri="{FF2B5EF4-FFF2-40B4-BE49-F238E27FC236}">
                  <a16:creationId xmlns:a16="http://schemas.microsoft.com/office/drawing/2014/main" id="{0655CB85-A411-4E34-1FA4-C348CAFE9C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3269"/>
              <a:ext cx="401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1 2 2</a:t>
              </a:r>
            </a:p>
          </p:txBody>
        </p:sp>
        <p:sp>
          <p:nvSpPr>
            <p:cNvPr id="82974" name="Text Box 19">
              <a:extLst>
                <a:ext uri="{FF2B5EF4-FFF2-40B4-BE49-F238E27FC236}">
                  <a16:creationId xmlns:a16="http://schemas.microsoft.com/office/drawing/2014/main" id="{CD2C4A85-4162-21ED-8486-CBFC48A30A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6" y="3266"/>
              <a:ext cx="436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1 2 3</a:t>
              </a:r>
            </a:p>
          </p:txBody>
        </p:sp>
        <p:sp>
          <p:nvSpPr>
            <p:cNvPr id="82975" name="Text Box 20">
              <a:extLst>
                <a:ext uri="{FF2B5EF4-FFF2-40B4-BE49-F238E27FC236}">
                  <a16:creationId xmlns:a16="http://schemas.microsoft.com/office/drawing/2014/main" id="{AB6D67EC-AA2A-0FD4-35F4-E9651586A1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9" y="3254"/>
              <a:ext cx="401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1 2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1 2 2</a:t>
              </a:r>
            </a:p>
          </p:txBody>
        </p:sp>
        <p:sp>
          <p:nvSpPr>
            <p:cNvPr id="82976" name="Text Box 21">
              <a:extLst>
                <a:ext uri="{FF2B5EF4-FFF2-40B4-BE49-F238E27FC236}">
                  <a16:creationId xmlns:a16="http://schemas.microsoft.com/office/drawing/2014/main" id="{CC227DBE-039F-F785-C200-925DBCC785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89" y="3254"/>
              <a:ext cx="401" cy="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1 2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/>
                <a:t>1 2 3</a:t>
              </a:r>
            </a:p>
          </p:txBody>
        </p:sp>
        <p:sp>
          <p:nvSpPr>
            <p:cNvPr id="82977" name="Line 24">
              <a:extLst>
                <a:ext uri="{FF2B5EF4-FFF2-40B4-BE49-F238E27FC236}">
                  <a16:creationId xmlns:a16="http://schemas.microsoft.com/office/drawing/2014/main" id="{4A6BFB83-CF39-E4EB-0097-8607216B05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47" y="2630"/>
              <a:ext cx="0" cy="181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HK"/>
            </a:p>
          </p:txBody>
        </p:sp>
        <p:sp>
          <p:nvSpPr>
            <p:cNvPr id="82978" name="Text Box 27">
              <a:extLst>
                <a:ext uri="{FF2B5EF4-FFF2-40B4-BE49-F238E27FC236}">
                  <a16:creationId xmlns:a16="http://schemas.microsoft.com/office/drawing/2014/main" id="{423D6056-FEDE-314D-8C42-73C1D3F7987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4" y="3833"/>
              <a:ext cx="421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latin typeface="Times New Roman" panose="02020603050405020304" pitchFamily="18" charset="0"/>
                </a:rPr>
                <a:t>L=3</a:t>
              </a:r>
            </a:p>
          </p:txBody>
        </p:sp>
      </p:grpSp>
      <p:sp>
        <p:nvSpPr>
          <p:cNvPr id="381980" name="Text Box 28">
            <a:extLst>
              <a:ext uri="{FF2B5EF4-FFF2-40B4-BE49-F238E27FC236}">
                <a16:creationId xmlns:a16="http://schemas.microsoft.com/office/drawing/2014/main" id="{F36A24F9-9C3C-62A8-CBF7-C6913D75A4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8138" y="6477000"/>
            <a:ext cx="10144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2L box</a:t>
            </a:r>
          </a:p>
        </p:txBody>
      </p:sp>
      <p:sp>
        <p:nvSpPr>
          <p:cNvPr id="82957" name="Text Box 29">
            <a:extLst>
              <a:ext uri="{FF2B5EF4-FFF2-40B4-BE49-F238E27FC236}">
                <a16:creationId xmlns:a16="http://schemas.microsoft.com/office/drawing/2014/main" id="{DF11783B-7A56-C4F0-5B05-02DE96ADD8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725" y="762000"/>
            <a:ext cx="88550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Conjecture: There exists a 1-1 mapping between gog triangles and magog.  It will provide a simple proof of ASM conjecture.</a:t>
            </a:r>
          </a:p>
        </p:txBody>
      </p:sp>
      <p:sp>
        <p:nvSpPr>
          <p:cNvPr id="381982" name="Rectangle 30">
            <a:extLst>
              <a:ext uri="{FF2B5EF4-FFF2-40B4-BE49-F238E27FC236}">
                <a16:creationId xmlns:a16="http://schemas.microsoft.com/office/drawing/2014/main" id="{8D12FBE2-EFD4-3A96-6A6F-E1E264868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0"/>
            <a:ext cx="43370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=</a:t>
            </a:r>
            <a:r>
              <a:rPr lang="en-US" altLang="en-US" sz="2200">
                <a:solidFill>
                  <a:srgbClr val="FF0000"/>
                </a:solidFill>
                <a:latin typeface="Times New Roman" panose="02020603050405020304" pitchFamily="18" charset="0"/>
              </a:rPr>
              <a:t> Alternating-signed matrixes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=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…</a:t>
            </a: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381983" name="Rectangle 31">
            <a:extLst>
              <a:ext uri="{FF2B5EF4-FFF2-40B4-BE49-F238E27FC236}">
                <a16:creationId xmlns:a16="http://schemas.microsoft.com/office/drawing/2014/main" id="{5042B8E0-C1C7-0DA1-F60F-8649AF58C0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1524000"/>
            <a:ext cx="20716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=</a:t>
            </a:r>
            <a:r>
              <a:rPr lang="en-US" altLang="en-US" sz="2200">
                <a:solidFill>
                  <a:srgbClr val="FF0000"/>
                </a:solidFill>
                <a:latin typeface="Times New Roman" panose="02020603050405020304" pitchFamily="18" charset="0"/>
              </a:rPr>
              <a:t> sphere stacks</a:t>
            </a:r>
            <a:r>
              <a:rPr lang="en-US" altLang="en-US" sz="220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381984" name="Rectangle 32">
            <a:extLst>
              <a:ext uri="{FF2B5EF4-FFF2-40B4-BE49-F238E27FC236}">
                <a16:creationId xmlns:a16="http://schemas.microsoft.com/office/drawing/2014/main" id="{2A369726-577F-D139-129C-9A84ED753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0400" y="3810000"/>
            <a:ext cx="20320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=</a:t>
            </a: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 TSSCPP </a:t>
            </a:r>
            <a:r>
              <a:rPr lang="en-US" altLang="en-US" sz="2200">
                <a:latin typeface="Times New Roman" panose="02020603050405020304" pitchFamily="18" charset="0"/>
              </a:rPr>
              <a:t>=</a:t>
            </a: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 …</a:t>
            </a:r>
          </a:p>
        </p:txBody>
      </p:sp>
      <p:grpSp>
        <p:nvGrpSpPr>
          <p:cNvPr id="381986" name="Group 34">
            <a:extLst>
              <a:ext uri="{FF2B5EF4-FFF2-40B4-BE49-F238E27FC236}">
                <a16:creationId xmlns:a16="http://schemas.microsoft.com/office/drawing/2014/main" id="{6853E7D7-075E-CDD4-C753-C756F5FA638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953000" y="4800600"/>
            <a:ext cx="3721100" cy="1666875"/>
            <a:chOff x="538" y="1434"/>
            <a:chExt cx="4684" cy="2097"/>
          </a:xfrm>
        </p:grpSpPr>
        <p:pic>
          <p:nvPicPr>
            <p:cNvPr id="82962" name="Picture 35">
              <a:extLst>
                <a:ext uri="{FF2B5EF4-FFF2-40B4-BE49-F238E27FC236}">
                  <a16:creationId xmlns:a16="http://schemas.microsoft.com/office/drawing/2014/main" id="{643DC09C-8260-BB1F-EAE2-25312CECA04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8" y="1515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963" name="Picture 36">
              <a:extLst>
                <a:ext uri="{FF2B5EF4-FFF2-40B4-BE49-F238E27FC236}">
                  <a16:creationId xmlns:a16="http://schemas.microsoft.com/office/drawing/2014/main" id="{96B83185-4A32-8E8F-50DF-5E20E1E5FE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1" y="1525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964" name="Picture 37">
              <a:extLst>
                <a:ext uri="{FF2B5EF4-FFF2-40B4-BE49-F238E27FC236}">
                  <a16:creationId xmlns:a16="http://schemas.microsoft.com/office/drawing/2014/main" id="{D445B90D-8FC3-E9B2-F1CA-50131E1A740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5" y="1480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965" name="Picture 38">
              <a:extLst>
                <a:ext uri="{FF2B5EF4-FFF2-40B4-BE49-F238E27FC236}">
                  <a16:creationId xmlns:a16="http://schemas.microsoft.com/office/drawing/2014/main" id="{C9D8EA6C-E3A3-D6AD-58D5-38721610EED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2" y="2432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966" name="Picture 39">
              <a:extLst>
                <a:ext uri="{FF2B5EF4-FFF2-40B4-BE49-F238E27FC236}">
                  <a16:creationId xmlns:a16="http://schemas.microsoft.com/office/drawing/2014/main" id="{034D2E17-BFF6-27DC-128B-093C2E0FD95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0" y="2478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967" name="Picture 40">
              <a:extLst>
                <a:ext uri="{FF2B5EF4-FFF2-40B4-BE49-F238E27FC236}">
                  <a16:creationId xmlns:a16="http://schemas.microsoft.com/office/drawing/2014/main" id="{C946CEF0-D804-A7D4-DE43-A2777FF779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96" y="2523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2968" name="Picture 41">
              <a:extLst>
                <a:ext uri="{FF2B5EF4-FFF2-40B4-BE49-F238E27FC236}">
                  <a16:creationId xmlns:a16="http://schemas.microsoft.com/office/drawing/2014/main" id="{94A597A8-D250-CED6-9C30-15A6CF8464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" y="1434"/>
              <a:ext cx="1344" cy="10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4574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1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81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81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819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81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81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81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81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8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81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66" grpId="0" animBg="1"/>
      <p:bldP spid="381980" grpId="0"/>
      <p:bldP spid="381982" grpId="0"/>
      <p:bldP spid="381983" grpId="0"/>
      <p:bldP spid="381984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38">
            <a:extLst>
              <a:ext uri="{FF2B5EF4-FFF2-40B4-BE49-F238E27FC236}">
                <a16:creationId xmlns:a16="http://schemas.microsoft.com/office/drawing/2014/main" id="{CA189E0C-47C8-C7A2-046B-964215C3B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213" y="793750"/>
            <a:ext cx="1652587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52" name="Picture 2">
            <a:extLst>
              <a:ext uri="{FF2B5EF4-FFF2-40B4-BE49-F238E27FC236}">
                <a16:creationId xmlns:a16="http://schemas.microsoft.com/office/drawing/2014/main" id="{FB623136-CB11-D3F2-75E8-8DBD945FD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5" y="2738568"/>
            <a:ext cx="4314825" cy="3722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9653" name="Oval 4">
            <a:extLst>
              <a:ext uri="{FF2B5EF4-FFF2-40B4-BE49-F238E27FC236}">
                <a16:creationId xmlns:a16="http://schemas.microsoft.com/office/drawing/2014/main" id="{B2FDC962-5393-DD00-C0D1-ECDA5033D6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3792" y="2738568"/>
            <a:ext cx="3680292" cy="3743325"/>
          </a:xfrm>
          <a:prstGeom prst="ellips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69636" name="Rectangle 5">
            <a:extLst>
              <a:ext uri="{FF2B5EF4-FFF2-40B4-BE49-F238E27FC236}">
                <a16:creationId xmlns:a16="http://schemas.microsoft.com/office/drawing/2014/main" id="{0B8CF048-268C-3809-44A4-9B71B5B592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Long-Range Boundary Effect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02759" name="Text Box 7">
            <a:extLst>
              <a:ext uri="{FF2B5EF4-FFF2-40B4-BE49-F238E27FC236}">
                <a16:creationId xmlns:a16="http://schemas.microsoft.com/office/drawing/2014/main" id="{D4885CA8-5001-25EA-9E19-2BEFB45CFE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415088"/>
            <a:ext cx="868680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Times New Roman" panose="02020603050405020304" pitchFamily="18" charset="0"/>
              </a:rPr>
              <a:t>Nonuniform at infinite-size limit </a:t>
            </a:r>
            <a:r>
              <a:rPr lang="en-US" altLang="en-US" sz="2000">
                <a:latin typeface="Times New Roman" panose="02020603050405020304" pitchFamily="18" charset="0"/>
                <a:sym typeface="Symbol" panose="05050102010706020507" pitchFamily="18" charset="2"/>
              </a:rPr>
              <a:t> </a:t>
            </a:r>
            <a:r>
              <a:rPr lang="en-US" altLang="en-US" sz="2000">
                <a:latin typeface="Times New Roman" panose="02020603050405020304" pitchFamily="18" charset="0"/>
              </a:rPr>
              <a:t>no thermodynamic limit</a:t>
            </a:r>
          </a:p>
        </p:txBody>
      </p:sp>
      <p:pic>
        <p:nvPicPr>
          <p:cNvPr id="202766" name="Picture 14">
            <a:extLst>
              <a:ext uri="{FF2B5EF4-FFF2-40B4-BE49-F238E27FC236}">
                <a16:creationId xmlns:a16="http://schemas.microsoft.com/office/drawing/2014/main" id="{A0E9F098-1926-8C75-4B73-9F92B74BAA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688" y="2840038"/>
            <a:ext cx="3059112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2767" name="Picture 15">
            <a:extLst>
              <a:ext uri="{FF2B5EF4-FFF2-40B4-BE49-F238E27FC236}">
                <a16:creationId xmlns:a16="http://schemas.microsoft.com/office/drawing/2014/main" id="{C88D65C7-6442-0B38-71FC-3C89D28AC0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513" y="4922838"/>
            <a:ext cx="1611312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2768" name="Text Box 16">
            <a:extLst>
              <a:ext uri="{FF2B5EF4-FFF2-40B4-BE49-F238E27FC236}">
                <a16:creationId xmlns:a16="http://schemas.microsoft.com/office/drawing/2014/main" id="{69D445DF-8030-7041-8F37-3A4951ECAF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13150" y="3533775"/>
            <a:ext cx="3016250" cy="769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Most likely macrostate: half filled</a:t>
            </a:r>
          </a:p>
        </p:txBody>
      </p:sp>
      <p:sp>
        <p:nvSpPr>
          <p:cNvPr id="202769" name="Text Box 17">
            <a:extLst>
              <a:ext uri="{FF2B5EF4-FFF2-40B4-BE49-F238E27FC236}">
                <a16:creationId xmlns:a16="http://schemas.microsoft.com/office/drawing/2014/main" id="{F456123E-FB8D-64EA-C0C0-7FA1A568AE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1613" y="5532438"/>
            <a:ext cx="16764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0">
                <a:latin typeface="Times New Roman" panose="02020603050405020304" pitchFamily="18" charset="0"/>
              </a:rPr>
              <a:t>Flipping probability</a:t>
            </a:r>
          </a:p>
        </p:txBody>
      </p:sp>
      <p:sp>
        <p:nvSpPr>
          <p:cNvPr id="202770" name="Line 18">
            <a:extLst>
              <a:ext uri="{FF2B5EF4-FFF2-40B4-BE49-F238E27FC236}">
                <a16:creationId xmlns:a16="http://schemas.microsoft.com/office/drawing/2014/main" id="{EEA0D8EE-1DA9-F871-3E61-38BB03BE1F2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304088" y="4364038"/>
            <a:ext cx="696912" cy="60960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02771" name="Line 19">
            <a:extLst>
              <a:ext uri="{FF2B5EF4-FFF2-40B4-BE49-F238E27FC236}">
                <a16:creationId xmlns:a16="http://schemas.microsoft.com/office/drawing/2014/main" id="{866C173D-DC87-4753-968F-30AB728FAA3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3754438"/>
            <a:ext cx="1219200" cy="11430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02772" name="Line 20">
            <a:extLst>
              <a:ext uri="{FF2B5EF4-FFF2-40B4-BE49-F238E27FC236}">
                <a16:creationId xmlns:a16="http://schemas.microsoft.com/office/drawing/2014/main" id="{E82F432B-89CD-0238-4C31-205C961321A0}"/>
              </a:ext>
            </a:extLst>
          </p:cNvPr>
          <p:cNvSpPr>
            <a:spLocks noChangeShapeType="1"/>
          </p:cNvSpPr>
          <p:nvPr/>
        </p:nvSpPr>
        <p:spPr bwMode="auto">
          <a:xfrm>
            <a:off x="6172200" y="5029200"/>
            <a:ext cx="1143000" cy="4572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202773" name="Text Box 21">
            <a:extLst>
              <a:ext uri="{FF2B5EF4-FFF2-40B4-BE49-F238E27FC236}">
                <a16:creationId xmlns:a16="http://schemas.microsoft.com/office/drawing/2014/main" id="{644D1754-43BD-52A2-6283-C476989C6B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6050" y="4770438"/>
            <a:ext cx="116363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FF0000"/>
                </a:solidFill>
                <a:latin typeface="Times New Roman" panose="02020603050405020304" pitchFamily="18" charset="0"/>
              </a:rPr>
              <a:t>“liquid”</a:t>
            </a:r>
          </a:p>
        </p:txBody>
      </p:sp>
      <p:sp>
        <p:nvSpPr>
          <p:cNvPr id="202775" name="Text Box 23">
            <a:extLst>
              <a:ext uri="{FF2B5EF4-FFF2-40B4-BE49-F238E27FC236}">
                <a16:creationId xmlns:a16="http://schemas.microsoft.com/office/drawing/2014/main" id="{7982D0E6-49E4-4E5C-FE1E-FD4F797261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4988" y="4749800"/>
            <a:ext cx="94456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frozen</a:t>
            </a:r>
          </a:p>
        </p:txBody>
      </p:sp>
      <p:sp>
        <p:nvSpPr>
          <p:cNvPr id="69647" name="Text Box 24">
            <a:extLst>
              <a:ext uri="{FF2B5EF4-FFF2-40B4-BE49-F238E27FC236}">
                <a16:creationId xmlns:a16="http://schemas.microsoft.com/office/drawing/2014/main" id="{ADA7EF27-E37F-C94B-0FAC-5E497BE61B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400" y="2309813"/>
            <a:ext cx="4060825" cy="430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L=32 cube stack </a:t>
            </a:r>
            <a:r>
              <a:rPr lang="en-US" altLang="en-US" sz="2200" b="0">
                <a:latin typeface="Times New Roman" panose="02020603050405020304" pitchFamily="18" charset="0"/>
              </a:rPr>
              <a:t>(rhombus tiling)</a:t>
            </a:r>
          </a:p>
        </p:txBody>
      </p:sp>
      <p:sp>
        <p:nvSpPr>
          <p:cNvPr id="202777" name="Text Box 25">
            <a:extLst>
              <a:ext uri="{FF2B5EF4-FFF2-40B4-BE49-F238E27FC236}">
                <a16:creationId xmlns:a16="http://schemas.microsoft.com/office/drawing/2014/main" id="{99A93489-51C7-7428-C6BE-DC10A7AC7D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513" y="4277519"/>
            <a:ext cx="36147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solidFill>
                  <a:srgbClr val="0000FF"/>
                </a:solidFill>
                <a:latin typeface="Times New Roman" panose="02020603050405020304" pitchFamily="18" charset="0"/>
              </a:rPr>
              <a:t>Arctic Circle Theorem</a:t>
            </a:r>
          </a:p>
        </p:txBody>
      </p:sp>
      <p:sp>
        <p:nvSpPr>
          <p:cNvPr id="69649" name="Rectangle 37">
            <a:extLst>
              <a:ext uri="{FF2B5EF4-FFF2-40B4-BE49-F238E27FC236}">
                <a16:creationId xmlns:a16="http://schemas.microsoft.com/office/drawing/2014/main" id="{CFBBEBED-ED41-2544-FAFF-7851ECF6D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525" y="1535113"/>
            <a:ext cx="4446588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>
                <a:solidFill>
                  <a:srgbClr val="CC0000"/>
                </a:solidFill>
                <a:latin typeface="Times New Roman" panose="02020603050405020304" pitchFamily="18" charset="0"/>
              </a:rPr>
              <a:t>A. Okounkov</a:t>
            </a:r>
            <a:r>
              <a:rPr lang="en-US" altLang="en-US" sz="1800" b="0">
                <a:latin typeface="Times New Roman" panose="02020603050405020304" pitchFamily="18" charset="0"/>
              </a:rPr>
              <a:t>, arXiv:math-ph/0309015 (2003)</a:t>
            </a:r>
          </a:p>
        </p:txBody>
      </p:sp>
      <p:sp>
        <p:nvSpPr>
          <p:cNvPr id="69650" name="Rectangle 39">
            <a:extLst>
              <a:ext uri="{FF2B5EF4-FFF2-40B4-BE49-F238E27FC236}">
                <a16:creationId xmlns:a16="http://schemas.microsoft.com/office/drawing/2014/main" id="{833B760B-7432-A7A2-6FFA-A13BC653C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525" y="815975"/>
            <a:ext cx="4117975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2D Stack = Integer Partition</a:t>
            </a:r>
            <a:r>
              <a:rPr lang="en-US" altLang="zh-CN" sz="2000" b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3D Cube Stack = Plane Partition</a:t>
            </a:r>
            <a:endParaRPr lang="en-US" altLang="en-US" sz="220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9651" name="Text Box 36">
            <a:extLst>
              <a:ext uri="{FF2B5EF4-FFF2-40B4-BE49-F238E27FC236}">
                <a16:creationId xmlns:a16="http://schemas.microsoft.com/office/drawing/2014/main" id="{62B118DF-FFB8-66D9-7F21-14F3679AD9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6050" y="785813"/>
            <a:ext cx="261461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A50021"/>
                </a:solidFill>
                <a:latin typeface="Times New Roman" panose="02020603050405020304" pitchFamily="18" charset="0"/>
              </a:rPr>
              <a:t>Andrei Okounkov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(</a:t>
            </a:r>
            <a:r>
              <a:rPr lang="en-US" altLang="en-US" sz="2200">
                <a:latin typeface="Times New Roman" panose="02020603050405020304" pitchFamily="18" charset="0"/>
              </a:rPr>
              <a:t>Fields Medal 2006)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02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2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2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0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0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0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0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2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3" grpId="0" animBg="1"/>
      <p:bldP spid="202759" grpId="0"/>
      <p:bldP spid="202768" grpId="0"/>
      <p:bldP spid="202769" grpId="0"/>
      <p:bldP spid="202773" grpId="0"/>
      <p:bldP spid="202775" grpId="0"/>
      <p:bldP spid="202777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682" name="Group 22">
            <a:extLst>
              <a:ext uri="{FF2B5EF4-FFF2-40B4-BE49-F238E27FC236}">
                <a16:creationId xmlns:a16="http://schemas.microsoft.com/office/drawing/2014/main" id="{E8516270-D4F8-714E-5AF8-E8E9404050FF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961063" y="1606550"/>
            <a:ext cx="2971800" cy="2578100"/>
            <a:chOff x="1152" y="1056"/>
            <a:chExt cx="3264" cy="2832"/>
          </a:xfrm>
        </p:grpSpPr>
        <p:pic>
          <p:nvPicPr>
            <p:cNvPr id="71701" name="Picture 23">
              <a:extLst>
                <a:ext uri="{FF2B5EF4-FFF2-40B4-BE49-F238E27FC236}">
                  <a16:creationId xmlns:a16="http://schemas.microsoft.com/office/drawing/2014/main" id="{B50327A2-8F58-AD13-6703-049553FA66C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2" y="1056"/>
              <a:ext cx="3264" cy="28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1702" name="Oval 24">
              <a:extLst>
                <a:ext uri="{FF2B5EF4-FFF2-40B4-BE49-F238E27FC236}">
                  <a16:creationId xmlns:a16="http://schemas.microsoft.com/office/drawing/2014/main" id="{E87E607C-50C1-0A33-CDA4-E0E32632245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392" y="1056"/>
              <a:ext cx="2784" cy="2832"/>
            </a:xfrm>
            <a:prstGeom prst="ellipse">
              <a:avLst/>
            </a:prstGeom>
            <a:noFill/>
            <a:ln w="25400">
              <a:solidFill>
                <a:srgbClr val="33CC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HK" altLang="en-US" sz="2200">
                <a:latin typeface="Times New Roman" panose="02020603050405020304" pitchFamily="18" charset="0"/>
              </a:endParaRPr>
            </a:p>
          </p:txBody>
        </p:sp>
      </p:grpSp>
      <p:pic>
        <p:nvPicPr>
          <p:cNvPr id="71683" name="Picture 13">
            <a:extLst>
              <a:ext uri="{FF2B5EF4-FFF2-40B4-BE49-F238E27FC236}">
                <a16:creationId xmlns:a16="http://schemas.microsoft.com/office/drawing/2014/main" id="{51C05256-21D3-9167-B9C6-06D83AC5D2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700" y="1212850"/>
            <a:ext cx="3967163" cy="298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684" name="Picture 4">
            <a:extLst>
              <a:ext uri="{FF2B5EF4-FFF2-40B4-BE49-F238E27FC236}">
                <a16:creationId xmlns:a16="http://schemas.microsoft.com/office/drawing/2014/main" id="{82D1A019-DA73-0596-3907-92EBD21A0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663" y="2544763"/>
            <a:ext cx="1503362" cy="172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685" name="Text Box 5">
            <a:extLst>
              <a:ext uri="{FF2B5EF4-FFF2-40B4-BE49-F238E27FC236}">
                <a16:creationId xmlns:a16="http://schemas.microsoft.com/office/drawing/2014/main" id="{0550372D-E6E8-7988-B076-BC9BF74FD7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3063" y="1530350"/>
            <a:ext cx="35052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FF0000"/>
                </a:solidFill>
                <a:latin typeface="Times New Roman" panose="02020603050405020304" pitchFamily="18" charset="0"/>
              </a:rPr>
              <a:t>Horizontal 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area</a:t>
            </a:r>
            <a:r>
              <a:rPr lang="en-US" altLang="en-US" sz="2200">
                <a:latin typeface="Times New Roman" panose="02020603050405020304" pitchFamily="18" charset="0"/>
              </a:rPr>
              <a:t> has the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FF0000"/>
                </a:solidFill>
                <a:latin typeface="Times New Roman" panose="02020603050405020304" pitchFamily="18" charset="0"/>
              </a:rPr>
              <a:t>highest density of free flips</a:t>
            </a:r>
          </a:p>
        </p:txBody>
      </p:sp>
      <p:sp>
        <p:nvSpPr>
          <p:cNvPr id="71686" name="Text Box 9">
            <a:extLst>
              <a:ext uri="{FF2B5EF4-FFF2-40B4-BE49-F238E27FC236}">
                <a16:creationId xmlns:a16="http://schemas.microsoft.com/office/drawing/2014/main" id="{803920B1-EADE-65D6-087E-8677BFC6A8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7963" y="4495800"/>
            <a:ext cx="464343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Steepest area</a:t>
            </a: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200">
                <a:latin typeface="Times New Roman" panose="02020603050405020304" pitchFamily="18" charset="0"/>
              </a:rPr>
              <a:t>has </a:t>
            </a:r>
            <a:r>
              <a:rPr lang="en-US" altLang="en-US" sz="2200">
                <a:solidFill>
                  <a:srgbClr val="0000FF"/>
                </a:solidFill>
                <a:latin typeface="Times New Roman" panose="02020603050405020304" pitchFamily="18" charset="0"/>
              </a:rPr>
              <a:t>no free flips</a:t>
            </a:r>
          </a:p>
        </p:txBody>
      </p:sp>
      <p:sp>
        <p:nvSpPr>
          <p:cNvPr id="71687" name="Rectangle 11">
            <a:extLst>
              <a:ext uri="{FF2B5EF4-FFF2-40B4-BE49-F238E27FC236}">
                <a16:creationId xmlns:a16="http://schemas.microsoft.com/office/drawing/2014/main" id="{3621EDED-5B17-A233-7715-320E81054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Curvature 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 Free Flip Density, Entropy Density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  <a:sym typeface="Symbol" panose="05050102010706020507" pitchFamily="18" charset="2"/>
            </a:endParaRPr>
          </a:p>
        </p:txBody>
      </p:sp>
      <p:sp>
        <p:nvSpPr>
          <p:cNvPr id="71688" name="Rectangle 12">
            <a:extLst>
              <a:ext uri="{FF2B5EF4-FFF2-40B4-BE49-F238E27FC236}">
                <a16:creationId xmlns:a16="http://schemas.microsoft.com/office/drawing/2014/main" id="{E3C0C580-0A30-92E6-E9FF-4DF1F6BA82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263" y="692150"/>
            <a:ext cx="8059737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u="sng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 limit surface shape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of cube stacks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has been solved.</a:t>
            </a: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 b="0">
                <a:latin typeface="Times New Roman" panose="02020603050405020304" pitchFamily="18" charset="0"/>
                <a:ea typeface="宋体" panose="02010600030101010101" pitchFamily="2" charset="-122"/>
              </a:rPr>
              <a:t>R. </a:t>
            </a:r>
            <a:r>
              <a:rPr lang="en-US" altLang="en-US" sz="1800" b="0">
                <a:latin typeface="Times New Roman" panose="02020603050405020304" pitchFamily="18" charset="0"/>
              </a:rPr>
              <a:t>Kenyon &amp;</a:t>
            </a:r>
            <a:r>
              <a:rPr lang="en-US" altLang="zh-CN" sz="1800" b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1800" b="0">
                <a:latin typeface="Times New Roman" panose="02020603050405020304" pitchFamily="18" charset="0"/>
              </a:rPr>
              <a:t>A. Okounkov, arXiv:math-ph/0507007</a:t>
            </a:r>
            <a:r>
              <a:rPr lang="en-US" altLang="zh-CN" sz="1800" b="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1800" b="0">
                <a:latin typeface="Times New Roman" panose="02020603050405020304" pitchFamily="18" charset="0"/>
              </a:rPr>
              <a:t>(2007).</a:t>
            </a:r>
          </a:p>
        </p:txBody>
      </p:sp>
      <p:sp>
        <p:nvSpPr>
          <p:cNvPr id="71689" name="Line 14">
            <a:extLst>
              <a:ext uri="{FF2B5EF4-FFF2-40B4-BE49-F238E27FC236}">
                <a16:creationId xmlns:a16="http://schemas.microsoft.com/office/drawing/2014/main" id="{B0960E73-6E1F-8234-BAA5-FCE8C40332A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639888" y="1806575"/>
            <a:ext cx="1295400" cy="9144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0" name="Oval 17">
            <a:extLst>
              <a:ext uri="{FF2B5EF4-FFF2-40B4-BE49-F238E27FC236}">
                <a16:creationId xmlns:a16="http://schemas.microsoft.com/office/drawing/2014/main" id="{15F1A032-2FE2-B98F-8497-53B8878AC4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9063" y="2673350"/>
            <a:ext cx="533400" cy="152400"/>
          </a:xfrm>
          <a:prstGeom prst="ellipse">
            <a:avLst/>
          </a:prstGeom>
          <a:noFill/>
          <a:ln w="190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1691" name="Line 18">
            <a:extLst>
              <a:ext uri="{FF2B5EF4-FFF2-40B4-BE49-F238E27FC236}">
                <a16:creationId xmlns:a16="http://schemas.microsoft.com/office/drawing/2014/main" id="{A3A0AF04-2421-46DE-0415-D65681B0BAA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22463" y="2520950"/>
            <a:ext cx="2743200" cy="228600"/>
          </a:xfrm>
          <a:prstGeom prst="line">
            <a:avLst/>
          </a:prstGeom>
          <a:noFill/>
          <a:ln w="15875">
            <a:solidFill>
              <a:srgbClr val="FF0000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2" name="Line 20">
            <a:extLst>
              <a:ext uri="{FF2B5EF4-FFF2-40B4-BE49-F238E27FC236}">
                <a16:creationId xmlns:a16="http://schemas.microsoft.com/office/drawing/2014/main" id="{53B556B9-42B3-0D42-1DD2-4EF99F104E9F}"/>
              </a:ext>
            </a:extLst>
          </p:cNvPr>
          <p:cNvSpPr>
            <a:spLocks noChangeShapeType="1"/>
          </p:cNvSpPr>
          <p:nvPr/>
        </p:nvSpPr>
        <p:spPr bwMode="auto">
          <a:xfrm>
            <a:off x="1389063" y="2749550"/>
            <a:ext cx="2514600" cy="1143000"/>
          </a:xfrm>
          <a:prstGeom prst="line">
            <a:avLst/>
          </a:prstGeom>
          <a:noFill/>
          <a:ln w="15875">
            <a:solidFill>
              <a:srgbClr val="FF0000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3" name="Line 21">
            <a:extLst>
              <a:ext uri="{FF2B5EF4-FFF2-40B4-BE49-F238E27FC236}">
                <a16:creationId xmlns:a16="http://schemas.microsoft.com/office/drawing/2014/main" id="{2327BB1E-5FC1-F949-7B87-1D7F4D2BE5A8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855663" y="3663950"/>
            <a:ext cx="1752600" cy="838200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4" name="Line 25">
            <a:extLst>
              <a:ext uri="{FF2B5EF4-FFF2-40B4-BE49-F238E27FC236}">
                <a16:creationId xmlns:a16="http://schemas.microsoft.com/office/drawing/2014/main" id="{E112B300-E5B5-D226-2C7D-5336ECEBEAA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65863" y="4121150"/>
            <a:ext cx="457200" cy="457200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5" name="Oval 26">
            <a:extLst>
              <a:ext uri="{FF2B5EF4-FFF2-40B4-BE49-F238E27FC236}">
                <a16:creationId xmlns:a16="http://schemas.microsoft.com/office/drawing/2014/main" id="{7F66E944-7D13-F9CA-5A96-BCF4BB63F4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6463" y="2749550"/>
            <a:ext cx="228600" cy="228600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71696" name="Line 27">
            <a:extLst>
              <a:ext uri="{FF2B5EF4-FFF2-40B4-BE49-F238E27FC236}">
                <a16:creationId xmlns:a16="http://schemas.microsoft.com/office/drawing/2014/main" id="{6CDCB9C6-23E3-5E8B-A59E-1549036AFF03}"/>
              </a:ext>
            </a:extLst>
          </p:cNvPr>
          <p:cNvSpPr>
            <a:spLocks noChangeShapeType="1"/>
          </p:cNvSpPr>
          <p:nvPr/>
        </p:nvSpPr>
        <p:spPr bwMode="auto">
          <a:xfrm>
            <a:off x="4665663" y="2520950"/>
            <a:ext cx="2743200" cy="228600"/>
          </a:xfrm>
          <a:prstGeom prst="line">
            <a:avLst/>
          </a:prstGeom>
          <a:noFill/>
          <a:ln w="15875">
            <a:solidFill>
              <a:srgbClr val="FF0000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7" name="Line 28">
            <a:extLst>
              <a:ext uri="{FF2B5EF4-FFF2-40B4-BE49-F238E27FC236}">
                <a16:creationId xmlns:a16="http://schemas.microsoft.com/office/drawing/2014/main" id="{4DE05A45-00F6-5298-690B-096C306EE73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27663" y="2978150"/>
            <a:ext cx="1981200" cy="838200"/>
          </a:xfrm>
          <a:prstGeom prst="line">
            <a:avLst/>
          </a:prstGeom>
          <a:noFill/>
          <a:ln w="15875">
            <a:solidFill>
              <a:srgbClr val="FF0000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8" name="Freeform 29">
            <a:extLst>
              <a:ext uri="{FF2B5EF4-FFF2-40B4-BE49-F238E27FC236}">
                <a16:creationId xmlns:a16="http://schemas.microsoft.com/office/drawing/2014/main" id="{93E55F2A-BABE-2861-3A15-E1247925B29E}"/>
              </a:ext>
            </a:extLst>
          </p:cNvPr>
          <p:cNvSpPr>
            <a:spLocks/>
          </p:cNvSpPr>
          <p:nvPr/>
        </p:nvSpPr>
        <p:spPr bwMode="auto">
          <a:xfrm>
            <a:off x="4763" y="920750"/>
            <a:ext cx="469900" cy="1447800"/>
          </a:xfrm>
          <a:custGeom>
            <a:avLst/>
            <a:gdLst>
              <a:gd name="T0" fmla="*/ 624998750 w 296"/>
              <a:gd name="T1" fmla="*/ 0 h 912"/>
              <a:gd name="T2" fmla="*/ 20161250 w 296"/>
              <a:gd name="T3" fmla="*/ 1209675000 h 912"/>
              <a:gd name="T4" fmla="*/ 745966250 w 296"/>
              <a:gd name="T5" fmla="*/ 2147483646 h 91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96" h="912">
                <a:moveTo>
                  <a:pt x="248" y="0"/>
                </a:moveTo>
                <a:cubicBezTo>
                  <a:pt x="124" y="164"/>
                  <a:pt x="0" y="328"/>
                  <a:pt x="8" y="480"/>
                </a:cubicBezTo>
                <a:cubicBezTo>
                  <a:pt x="16" y="632"/>
                  <a:pt x="156" y="772"/>
                  <a:pt x="296" y="912"/>
                </a:cubicBezTo>
              </a:path>
            </a:pathLst>
          </a:custGeom>
          <a:noFill/>
          <a:ln w="25400">
            <a:solidFill>
              <a:srgbClr val="A50021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sp>
        <p:nvSpPr>
          <p:cNvPr id="71699" name="Rectangle 30">
            <a:extLst>
              <a:ext uri="{FF2B5EF4-FFF2-40B4-BE49-F238E27FC236}">
                <a16:creationId xmlns:a16="http://schemas.microsoft.com/office/drawing/2014/main" id="{3F0F9ADC-A7EC-92B8-B664-B519032DBB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5181600"/>
            <a:ext cx="84582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Question 3: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u="sng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Limit surface of sphere stacks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at </a:t>
            </a:r>
            <a:r>
              <a:rPr lang="en-US" altLang="zh-CN" sz="2400" i="1" dirty="0">
                <a:latin typeface="Times New Roman" panose="02020603050405020304" pitchFamily="18" charset="0"/>
                <a:ea typeface="宋体" panose="02010600030101010101" pitchFamily="2" charset="-122"/>
              </a:rPr>
              <a:t>L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→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  <a:sym typeface="Symbol" panose="05050102010706020507" pitchFamily="18" charset="2"/>
              </a:rPr>
              <a:t>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  </a:t>
            </a:r>
            <a:r>
              <a:rPr lang="en-US" altLang="zh-CN" sz="2400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= 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ea typeface="宋体" panose="02010600030101010101" pitchFamily="2" charset="-122"/>
              </a:rPr>
              <a:t>(boundary dictates bulk…)</a:t>
            </a:r>
          </a:p>
        </p:txBody>
      </p:sp>
      <p:pic>
        <p:nvPicPr>
          <p:cNvPr id="71700" name="Picture 31">
            <a:extLst>
              <a:ext uri="{FF2B5EF4-FFF2-40B4-BE49-F238E27FC236}">
                <a16:creationId xmlns:a16="http://schemas.microsoft.com/office/drawing/2014/main" id="{4F9C15DB-4A57-0576-C8CB-920A404E4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4953000"/>
            <a:ext cx="2743200" cy="184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4">
            <a:extLst>
              <a:ext uri="{FF2B5EF4-FFF2-40B4-BE49-F238E27FC236}">
                <a16:creationId xmlns:a16="http://schemas.microsoft.com/office/drawing/2014/main" id="{3734251D-23CB-8E76-8907-558A8E113F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219200"/>
            <a:ext cx="1387475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7043" name="Picture 5">
            <a:extLst>
              <a:ext uri="{FF2B5EF4-FFF2-40B4-BE49-F238E27FC236}">
                <a16:creationId xmlns:a16="http://schemas.microsoft.com/office/drawing/2014/main" id="{5E2CA7C7-CAB4-EF3A-0694-3F074FFA1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990600"/>
            <a:ext cx="3886200" cy="252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7044" name="Text Box 6">
            <a:extLst>
              <a:ext uri="{FF2B5EF4-FFF2-40B4-BE49-F238E27FC236}">
                <a16:creationId xmlns:a16="http://schemas.microsoft.com/office/drawing/2014/main" id="{6D4041FC-5BC6-752B-2FAF-D61564696A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9400" y="3535363"/>
            <a:ext cx="39941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L=100 sphere stack, mean surface</a:t>
            </a:r>
            <a:endParaRPr lang="en-US" altLang="en-US" sz="2200" b="0">
              <a:latin typeface="Times New Roman" panose="02020603050405020304" pitchFamily="18" charset="0"/>
            </a:endParaRPr>
          </a:p>
        </p:txBody>
      </p:sp>
      <p:sp>
        <p:nvSpPr>
          <p:cNvPr id="87045" name="Rectangle 7">
            <a:extLst>
              <a:ext uri="{FF2B5EF4-FFF2-40B4-BE49-F238E27FC236}">
                <a16:creationId xmlns:a16="http://schemas.microsoft.com/office/drawing/2014/main" id="{4EC5E377-7C85-8311-87C2-F87E673D7E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Non-Arctic Circle at Some Boundary Conditions 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87046" name="Picture 8">
            <a:extLst>
              <a:ext uri="{FF2B5EF4-FFF2-40B4-BE49-F238E27FC236}">
                <a16:creationId xmlns:a16="http://schemas.microsoft.com/office/drawing/2014/main" id="{58445038-6A12-3F69-750F-730DD6060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143000"/>
            <a:ext cx="228282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7047" name="Text Box 10">
            <a:extLst>
              <a:ext uri="{FF2B5EF4-FFF2-40B4-BE49-F238E27FC236}">
                <a16:creationId xmlns:a16="http://schemas.microsoft.com/office/drawing/2014/main" id="{7E94E406-40D3-3C04-1B71-A9BA64F487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23125" y="2884488"/>
            <a:ext cx="17208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en-US" altLang="en-US" sz="2200">
                <a:latin typeface="Times New Roman" panose="02020603050405020304" pitchFamily="18" charset="0"/>
              </a:rPr>
              <a:t>lower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-</a:t>
            </a:r>
            <a:r>
              <a:rPr lang="en-US" altLang="en-US" sz="2200">
                <a:latin typeface="Times New Roman" panose="02020603050405020304" pitchFamily="18" charset="0"/>
              </a:rPr>
              <a:t>shape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liquid area</a:t>
            </a:r>
          </a:p>
        </p:txBody>
      </p:sp>
      <p:sp>
        <p:nvSpPr>
          <p:cNvPr id="87048" name="Text Box 11">
            <a:extLst>
              <a:ext uri="{FF2B5EF4-FFF2-40B4-BE49-F238E27FC236}">
                <a16:creationId xmlns:a16="http://schemas.microsoft.com/office/drawing/2014/main" id="{24A56655-89B7-80B0-F868-41D2198204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2625" y="5943600"/>
            <a:ext cx="1906588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all</a:t>
            </a:r>
            <a:r>
              <a:rPr lang="en-US" altLang="en-US" sz="2200">
                <a:latin typeface="Times New Roman" panose="02020603050405020304" pitchFamily="18" charset="0"/>
              </a:rPr>
              <a:t> liquid</a:t>
            </a: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200">
                <a:latin typeface="Times New Roman" panose="02020603050405020304" pitchFamily="18" charset="0"/>
                <a:ea typeface="宋体" panose="02010600030101010101" pitchFamily="2" charset="-122"/>
              </a:rPr>
              <a:t>no frozen</a:t>
            </a:r>
            <a:r>
              <a:rPr lang="en-US" altLang="en-US" sz="2200">
                <a:latin typeface="Times New Roman" panose="02020603050405020304" pitchFamily="18" charset="0"/>
              </a:rPr>
              <a:t> area</a:t>
            </a:r>
          </a:p>
        </p:txBody>
      </p:sp>
      <p:sp>
        <p:nvSpPr>
          <p:cNvPr id="87049" name="Rectangle 13">
            <a:extLst>
              <a:ext uri="{FF2B5EF4-FFF2-40B4-BE49-F238E27FC236}">
                <a16:creationId xmlns:a16="http://schemas.microsoft.com/office/drawing/2014/main" id="{00672038-3169-91E1-2378-90B7E9464B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39000" y="4510088"/>
            <a:ext cx="1371600" cy="1371600"/>
          </a:xfrm>
          <a:prstGeom prst="rect">
            <a:avLst/>
          </a:prstGeom>
          <a:blipFill dpi="0" rotWithShape="0">
            <a:blip r:embed="rId6"/>
            <a:srcRect/>
            <a:tile tx="0" ty="0" sx="100000" sy="100000" flip="none" algn="tl"/>
          </a:blipFill>
          <a:ln w="158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87050" name="Line 14">
            <a:extLst>
              <a:ext uri="{FF2B5EF4-FFF2-40B4-BE49-F238E27FC236}">
                <a16:creationId xmlns:a16="http://schemas.microsoft.com/office/drawing/2014/main" id="{C040020E-E59F-787C-53A1-16D318C11036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" y="4114800"/>
            <a:ext cx="8153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HK"/>
          </a:p>
        </p:txBody>
      </p:sp>
      <p:pic>
        <p:nvPicPr>
          <p:cNvPr id="87051" name="Picture 15">
            <a:extLst>
              <a:ext uri="{FF2B5EF4-FFF2-40B4-BE49-F238E27FC236}">
                <a16:creationId xmlns:a16="http://schemas.microsoft.com/office/drawing/2014/main" id="{116BEFF6-2F1A-A76D-B443-A45C73D1B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25938"/>
            <a:ext cx="236855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7052" name="Picture 16">
            <a:extLst>
              <a:ext uri="{FF2B5EF4-FFF2-40B4-BE49-F238E27FC236}">
                <a16:creationId xmlns:a16="http://schemas.microsoft.com/office/drawing/2014/main" id="{6B0DB712-59F7-2C2D-A205-2347D466A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4495800"/>
            <a:ext cx="2774950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34023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8">
            <a:extLst>
              <a:ext uri="{FF2B5EF4-FFF2-40B4-BE49-F238E27FC236}">
                <a16:creationId xmlns:a16="http://schemas.microsoft.com/office/drawing/2014/main" id="{2C9DF212-090A-83A9-D052-D6139EEEB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990600"/>
            <a:ext cx="3886200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3971" name="Rectangle 9">
            <a:extLst>
              <a:ext uri="{FF2B5EF4-FFF2-40B4-BE49-F238E27FC236}">
                <a16:creationId xmlns:a16="http://schemas.microsoft.com/office/drawing/2014/main" id="{AB75B814-0B5D-A8A3-1FF9-39396DBD0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Lid &amp; Container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83972" name="Text Box 10">
            <a:extLst>
              <a:ext uri="{FF2B5EF4-FFF2-40B4-BE49-F238E27FC236}">
                <a16:creationId xmlns:a16="http://schemas.microsoft.com/office/drawing/2014/main" id="{C88F09F4-722F-EF56-F25F-5566CE7CA6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830763"/>
            <a:ext cx="84582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The lid surface emerges from the maximum packing in the container.</a:t>
            </a:r>
          </a:p>
        </p:txBody>
      </p:sp>
      <p:pic>
        <p:nvPicPr>
          <p:cNvPr id="83973" name="Picture 11">
            <a:extLst>
              <a:ext uri="{FF2B5EF4-FFF2-40B4-BE49-F238E27FC236}">
                <a16:creationId xmlns:a16="http://schemas.microsoft.com/office/drawing/2014/main" id="{9AA0E12F-C247-3B9F-B13D-6D55DF30B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71600"/>
            <a:ext cx="25908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3974" name="Text Box 12">
            <a:extLst>
              <a:ext uri="{FF2B5EF4-FFF2-40B4-BE49-F238E27FC236}">
                <a16:creationId xmlns:a16="http://schemas.microsoft.com/office/drawing/2014/main" id="{4A5FB6B7-B05D-2902-FCC1-629CE9555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1219200"/>
            <a:ext cx="13271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half filled</a:t>
            </a:r>
          </a:p>
        </p:txBody>
      </p:sp>
      <p:sp>
        <p:nvSpPr>
          <p:cNvPr id="83975" name="Text Box 13">
            <a:extLst>
              <a:ext uri="{FF2B5EF4-FFF2-40B4-BE49-F238E27FC236}">
                <a16:creationId xmlns:a16="http://schemas.microsoft.com/office/drawing/2014/main" id="{18EE8808-AD9E-C181-0D27-803C9A101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219200"/>
            <a:ext cx="14049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fully filled</a:t>
            </a:r>
          </a:p>
        </p:txBody>
      </p:sp>
      <p:sp>
        <p:nvSpPr>
          <p:cNvPr id="83976" name="Text Box 14">
            <a:extLst>
              <a:ext uri="{FF2B5EF4-FFF2-40B4-BE49-F238E27FC236}">
                <a16:creationId xmlns:a16="http://schemas.microsoft.com/office/drawing/2014/main" id="{3B714A0B-5DB3-ED11-03F0-BF7A53E99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3733800"/>
            <a:ext cx="4953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lid</a:t>
            </a:r>
          </a:p>
        </p:txBody>
      </p:sp>
      <p:sp>
        <p:nvSpPr>
          <p:cNvPr id="83977" name="Text Box 15">
            <a:extLst>
              <a:ext uri="{FF2B5EF4-FFF2-40B4-BE49-F238E27FC236}">
                <a16:creationId xmlns:a16="http://schemas.microsoft.com/office/drawing/2014/main" id="{2F7CC25C-FC2A-FD94-BD2F-4DC74FDD9F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3733800"/>
            <a:ext cx="13176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container</a:t>
            </a:r>
          </a:p>
        </p:txBody>
      </p:sp>
      <p:sp>
        <p:nvSpPr>
          <p:cNvPr id="83978" name="Text Box 16">
            <a:extLst>
              <a:ext uri="{FF2B5EF4-FFF2-40B4-BE49-F238E27FC236}">
                <a16:creationId xmlns:a16="http://schemas.microsoft.com/office/drawing/2014/main" id="{64EB0157-875C-B186-D22A-6535262E8B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657600"/>
            <a:ext cx="23733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200" b="0">
                <a:latin typeface="Times New Roman" panose="02020603050405020304" pitchFamily="18" charset="0"/>
                <a:ea typeface="宋体" panose="02010600030101010101" pitchFamily="2" charset="-122"/>
              </a:rPr>
              <a:t>L=100 sphere stack</a:t>
            </a:r>
            <a:endParaRPr lang="en-US" altLang="en-US" sz="22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52480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5">
            <a:extLst>
              <a:ext uri="{FF2B5EF4-FFF2-40B4-BE49-F238E27FC236}">
                <a16:creationId xmlns:a16="http://schemas.microsoft.com/office/drawing/2014/main" id="{64153AEE-0898-A463-19C5-D1D08798A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773112"/>
            <a:ext cx="2052638" cy="206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19" name="Picture 6">
            <a:extLst>
              <a:ext uri="{FF2B5EF4-FFF2-40B4-BE49-F238E27FC236}">
                <a16:creationId xmlns:a16="http://schemas.microsoft.com/office/drawing/2014/main" id="{A769D25D-196A-DB27-F523-8C54331A4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75" y="773112"/>
            <a:ext cx="205422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0" name="Picture 8">
            <a:extLst>
              <a:ext uri="{FF2B5EF4-FFF2-40B4-BE49-F238E27FC236}">
                <a16:creationId xmlns:a16="http://schemas.microsoft.com/office/drawing/2014/main" id="{4259E67E-6A5E-08F5-3362-9D493B136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819400"/>
            <a:ext cx="2198688" cy="2198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1" name="Picture 9">
            <a:extLst>
              <a:ext uri="{FF2B5EF4-FFF2-40B4-BE49-F238E27FC236}">
                <a16:creationId xmlns:a16="http://schemas.microsoft.com/office/drawing/2014/main" id="{6724CFC0-C75F-3A1A-B1D8-A13C073391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825" y="3048000"/>
            <a:ext cx="1755775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2" name="Picture 10">
            <a:extLst>
              <a:ext uri="{FF2B5EF4-FFF2-40B4-BE49-F238E27FC236}">
                <a16:creationId xmlns:a16="http://schemas.microsoft.com/office/drawing/2014/main" id="{44467CA4-8429-D734-C10D-F88EAA01F0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225" y="2971800"/>
            <a:ext cx="1755775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3" name="Picture 11">
            <a:extLst>
              <a:ext uri="{FF2B5EF4-FFF2-40B4-BE49-F238E27FC236}">
                <a16:creationId xmlns:a16="http://schemas.microsoft.com/office/drawing/2014/main" id="{BAAC9C69-F151-DF08-9B7D-7EFD29C35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3048000"/>
            <a:ext cx="1755775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024" name="Rectangle 12">
            <a:extLst>
              <a:ext uri="{FF2B5EF4-FFF2-40B4-BE49-F238E27FC236}">
                <a16:creationId xmlns:a16="http://schemas.microsoft.com/office/drawing/2014/main" id="{E53871B9-4AC4-3EC9-C409-E43F1E5B8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Lid &amp; Container: Dual Surfaces</a:t>
            </a:r>
            <a:endParaRPr lang="en-US" altLang="en-US" sz="2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86025" name="Picture 13">
            <a:extLst>
              <a:ext uri="{FF2B5EF4-FFF2-40B4-BE49-F238E27FC236}">
                <a16:creationId xmlns:a16="http://schemas.microsoft.com/office/drawing/2014/main" id="{9257A54E-6F5E-E344-9389-50D3E7FE3D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745037"/>
            <a:ext cx="2030413" cy="1481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6" name="Picture 14">
            <a:extLst>
              <a:ext uri="{FF2B5EF4-FFF2-40B4-BE49-F238E27FC236}">
                <a16:creationId xmlns:a16="http://schemas.microsoft.com/office/drawing/2014/main" id="{7957EDA1-823A-C60C-CFE6-873B573BC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638" y="4837112"/>
            <a:ext cx="1655762" cy="105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7" name="Picture 15">
            <a:extLst>
              <a:ext uri="{FF2B5EF4-FFF2-40B4-BE49-F238E27FC236}">
                <a16:creationId xmlns:a16="http://schemas.microsoft.com/office/drawing/2014/main" id="{D4C7B485-61B2-461D-4DC0-33CB8C726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4973637"/>
            <a:ext cx="1627188" cy="1214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028" name="Picture 16">
            <a:extLst>
              <a:ext uri="{FF2B5EF4-FFF2-40B4-BE49-F238E27FC236}">
                <a16:creationId xmlns:a16="http://schemas.microsoft.com/office/drawing/2014/main" id="{11508A49-5519-631E-4B7A-923A05B71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4821237"/>
            <a:ext cx="1630363" cy="121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029" name="Text Box 18">
            <a:extLst>
              <a:ext uri="{FF2B5EF4-FFF2-40B4-BE49-F238E27FC236}">
                <a16:creationId xmlns:a16="http://schemas.microsoft.com/office/drawing/2014/main" id="{02336210-763D-1F58-C0C9-C477164870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1125" y="3376612"/>
            <a:ext cx="503238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400">
                <a:latin typeface="Times New Roman" panose="02020603050405020304" pitchFamily="18" charset="0"/>
              </a:rPr>
              <a:t>=</a:t>
            </a:r>
          </a:p>
        </p:txBody>
      </p:sp>
      <p:sp>
        <p:nvSpPr>
          <p:cNvPr id="86030" name="Text Box 19">
            <a:extLst>
              <a:ext uri="{FF2B5EF4-FFF2-40B4-BE49-F238E27FC236}">
                <a16:creationId xmlns:a16="http://schemas.microsoft.com/office/drawing/2014/main" id="{5AF01031-7F33-CAA1-15E0-BFE8B6CF92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0" y="5049837"/>
            <a:ext cx="503238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400">
                <a:latin typeface="Times New Roman" panose="02020603050405020304" pitchFamily="18" charset="0"/>
              </a:rPr>
              <a:t>=</a:t>
            </a:r>
          </a:p>
        </p:txBody>
      </p:sp>
      <p:sp>
        <p:nvSpPr>
          <p:cNvPr id="86031" name="Text Box 20">
            <a:extLst>
              <a:ext uri="{FF2B5EF4-FFF2-40B4-BE49-F238E27FC236}">
                <a16:creationId xmlns:a16="http://schemas.microsoft.com/office/drawing/2014/main" id="{95637F48-C3F7-2376-B5E8-B16C8E4112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145087"/>
            <a:ext cx="3190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>
                <a:latin typeface="Times New Roman" panose="02020603050405020304" pitchFamily="18" charset="0"/>
              </a:rPr>
              <a:t>:</a:t>
            </a:r>
          </a:p>
        </p:txBody>
      </p:sp>
      <p:sp>
        <p:nvSpPr>
          <p:cNvPr id="86032" name="Text Box 21">
            <a:extLst>
              <a:ext uri="{FF2B5EF4-FFF2-40B4-BE49-F238E27FC236}">
                <a16:creationId xmlns:a16="http://schemas.microsoft.com/office/drawing/2014/main" id="{3974F10A-82F8-E1E4-85A5-C242C17E8C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4973637"/>
            <a:ext cx="4381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</a:p>
        </p:txBody>
      </p:sp>
      <p:sp>
        <p:nvSpPr>
          <p:cNvPr id="86033" name="Text Box 22">
            <a:extLst>
              <a:ext uri="{FF2B5EF4-FFF2-40B4-BE49-F238E27FC236}">
                <a16:creationId xmlns:a16="http://schemas.microsoft.com/office/drawing/2014/main" id="{10D45305-9CF3-C5AF-0384-354DEB14E8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505200"/>
            <a:ext cx="4381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</a:p>
        </p:txBody>
      </p:sp>
      <p:sp>
        <p:nvSpPr>
          <p:cNvPr id="86034" name="Text Box 23">
            <a:extLst>
              <a:ext uri="{FF2B5EF4-FFF2-40B4-BE49-F238E27FC236}">
                <a16:creationId xmlns:a16="http://schemas.microsoft.com/office/drawing/2014/main" id="{ADC2C158-ABB3-6783-8F0A-1482CC23C4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657600"/>
            <a:ext cx="3190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>
                <a:latin typeface="Times New Roman" panose="02020603050405020304" pitchFamily="18" charset="0"/>
              </a:rPr>
              <a:t>:</a:t>
            </a:r>
          </a:p>
        </p:txBody>
      </p:sp>
      <p:pic>
        <p:nvPicPr>
          <p:cNvPr id="86035" name="Picture 24">
            <a:extLst>
              <a:ext uri="{FF2B5EF4-FFF2-40B4-BE49-F238E27FC236}">
                <a16:creationId xmlns:a16="http://schemas.microsoft.com/office/drawing/2014/main" id="{E4B39CB4-C6A1-A285-30B0-594D5D09E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230312"/>
            <a:ext cx="2667000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036" name="Text Box 25">
            <a:extLst>
              <a:ext uri="{FF2B5EF4-FFF2-40B4-BE49-F238E27FC236}">
                <a16:creationId xmlns:a16="http://schemas.microsoft.com/office/drawing/2014/main" id="{4FD71574-8EBC-D5D2-B124-4E34976E85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2830512"/>
            <a:ext cx="48212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Maximum heights     Minimum heights</a:t>
            </a:r>
          </a:p>
        </p:txBody>
      </p:sp>
      <p:sp>
        <p:nvSpPr>
          <p:cNvPr id="86037" name="Text Box 26">
            <a:extLst>
              <a:ext uri="{FF2B5EF4-FFF2-40B4-BE49-F238E27FC236}">
                <a16:creationId xmlns:a16="http://schemas.microsoft.com/office/drawing/2014/main" id="{A90434DB-9F35-8729-3232-130A942C9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3525" y="762000"/>
            <a:ext cx="13890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latin typeface="Times New Roman" panose="02020603050405020304" pitchFamily="18" charset="0"/>
              </a:rPr>
              <a:t>Half filled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F39C4AF-8E24-5029-83D1-E591F13B0586}"/>
              </a:ext>
            </a:extLst>
          </p:cNvPr>
          <p:cNvSpPr txBox="1"/>
          <p:nvPr/>
        </p:nvSpPr>
        <p:spPr>
          <a:xfrm>
            <a:off x="4572000" y="6218693"/>
            <a:ext cx="277191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Why pyramid shape?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47513355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>
            <a:extLst>
              <a:ext uri="{FF2B5EF4-FFF2-40B4-BE49-F238E27FC236}">
                <a16:creationId xmlns:a16="http://schemas.microsoft.com/office/drawing/2014/main" id="{08F5D5A1-CF54-2CC3-44B0-E4953DFF4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638" y="2552700"/>
            <a:ext cx="6075362" cy="425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9091" name="Rectangle 3">
            <a:extLst>
              <a:ext uri="{FF2B5EF4-FFF2-40B4-BE49-F238E27FC236}">
                <a16:creationId xmlns:a16="http://schemas.microsoft.com/office/drawing/2014/main" id="{96D69C7E-4CE4-6E09-53EC-6A41D82AF0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71596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Question 4: Semicircular(?) Entropy Distribution</a:t>
            </a:r>
          </a:p>
        </p:txBody>
      </p:sp>
      <p:sp>
        <p:nvSpPr>
          <p:cNvPr id="89092" name="Text Box 4">
            <a:extLst>
              <a:ext uri="{FF2B5EF4-FFF2-40B4-BE49-F238E27FC236}">
                <a16:creationId xmlns:a16="http://schemas.microsoft.com/office/drawing/2014/main" id="{EDAA4985-5862-B207-1F06-2A2578DB0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725" y="903288"/>
            <a:ext cx="1841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200" b="0">
              <a:latin typeface="Times New Roman" panose="02020603050405020304" pitchFamily="18" charset="0"/>
            </a:endParaRPr>
          </a:p>
        </p:txBody>
      </p:sp>
      <p:sp>
        <p:nvSpPr>
          <p:cNvPr id="89093" name="Rectangle 5">
            <a:extLst>
              <a:ext uri="{FF2B5EF4-FFF2-40B4-BE49-F238E27FC236}">
                <a16:creationId xmlns:a16="http://schemas.microsoft.com/office/drawing/2014/main" id="{651FD236-0A32-CDD9-2E29-968C99E9CE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1066800"/>
            <a:ext cx="85344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 b="0">
              <a:solidFill>
                <a:schemeClr val="tx2"/>
              </a:solidFill>
            </a:endParaRPr>
          </a:p>
        </p:txBody>
      </p:sp>
      <p:sp>
        <p:nvSpPr>
          <p:cNvPr id="89094" name="Rectangle 6">
            <a:extLst>
              <a:ext uri="{FF2B5EF4-FFF2-40B4-BE49-F238E27FC236}">
                <a16:creationId xmlns:a16="http://schemas.microsoft.com/office/drawing/2014/main" id="{DF8B677A-018F-4C07-E7A3-B5DEE6A9B7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865188"/>
            <a:ext cx="8534400" cy="1206500"/>
          </a:xfrm>
          <a:prstGeom prst="rect">
            <a:avLst/>
          </a:prstGeom>
          <a:noFill/>
          <a:ln w="19050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Conjecture: </a:t>
            </a:r>
            <a:r>
              <a:rPr lang="en-US" altLang="zh-CN" sz="2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The entropy, S = ln </a:t>
            </a: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W(n) , of packing </a:t>
            </a:r>
            <a:r>
              <a:rPr lang="en-US" altLang="en-US" sz="2400" i="1">
                <a:solidFill>
                  <a:schemeClr val="tx2"/>
                </a:solidFill>
                <a:latin typeface="Times New Roman" panose="02020603050405020304" pitchFamily="18" charset="0"/>
              </a:rPr>
              <a:t>n</a:t>
            </a: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 grains in a container</a:t>
            </a:r>
            <a:r>
              <a:rPr lang="en-US" altLang="zh-CN" sz="2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has a </a:t>
            </a: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semicirc</a:t>
            </a:r>
            <a:r>
              <a:rPr lang="en-US" altLang="zh-CN" sz="2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ular distribution</a:t>
            </a: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 when the container is large.</a:t>
            </a:r>
            <a:r>
              <a:rPr lang="en-US" altLang="en-US" sz="2400">
                <a:latin typeface="Times New Roman" panose="02020603050405020304" pitchFamily="18" charset="0"/>
              </a:rPr>
              <a:t>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(The grains can be cubes or spheres in 2 or 3 dimensions.)</a:t>
            </a:r>
            <a:endParaRPr lang="en-US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9095" name="Rectangle 8">
            <a:extLst>
              <a:ext uri="{FF2B5EF4-FFF2-40B4-BE49-F238E27FC236}">
                <a16:creationId xmlns:a16="http://schemas.microsoft.com/office/drawing/2014/main" id="{37B94193-3987-2C5F-8EF0-DC613EBD57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2438400"/>
            <a:ext cx="2362200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pic>
        <p:nvPicPr>
          <p:cNvPr id="89096" name="Picture 7">
            <a:extLst>
              <a:ext uri="{FF2B5EF4-FFF2-40B4-BE49-F238E27FC236}">
                <a16:creationId xmlns:a16="http://schemas.microsoft.com/office/drawing/2014/main" id="{FEA34CA5-335B-0399-AAF1-39051D5FF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3048000"/>
            <a:ext cx="2667000" cy="179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897231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>
            <a:extLst>
              <a:ext uri="{FF2B5EF4-FFF2-40B4-BE49-F238E27FC236}">
                <a16:creationId xmlns:a16="http://schemas.microsoft.com/office/drawing/2014/main" id="{8323A563-8641-E966-437B-264047ED49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561" y="774983"/>
            <a:ext cx="2259247" cy="151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733" name="Picture 5">
            <a:extLst>
              <a:ext uri="{FF2B5EF4-FFF2-40B4-BE49-F238E27FC236}">
                <a16:creationId xmlns:a16="http://schemas.microsoft.com/office/drawing/2014/main" id="{EF799BD6-1369-F70F-3249-1EAEDF89C1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526" y="892967"/>
            <a:ext cx="1870364" cy="145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0" name="Picture 10">
            <a:extLst>
              <a:ext uri="{FF2B5EF4-FFF2-40B4-BE49-F238E27FC236}">
                <a16:creationId xmlns:a16="http://schemas.microsoft.com/office/drawing/2014/main" id="{2B644322-3BDA-E166-6E82-EE68D229C6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3133724"/>
            <a:ext cx="1989138" cy="1673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FF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1" name="Rectangle 3">
            <a:extLst>
              <a:ext uri="{FF2B5EF4-FFF2-40B4-BE49-F238E27FC236}">
                <a16:creationId xmlns:a16="http://schemas.microsoft.com/office/drawing/2014/main" id="{7E181E8B-AF2E-9566-ADFE-AE5D097CCD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" y="0"/>
            <a:ext cx="9140825" cy="508938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bg1"/>
                </a:solidFill>
                <a:latin typeface="Times New Roman" panose="02020603050405020304" pitchFamily="18" charset="0"/>
              </a:rPr>
              <a:t>Summary</a:t>
            </a:r>
          </a:p>
        </p:txBody>
      </p:sp>
      <p:graphicFrame>
        <p:nvGraphicFramePr>
          <p:cNvPr id="73732" name="Object 4">
            <a:extLst>
              <a:ext uri="{FF2B5EF4-FFF2-40B4-BE49-F238E27FC236}">
                <a16:creationId xmlns:a16="http://schemas.microsoft.com/office/drawing/2014/main" id="{B104CABB-BBD5-F2A0-529C-D673D454B74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6587229"/>
              </p:ext>
            </p:extLst>
          </p:nvPr>
        </p:nvGraphicFramePr>
        <p:xfrm>
          <a:off x="2502312" y="1098836"/>
          <a:ext cx="2556164" cy="10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106113" imgH="1980952" progId="Paint.Picture">
                  <p:embed/>
                </p:oleObj>
              </mc:Choice>
              <mc:Fallback>
                <p:oleObj name="Bitmap Image" r:id="rId6" imgW="5106113" imgH="1980952" progId="Paint.Picture">
                  <p:embed/>
                  <p:pic>
                    <p:nvPicPr>
                      <p:cNvPr id="73732" name="Object 4">
                        <a:extLst>
                          <a:ext uri="{FF2B5EF4-FFF2-40B4-BE49-F238E27FC236}">
                            <a16:creationId xmlns:a16="http://schemas.microsoft.com/office/drawing/2014/main" id="{B104CABB-BBD5-F2A0-529C-D673D454B74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2312" y="1098836"/>
                        <a:ext cx="2556164" cy="10286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3734" name="Picture 6">
            <a:extLst>
              <a:ext uri="{FF2B5EF4-FFF2-40B4-BE49-F238E27FC236}">
                <a16:creationId xmlns:a16="http://schemas.microsoft.com/office/drawing/2014/main" id="{3450B7D5-9CC4-F34E-26A4-0BE046721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948169"/>
            <a:ext cx="1085850" cy="1293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735" name="Picture 7">
            <a:extLst>
              <a:ext uri="{FF2B5EF4-FFF2-40B4-BE49-F238E27FC236}">
                <a16:creationId xmlns:a16="http://schemas.microsoft.com/office/drawing/2014/main" id="{7606747C-2371-1C0C-DF9E-B625901B1A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499" y="1033544"/>
            <a:ext cx="1128712" cy="1421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3736" name="Object 8">
            <a:extLst>
              <a:ext uri="{FF2B5EF4-FFF2-40B4-BE49-F238E27FC236}">
                <a16:creationId xmlns:a16="http://schemas.microsoft.com/office/drawing/2014/main" id="{E91DE0E8-BDEB-A099-E05F-FADF5365140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1365565"/>
              </p:ext>
            </p:extLst>
          </p:nvPr>
        </p:nvGraphicFramePr>
        <p:xfrm>
          <a:off x="2464427" y="2118445"/>
          <a:ext cx="3012072" cy="1615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10" imgW="4772691" imgH="247685" progId="Paint.Picture">
                  <p:embed/>
                </p:oleObj>
              </mc:Choice>
              <mc:Fallback>
                <p:oleObj name="Bitmap Image" r:id="rId10" imgW="4772691" imgH="247685" progId="Paint.Picture">
                  <p:embed/>
                  <p:pic>
                    <p:nvPicPr>
                      <p:cNvPr id="73736" name="Object 8">
                        <a:extLst>
                          <a:ext uri="{FF2B5EF4-FFF2-40B4-BE49-F238E27FC236}">
                            <a16:creationId xmlns:a16="http://schemas.microsoft.com/office/drawing/2014/main" id="{E91DE0E8-BDEB-A099-E05F-FADF5365140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64427" y="2118445"/>
                        <a:ext cx="3012072" cy="1615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7" name="Rectangle 11">
            <a:extLst>
              <a:ext uri="{FF2B5EF4-FFF2-40B4-BE49-F238E27FC236}">
                <a16:creationId xmlns:a16="http://schemas.microsoft.com/office/drawing/2014/main" id="{51CAA49E-5406-0B14-0CA6-2860EF8455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2472170"/>
            <a:ext cx="70352" cy="19483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HK" altLang="en-US" sz="2200">
              <a:latin typeface="Times New Roman" panose="02020603050405020304" pitchFamily="18" charset="0"/>
            </a:endParaRPr>
          </a:p>
        </p:txBody>
      </p:sp>
      <p:sp>
        <p:nvSpPr>
          <p:cNvPr id="326658" name="Rectangle 2">
            <a:extLst>
              <a:ext uri="{FF2B5EF4-FFF2-40B4-BE49-F238E27FC236}">
                <a16:creationId xmlns:a16="http://schemas.microsoft.com/office/drawing/2014/main" id="{351279A5-B73B-CA2B-BEDC-CDD3E6F3270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0" y="533400"/>
            <a:ext cx="9372600" cy="64770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800" dirty="0">
                <a:latin typeface="Times New Roman" panose="02020603050405020304" pitchFamily="18" charset="0"/>
              </a:rPr>
              <a:t>Systems: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800" b="1" dirty="0">
              <a:latin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800" b="1" dirty="0">
              <a:latin typeface="Times New Roman" panose="02020603050405020304" pitchFamily="18" charset="0"/>
            </a:endParaRPr>
          </a:p>
          <a:p>
            <a:pPr marL="0" indent="0" eaLnBrk="1" hangingPunct="1">
              <a:buNone/>
              <a:defRPr/>
            </a:pPr>
            <a:endParaRPr lang="en-US" altLang="en-US" sz="2400" b="1" dirty="0">
              <a:latin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800" b="1" dirty="0">
                <a:latin typeface="Times New Roman" panose="02020603050405020304" pitchFamily="18" charset="0"/>
              </a:rPr>
              <a:t>Map </a:t>
            </a:r>
            <a:r>
              <a:rPr lang="en-US" altLang="en-US" sz="2800" b="1" u="sng" dirty="0">
                <a:latin typeface="Times New Roman" panose="02020603050405020304" pitchFamily="18" charset="0"/>
              </a:rPr>
              <a:t>exact</a:t>
            </a:r>
            <a:r>
              <a:rPr lang="en-US" altLang="en-US" sz="2800" b="1" dirty="0">
                <a:latin typeface="Times New Roman" panose="02020603050405020304" pitchFamily="18" charset="0"/>
              </a:rPr>
              <a:t> phase spaces to networks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altLang="zh-CN" sz="2800" b="1" dirty="0">
                <a:latin typeface="Times New Roman" panose="02020603050405020304" pitchFamily="18" charset="0"/>
                <a:ea typeface="宋体" panose="02010600030101010101" pitchFamily="2" charset="-122"/>
              </a:rPr>
              <a:t>	</a:t>
            </a:r>
            <a:r>
              <a:rPr lang="en-US" altLang="zh-CN" sz="2400" b="1" dirty="0">
                <a:latin typeface="Times New Roman" panose="02020603050405020304" pitchFamily="18" charset="0"/>
                <a:ea typeface="宋体" panose="02010600030101010101" pitchFamily="2" charset="-122"/>
              </a:rPr>
              <a:t>–</a:t>
            </a:r>
            <a:r>
              <a:rPr lang="en-US" altLang="en-US" sz="2400" b="1" dirty="0">
                <a:latin typeface="Times New Roman" panose="02020603050405020304" pitchFamily="18" charset="0"/>
              </a:rPr>
              <a:t> a new class of networks </a:t>
            </a:r>
            <a:r>
              <a:rPr lang="en-US" altLang="en-US" sz="2400" dirty="0">
                <a:latin typeface="Times New Roman" panose="02020603050405020304" pitchFamily="18" charset="0"/>
              </a:rPr>
              <a:t>share some </a:t>
            </a:r>
            <a:r>
              <a:rPr lang="en-US" altLang="en-US" sz="2400" b="1" dirty="0">
                <a:latin typeface="Times New Roman" panose="02020603050405020304" pitchFamily="18" charset="0"/>
              </a:rPr>
              <a:t>common features: </a:t>
            </a:r>
          </a:p>
          <a:p>
            <a:pPr lvl="1"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200" b="1" dirty="0">
                <a:latin typeface="Times New Roman" panose="02020603050405020304" pitchFamily="18" charset="0"/>
              </a:rPr>
              <a:t>Small-world</a:t>
            </a:r>
          </a:p>
          <a:p>
            <a:pPr lvl="1"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2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Gaussian spectra (proved when </a:t>
            </a:r>
            <a:r>
              <a:rPr lang="en-US" altLang="en-US" sz="2200" b="1" i="1" dirty="0">
                <a:solidFill>
                  <a:srgbClr val="0000FF"/>
                </a:solidFill>
                <a:latin typeface="Times New Roman" panose="02020603050405020304" pitchFamily="18" charset="0"/>
              </a:rPr>
              <a:t>N</a:t>
            </a:r>
            <a:r>
              <a:rPr lang="en-US" altLang="en-US" sz="2200" b="1" dirty="0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200" b="1" dirty="0">
                <a:solidFill>
                  <a:srgbClr val="0000FF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 )</a:t>
            </a:r>
            <a:endParaRPr lang="en-US" altLang="en-US" sz="2200" b="1" dirty="0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pPr lvl="1"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200" b="1" dirty="0">
                <a:latin typeface="Times New Roman" panose="02020603050405020304" pitchFamily="18" charset="0"/>
              </a:rPr>
              <a:t>Fractal</a:t>
            </a:r>
            <a:r>
              <a:rPr lang="en-US" altLang="zh-CN" sz="2200" b="1" dirty="0">
                <a:latin typeface="Times New Roman" panose="02020603050405020304" pitchFamily="18" charset="0"/>
                <a:ea typeface="宋体" panose="02010600030101010101" pitchFamily="2" charset="-122"/>
              </a:rPr>
              <a:t> –</a:t>
            </a:r>
            <a:r>
              <a:rPr lang="en-US" altLang="en-US" sz="2200" b="1" dirty="0">
                <a:latin typeface="Times New Roman" panose="02020603050405020304" pitchFamily="18" charset="0"/>
              </a:rPr>
              <a:t> </a:t>
            </a:r>
            <a:r>
              <a:rPr lang="en-US" altLang="en-US" sz="2200" b="1" dirty="0" err="1">
                <a:latin typeface="Times New Roman" panose="02020603050405020304" pitchFamily="18" charset="0"/>
              </a:rPr>
              <a:t>Tsallis</a:t>
            </a:r>
            <a:r>
              <a:rPr lang="en-US" altLang="en-US" sz="2200" b="1" dirty="0">
                <a:latin typeface="Times New Roman" panose="02020603050405020304" pitchFamily="18" charset="0"/>
              </a:rPr>
              <a:t> entropy</a:t>
            </a:r>
          </a:p>
          <a:p>
            <a:pPr lvl="1"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200" b="1" dirty="0">
                <a:latin typeface="Times New Roman" panose="02020603050405020304" pitchFamily="18" charset="0"/>
              </a:rPr>
              <a:t>Community structure </a:t>
            </a:r>
            <a:r>
              <a:rPr lang="en-US" altLang="zh-CN" sz="2200" b="1" dirty="0">
                <a:latin typeface="Times New Roman" panose="02020603050405020304" pitchFamily="18" charset="0"/>
                <a:ea typeface="宋体" panose="02010600030101010101" pitchFamily="2" charset="-122"/>
              </a:rPr>
              <a:t>–</a:t>
            </a:r>
            <a:r>
              <a:rPr lang="en-US" altLang="en-US" sz="2200" b="1" dirty="0">
                <a:latin typeface="Times New Roman" panose="02020603050405020304" pitchFamily="18" charset="0"/>
              </a:rPr>
              <a:t> coarse grain, entropy landscape</a:t>
            </a:r>
          </a:p>
          <a:p>
            <a:pPr lvl="1" eaLnBrk="1" hangingPunct="1">
              <a:buFont typeface="Wingdings" panose="05000000000000000000" pitchFamily="2" charset="2"/>
              <a:buChar char="Ø"/>
              <a:defRPr/>
            </a:pPr>
            <a:r>
              <a:rPr lang="en-US" sz="22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Network changes drastically at the ferromagnetic-to-glass</a:t>
            </a:r>
          </a:p>
          <a:p>
            <a:pPr marL="457200" lvl="1" indent="0" eaLnBrk="1" hangingPunct="1">
              <a:buFontTx/>
              <a:buNone/>
              <a:defRPr/>
            </a:pPr>
            <a:r>
              <a:rPr lang="en-US" sz="22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    transition (</a:t>
            </a:r>
            <a:r>
              <a:rPr lang="en-US" sz="22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MS Mincho" panose="02020609040205080304" pitchFamily="49" charset="-128"/>
                <a:sym typeface="Symbol" panose="05050102010706020507" pitchFamily="18" charset="2"/>
              </a:rPr>
              <a:t>J spin model</a:t>
            </a:r>
            <a:r>
              <a:rPr lang="en-US" sz="22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)</a:t>
            </a:r>
            <a:endParaRPr lang="en-US" altLang="en-US" sz="2200" b="1" dirty="0">
              <a:latin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2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Math: </a:t>
            </a:r>
            <a:r>
              <a:rPr lang="en-US" altLang="en-US" sz="2200" b="1" dirty="0">
                <a:latin typeface="Times New Roman" panose="02020603050405020304" pitchFamily="18" charset="0"/>
              </a:rPr>
              <a:t>plane partition (cube stack): intensively studied in math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altLang="en-US" sz="2200" b="1" dirty="0">
                <a:latin typeface="Times New Roman" panose="02020603050405020304" pitchFamily="18" charset="0"/>
              </a:rPr>
              <a:t>	 </a:t>
            </a:r>
            <a:r>
              <a:rPr lang="en-US" altLang="en-US" sz="22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sphere stack: not studied!! many new math question. </a:t>
            </a:r>
            <a:r>
              <a:rPr lang="en-US" altLang="en-US" sz="2200" b="1" dirty="0">
                <a:latin typeface="Times New Roman" panose="02020603050405020304" pitchFamily="18" charset="0"/>
              </a:rPr>
              <a:t>4 conjectures.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3C23C552-B331-B58B-BC82-C38258FE4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035" y="1802193"/>
            <a:ext cx="693737" cy="719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31721</TotalTime>
  <Words>4430</Words>
  <Application>Microsoft Office PowerPoint</Application>
  <PresentationFormat>On-screen Show (4:3)</PresentationFormat>
  <Paragraphs>935</Paragraphs>
  <Slides>74</Slides>
  <Notes>63</Notes>
  <HiddenSlides>4</HiddenSlides>
  <MMClips>10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74</vt:i4>
      </vt:variant>
    </vt:vector>
  </HeadingPairs>
  <TitlesOfParts>
    <vt:vector size="86" baseType="lpstr">
      <vt:lpstr>Myriad Roman</vt:lpstr>
      <vt:lpstr>宋体</vt:lpstr>
      <vt:lpstr>NSimSun</vt:lpstr>
      <vt:lpstr>Arial</vt:lpstr>
      <vt:lpstr>Cambria Math</vt:lpstr>
      <vt:lpstr>Roboto</vt:lpstr>
      <vt:lpstr>Symbol</vt:lpstr>
      <vt:lpstr>Times New Roman</vt:lpstr>
      <vt:lpstr>Wingdings</vt:lpstr>
      <vt:lpstr>Default Design</vt:lpstr>
      <vt:lpstr>Equation</vt:lpstr>
      <vt:lpstr>Bitmap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Penn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Yilong</dc:creator>
  <cp:lastModifiedBy>Yilong HAN</cp:lastModifiedBy>
  <cp:revision>294</cp:revision>
  <dcterms:created xsi:type="dcterms:W3CDTF">2007-06-16T14:18:43Z</dcterms:created>
  <dcterms:modified xsi:type="dcterms:W3CDTF">2024-06-07T08:09:30Z</dcterms:modified>
</cp:coreProperties>
</file>